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906000"/>
  <p:notesSz cx="9939325" cy="143684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tMuOYauWy22nXF74q6UhvZPiH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203C36-EB98-4048-A52F-AD1C9A68893D}">
  <a:tblStyle styleId="{51203C36-EB98-4048-A52F-AD1C9A68893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656875" y="1077625"/>
            <a:ext cx="6626525" cy="5388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1468438" y="1795463"/>
            <a:ext cx="7002462"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b="0" i="0" lang="ja-JP" sz="1102" u="none" cap="none" strike="noStrike">
                <a:solidFill>
                  <a:schemeClr val="dk1"/>
                </a:solidFill>
              </a:rPr>
              <a:t>å</a:t>
            </a:r>
            <a:endParaRPr sz="1102">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10: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1: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2: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13: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4: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15: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16: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7: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p17: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8: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19: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2: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20: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50: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50: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51: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p51: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3: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33: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21: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2: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 name="Google Shape;346;p22: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3: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p23: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4: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24: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5: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p25: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p26: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7: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27: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8: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p28: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9: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 name="Google Shape;428;p29: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0: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30: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1: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31: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2: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p32: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4: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0" name="Google Shape;470;p34: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4: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5: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6: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7: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8: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9: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1" name="Shape 11"/>
        <p:cNvGrpSpPr/>
        <p:nvPr/>
      </p:nvGrpSpPr>
      <p:grpSpPr>
        <a:xfrm>
          <a:off x="0" y="0"/>
          <a:ext cx="0" cy="0"/>
          <a:chOff x="0" y="0"/>
          <a:chExt cx="0" cy="0"/>
        </a:xfrm>
      </p:grpSpPr>
      <p:sp>
        <p:nvSpPr>
          <p:cNvPr id="12" name="Google Shape;12;p36"/>
          <p:cNvSpPr txBox="1"/>
          <p:nvPr>
            <p:ph type="ctrTitle"/>
          </p:nvPr>
        </p:nvSpPr>
        <p:spPr>
          <a:xfrm>
            <a:off x="742950" y="1122363"/>
            <a:ext cx="84201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6"/>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6"/>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72" name="Shape 72"/>
        <p:cNvGrpSpPr/>
        <p:nvPr/>
      </p:nvGrpSpPr>
      <p:grpSpPr>
        <a:xfrm>
          <a:off x="0" y="0"/>
          <a:ext cx="0" cy="0"/>
          <a:chOff x="0" y="0"/>
          <a:chExt cx="0" cy="0"/>
        </a:xfrm>
      </p:grpSpPr>
      <p:sp>
        <p:nvSpPr>
          <p:cNvPr id="73" name="Google Shape;73;p45"/>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5"/>
          <p:cNvSpPr/>
          <p:nvPr>
            <p:ph idx="2" type="pic"/>
          </p:nvPr>
        </p:nvSpPr>
        <p:spPr>
          <a:xfrm>
            <a:off x="4211340" y="987427"/>
            <a:ext cx="5014913" cy="4873625"/>
          </a:xfrm>
          <a:prstGeom prst="rect">
            <a:avLst/>
          </a:prstGeom>
          <a:noFill/>
          <a:ln>
            <a:noFill/>
          </a:ln>
        </p:spPr>
      </p:sp>
      <p:sp>
        <p:nvSpPr>
          <p:cNvPr id="75" name="Google Shape;75;p45"/>
          <p:cNvSpPr txBox="1"/>
          <p:nvPr>
            <p:ph idx="1"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4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79" name="Google Shape;79;p45"/>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type="vertTx">
  <p:cSld name="VERTICAL_TEXT">
    <p:spTree>
      <p:nvGrpSpPr>
        <p:cNvPr id="80" name="Shape 80"/>
        <p:cNvGrpSpPr/>
        <p:nvPr/>
      </p:nvGrpSpPr>
      <p:grpSpPr>
        <a:xfrm>
          <a:off x="0" y="0"/>
          <a:ext cx="0" cy="0"/>
          <a:chOff x="0" y="0"/>
          <a:chExt cx="0" cy="0"/>
        </a:xfrm>
      </p:grpSpPr>
      <p:sp>
        <p:nvSpPr>
          <p:cNvPr id="81" name="Google Shape;81;p46"/>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6"/>
          <p:cNvSpPr txBox="1"/>
          <p:nvPr>
            <p:ph idx="1" type="body"/>
          </p:nvPr>
        </p:nvSpPr>
        <p:spPr>
          <a:xfrm rot="5400000">
            <a:off x="2777332" y="-270669"/>
            <a:ext cx="4351338" cy="85439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縦書きテキスト" type="vertTitleAndTx">
  <p:cSld name="VERTICAL_TITLE_AND_VERTICAL_TEXT">
    <p:spTree>
      <p:nvGrpSpPr>
        <p:cNvPr id="86" name="Shape 86"/>
        <p:cNvGrpSpPr/>
        <p:nvPr/>
      </p:nvGrpSpPr>
      <p:grpSpPr>
        <a:xfrm>
          <a:off x="0" y="0"/>
          <a:ext cx="0" cy="0"/>
          <a:chOff x="0" y="0"/>
          <a:chExt cx="0" cy="0"/>
        </a:xfrm>
      </p:grpSpPr>
      <p:sp>
        <p:nvSpPr>
          <p:cNvPr id="87" name="Google Shape;87;p47"/>
          <p:cNvSpPr txBox="1"/>
          <p:nvPr>
            <p:ph type="title"/>
          </p:nvPr>
        </p:nvSpPr>
        <p:spPr>
          <a:xfrm rot="5400000">
            <a:off x="5251054" y="2203053"/>
            <a:ext cx="5811838" cy="21359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7"/>
          <p:cNvSpPr txBox="1"/>
          <p:nvPr>
            <p:ph idx="1" type="body"/>
          </p:nvPr>
        </p:nvSpPr>
        <p:spPr>
          <a:xfrm rot="5400000">
            <a:off x="917179" y="128985"/>
            <a:ext cx="5811838" cy="62841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7"/>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7"/>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タイトルとコンテンツ">
  <p:cSld name="4_タイトルとコンテンツ">
    <p:spTree>
      <p:nvGrpSpPr>
        <p:cNvPr id="92" name="Shape 92"/>
        <p:cNvGrpSpPr/>
        <p:nvPr/>
      </p:nvGrpSpPr>
      <p:grpSpPr>
        <a:xfrm>
          <a:off x="0" y="0"/>
          <a:ext cx="0" cy="0"/>
          <a:chOff x="0" y="0"/>
          <a:chExt cx="0" cy="0"/>
        </a:xfrm>
      </p:grpSpPr>
      <p:sp>
        <p:nvSpPr>
          <p:cNvPr id="93" name="Google Shape;93;p48"/>
          <p:cNvSpPr txBox="1"/>
          <p:nvPr>
            <p:ph idx="12" type="sldNum"/>
          </p:nvPr>
        </p:nvSpPr>
        <p:spPr>
          <a:xfrm>
            <a:off x="7684889" y="6350263"/>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cxnSp>
        <p:nvCxnSpPr>
          <p:cNvPr id="94" name="Google Shape;94;p48"/>
          <p:cNvCxnSpPr/>
          <p:nvPr/>
        </p:nvCxnSpPr>
        <p:spPr>
          <a:xfrm flipH="1" rot="10800000">
            <a:off x="202255" y="567559"/>
            <a:ext cx="9601271" cy="18370"/>
          </a:xfrm>
          <a:prstGeom prst="straightConnector1">
            <a:avLst/>
          </a:prstGeom>
          <a:noFill/>
          <a:ln cap="flat" cmpd="sng" w="38100">
            <a:solidFill>
              <a:srgbClr val="B2E1E9"/>
            </a:solidFill>
            <a:prstDash val="solid"/>
            <a:miter lim="800000"/>
            <a:headEnd len="sm" w="sm" type="none"/>
            <a:tailEnd len="sm" w="sm" type="none"/>
          </a:ln>
        </p:spPr>
      </p:cxnSp>
      <p:sp>
        <p:nvSpPr>
          <p:cNvPr id="95" name="Google Shape;95;p48"/>
          <p:cNvSpPr txBox="1"/>
          <p:nvPr>
            <p:ph type="title"/>
          </p:nvPr>
        </p:nvSpPr>
        <p:spPr>
          <a:xfrm>
            <a:off x="132083" y="60963"/>
            <a:ext cx="8102799" cy="517355"/>
          </a:xfrm>
          <a:prstGeom prst="rect">
            <a:avLst/>
          </a:prstGeom>
          <a:noFill/>
          <a:ln>
            <a:noFill/>
          </a:ln>
        </p:spPr>
        <p:txBody>
          <a:bodyPr anchorCtr="0" anchor="ctr" bIns="36000" lIns="180000" spcFirstLastPara="1" rIns="91425" wrap="square" tIns="108000">
            <a:normAutofit/>
          </a:bodyPr>
          <a:lstStyle>
            <a:lvl1pPr lvl="0" algn="l">
              <a:lnSpc>
                <a:spcPct val="90000"/>
              </a:lnSpc>
              <a:spcBef>
                <a:spcPts val="0"/>
              </a:spcBef>
              <a:spcAft>
                <a:spcPts val="0"/>
              </a:spcAft>
              <a:buClr>
                <a:srgbClr val="6E6E6E"/>
              </a:buClr>
              <a:buSzPts val="1910"/>
              <a:buFont typeface="Arial"/>
              <a:buNone/>
              <a:defRPr b="0" sz="1910">
                <a:solidFill>
                  <a:srgbClr val="6E6E6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6" name="Google Shape;96;p48"/>
          <p:cNvPicPr preferRelativeResize="0"/>
          <p:nvPr/>
        </p:nvPicPr>
        <p:blipFill rotWithShape="1">
          <a:blip r:embed="rId2">
            <a:alphaModFix/>
          </a:blip>
          <a:srcRect b="0" l="0" r="0" t="0"/>
          <a:stretch/>
        </p:blipFill>
        <p:spPr>
          <a:xfrm>
            <a:off x="7841566" y="227761"/>
            <a:ext cx="1978909" cy="2762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とコンテンツ">
  <p:cSld name="5_タイトルとコンテンツ">
    <p:spTree>
      <p:nvGrpSpPr>
        <p:cNvPr id="97" name="Shape 97"/>
        <p:cNvGrpSpPr/>
        <p:nvPr/>
      </p:nvGrpSpPr>
      <p:grpSpPr>
        <a:xfrm>
          <a:off x="0" y="0"/>
          <a:ext cx="0" cy="0"/>
          <a:chOff x="0" y="0"/>
          <a:chExt cx="0" cy="0"/>
        </a:xfrm>
      </p:grpSpPr>
      <p:sp>
        <p:nvSpPr>
          <p:cNvPr id="98" name="Google Shape;98;p49"/>
          <p:cNvSpPr txBox="1"/>
          <p:nvPr>
            <p:ph idx="12" type="sldNum"/>
          </p:nvPr>
        </p:nvSpPr>
        <p:spPr>
          <a:xfrm>
            <a:off x="7684889" y="6350263"/>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cxnSp>
        <p:nvCxnSpPr>
          <p:cNvPr id="99" name="Google Shape;99;p49"/>
          <p:cNvCxnSpPr/>
          <p:nvPr/>
        </p:nvCxnSpPr>
        <p:spPr>
          <a:xfrm flipH="1" rot="10800000">
            <a:off x="202255" y="567559"/>
            <a:ext cx="9601271" cy="18370"/>
          </a:xfrm>
          <a:prstGeom prst="straightConnector1">
            <a:avLst/>
          </a:prstGeom>
          <a:noFill/>
          <a:ln cap="flat" cmpd="sng" w="38100">
            <a:solidFill>
              <a:srgbClr val="B2E1E9"/>
            </a:solidFill>
            <a:prstDash val="solid"/>
            <a:miter lim="800000"/>
            <a:headEnd len="sm" w="sm" type="none"/>
            <a:tailEnd len="sm" w="sm" type="none"/>
          </a:ln>
        </p:spPr>
      </p:cxnSp>
      <p:sp>
        <p:nvSpPr>
          <p:cNvPr id="100" name="Google Shape;100;p49"/>
          <p:cNvSpPr txBox="1"/>
          <p:nvPr>
            <p:ph type="title"/>
          </p:nvPr>
        </p:nvSpPr>
        <p:spPr>
          <a:xfrm>
            <a:off x="132083" y="60963"/>
            <a:ext cx="8102799" cy="517355"/>
          </a:xfrm>
          <a:prstGeom prst="rect">
            <a:avLst/>
          </a:prstGeom>
          <a:noFill/>
          <a:ln>
            <a:noFill/>
          </a:ln>
        </p:spPr>
        <p:txBody>
          <a:bodyPr anchorCtr="0" anchor="ctr" bIns="36000" lIns="180000" spcFirstLastPara="1" rIns="91425" wrap="square" tIns="108000">
            <a:normAutofit/>
          </a:bodyPr>
          <a:lstStyle>
            <a:lvl1pPr lvl="0" algn="l">
              <a:lnSpc>
                <a:spcPct val="90000"/>
              </a:lnSpc>
              <a:spcBef>
                <a:spcPts val="0"/>
              </a:spcBef>
              <a:spcAft>
                <a:spcPts val="0"/>
              </a:spcAft>
              <a:buClr>
                <a:srgbClr val="6E6E6E"/>
              </a:buClr>
              <a:buSzPts val="1910"/>
              <a:buFont typeface="Arial"/>
              <a:buNone/>
              <a:defRPr b="0" sz="1910">
                <a:solidFill>
                  <a:srgbClr val="6E6E6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1" name="Google Shape;101;p49"/>
          <p:cNvPicPr preferRelativeResize="0"/>
          <p:nvPr/>
        </p:nvPicPr>
        <p:blipFill rotWithShape="1">
          <a:blip r:embed="rId2">
            <a:alphaModFix/>
          </a:blip>
          <a:srcRect b="0" l="0" r="0" t="0"/>
          <a:stretch/>
        </p:blipFill>
        <p:spPr>
          <a:xfrm>
            <a:off x="7841566" y="227761"/>
            <a:ext cx="1978909" cy="276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spTree>
      <p:nvGrpSpPr>
        <p:cNvPr id="17" name="Shape 17"/>
        <p:cNvGrpSpPr/>
        <p:nvPr/>
      </p:nvGrpSpPr>
      <p:grpSpPr>
        <a:xfrm>
          <a:off x="0" y="0"/>
          <a:ext cx="0" cy="0"/>
          <a:chOff x="0" y="0"/>
          <a:chExt cx="0" cy="0"/>
        </a:xfrm>
      </p:grpSpPr>
      <p:sp>
        <p:nvSpPr>
          <p:cNvPr id="18" name="Google Shape;18;p37"/>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21" name="Google Shape;21;p37"/>
          <p:cNvSpPr/>
          <p:nvPr/>
        </p:nvSpPr>
        <p:spPr>
          <a:xfrm>
            <a:off x="0" y="118534"/>
            <a:ext cx="9906000" cy="863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2" name="Shape 22"/>
        <p:cNvGrpSpPr/>
        <p:nvPr/>
      </p:nvGrpSpPr>
      <p:grpSpPr>
        <a:xfrm>
          <a:off x="0" y="0"/>
          <a:ext cx="0" cy="0"/>
          <a:chOff x="0" y="0"/>
          <a:chExt cx="0" cy="0"/>
        </a:xfrm>
      </p:grpSpPr>
      <p:sp>
        <p:nvSpPr>
          <p:cNvPr id="23" name="Google Shape;23;p38"/>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8"/>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8"/>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28" name="Google Shape;28;p38"/>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9" name="Shape 29"/>
        <p:cNvGrpSpPr/>
        <p:nvPr/>
      </p:nvGrpSpPr>
      <p:grpSpPr>
        <a:xfrm>
          <a:off x="0" y="0"/>
          <a:ext cx="0" cy="0"/>
          <a:chOff x="0" y="0"/>
          <a:chExt cx="0" cy="0"/>
        </a:xfrm>
      </p:grpSpPr>
      <p:sp>
        <p:nvSpPr>
          <p:cNvPr id="30" name="Google Shape;30;p39"/>
          <p:cNvSpPr txBox="1"/>
          <p:nvPr>
            <p:ph type="title"/>
          </p:nvPr>
        </p:nvSpPr>
        <p:spPr>
          <a:xfrm>
            <a:off x="675879" y="1709740"/>
            <a:ext cx="854392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9"/>
          <p:cNvSpPr txBox="1"/>
          <p:nvPr>
            <p:ph idx="1" type="body"/>
          </p:nvPr>
        </p:nvSpPr>
        <p:spPr>
          <a:xfrm>
            <a:off x="675879" y="4589465"/>
            <a:ext cx="854392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rgbClr val="909090"/>
              </a:buClr>
              <a:buSzPts val="2000"/>
              <a:buNone/>
              <a:defRPr sz="2000">
                <a:solidFill>
                  <a:srgbClr val="909090"/>
                </a:solidFill>
              </a:defRPr>
            </a:lvl2pPr>
            <a:lvl3pPr indent="-228600" lvl="2" marL="1371600" algn="l">
              <a:lnSpc>
                <a:spcPct val="90000"/>
              </a:lnSpc>
              <a:spcBef>
                <a:spcPts val="500"/>
              </a:spcBef>
              <a:spcAft>
                <a:spcPts val="0"/>
              </a:spcAft>
              <a:buClr>
                <a:srgbClr val="909090"/>
              </a:buClr>
              <a:buSzPts val="1800"/>
              <a:buNone/>
              <a:defRPr sz="1800">
                <a:solidFill>
                  <a:srgbClr val="909090"/>
                </a:solidFill>
              </a:defRPr>
            </a:lvl3pPr>
            <a:lvl4pPr indent="-228600" lvl="3" marL="1828800" algn="l">
              <a:lnSpc>
                <a:spcPct val="90000"/>
              </a:lnSpc>
              <a:spcBef>
                <a:spcPts val="500"/>
              </a:spcBef>
              <a:spcAft>
                <a:spcPts val="0"/>
              </a:spcAft>
              <a:buClr>
                <a:srgbClr val="909090"/>
              </a:buClr>
              <a:buSzPts val="1600"/>
              <a:buNone/>
              <a:defRPr sz="1600">
                <a:solidFill>
                  <a:srgbClr val="909090"/>
                </a:solidFill>
              </a:defRPr>
            </a:lvl4pPr>
            <a:lvl5pPr indent="-228600" lvl="4" marL="2286000" algn="l">
              <a:lnSpc>
                <a:spcPct val="90000"/>
              </a:lnSpc>
              <a:spcBef>
                <a:spcPts val="500"/>
              </a:spcBef>
              <a:spcAft>
                <a:spcPts val="0"/>
              </a:spcAft>
              <a:buClr>
                <a:srgbClr val="909090"/>
              </a:buClr>
              <a:buSzPts val="1600"/>
              <a:buNone/>
              <a:defRPr sz="1600">
                <a:solidFill>
                  <a:srgbClr val="909090"/>
                </a:solidFill>
              </a:defRPr>
            </a:lvl5pPr>
            <a:lvl6pPr indent="-228600" lvl="5" marL="2743200" algn="l">
              <a:lnSpc>
                <a:spcPct val="90000"/>
              </a:lnSpc>
              <a:spcBef>
                <a:spcPts val="500"/>
              </a:spcBef>
              <a:spcAft>
                <a:spcPts val="0"/>
              </a:spcAft>
              <a:buClr>
                <a:srgbClr val="909090"/>
              </a:buClr>
              <a:buSzPts val="1600"/>
              <a:buNone/>
              <a:defRPr sz="1600">
                <a:solidFill>
                  <a:srgbClr val="909090"/>
                </a:solidFill>
              </a:defRPr>
            </a:lvl6pPr>
            <a:lvl7pPr indent="-228600" lvl="6" marL="3200400" algn="l">
              <a:lnSpc>
                <a:spcPct val="90000"/>
              </a:lnSpc>
              <a:spcBef>
                <a:spcPts val="500"/>
              </a:spcBef>
              <a:spcAft>
                <a:spcPts val="0"/>
              </a:spcAft>
              <a:buClr>
                <a:srgbClr val="909090"/>
              </a:buClr>
              <a:buSzPts val="1600"/>
              <a:buNone/>
              <a:defRPr sz="1600">
                <a:solidFill>
                  <a:srgbClr val="909090"/>
                </a:solidFill>
              </a:defRPr>
            </a:lvl7pPr>
            <a:lvl8pPr indent="-228600" lvl="7" marL="3657600" algn="l">
              <a:lnSpc>
                <a:spcPct val="90000"/>
              </a:lnSpc>
              <a:spcBef>
                <a:spcPts val="500"/>
              </a:spcBef>
              <a:spcAft>
                <a:spcPts val="0"/>
              </a:spcAft>
              <a:buClr>
                <a:srgbClr val="909090"/>
              </a:buClr>
              <a:buSzPts val="1600"/>
              <a:buNone/>
              <a:defRPr sz="1600">
                <a:solidFill>
                  <a:srgbClr val="909090"/>
                </a:solidFill>
              </a:defRPr>
            </a:lvl8pPr>
            <a:lvl9pPr indent="-228600" lvl="8" marL="4114800" algn="l">
              <a:lnSpc>
                <a:spcPct val="90000"/>
              </a:lnSpc>
              <a:spcBef>
                <a:spcPts val="500"/>
              </a:spcBef>
              <a:spcAft>
                <a:spcPts val="0"/>
              </a:spcAft>
              <a:buClr>
                <a:srgbClr val="909090"/>
              </a:buClr>
              <a:buSzPts val="1600"/>
              <a:buNone/>
              <a:defRPr sz="1600">
                <a:solidFill>
                  <a:srgbClr val="909090"/>
                </a:solidFill>
              </a:defRPr>
            </a:lvl9pPr>
          </a:lstStyle>
          <a:p/>
        </p:txBody>
      </p:sp>
      <p:sp>
        <p:nvSpPr>
          <p:cNvPr id="32" name="Google Shape;32;p39"/>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35" name="Google Shape;35;p39"/>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6" name="Shape 36"/>
        <p:cNvGrpSpPr/>
        <p:nvPr/>
      </p:nvGrpSpPr>
      <p:grpSpPr>
        <a:xfrm>
          <a:off x="0" y="0"/>
          <a:ext cx="0" cy="0"/>
          <a:chOff x="0" y="0"/>
          <a:chExt cx="0" cy="0"/>
        </a:xfrm>
      </p:grpSpPr>
      <p:sp>
        <p:nvSpPr>
          <p:cNvPr id="37" name="Google Shape;37;p40"/>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0"/>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0"/>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43" name="Google Shape;43;p40"/>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4" name="Shape 44"/>
        <p:cNvGrpSpPr/>
        <p:nvPr/>
      </p:nvGrpSpPr>
      <p:grpSpPr>
        <a:xfrm>
          <a:off x="0" y="0"/>
          <a:ext cx="0" cy="0"/>
          <a:chOff x="0" y="0"/>
          <a:chExt cx="0" cy="0"/>
        </a:xfrm>
      </p:grpSpPr>
      <p:sp>
        <p:nvSpPr>
          <p:cNvPr id="45" name="Google Shape;45;p41"/>
          <p:cNvSpPr txBox="1"/>
          <p:nvPr>
            <p:ph type="title"/>
          </p:nvPr>
        </p:nvSpPr>
        <p:spPr>
          <a:xfrm>
            <a:off x="68232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1"/>
          <p:cNvSpPr txBox="1"/>
          <p:nvPr>
            <p:ph idx="1" type="body"/>
          </p:nvPr>
        </p:nvSpPr>
        <p:spPr>
          <a:xfrm>
            <a:off x="682329" y="1681163"/>
            <a:ext cx="41907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1"/>
          <p:cNvSpPr txBox="1"/>
          <p:nvPr>
            <p:ph idx="2" type="body"/>
          </p:nvPr>
        </p:nvSpPr>
        <p:spPr>
          <a:xfrm>
            <a:off x="682329" y="2505075"/>
            <a:ext cx="419070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1"/>
          <p:cNvSpPr txBox="1"/>
          <p:nvPr>
            <p:ph idx="3" type="body"/>
          </p:nvPr>
        </p:nvSpPr>
        <p:spPr>
          <a:xfrm>
            <a:off x="5014913" y="1681163"/>
            <a:ext cx="4211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1"/>
          <p:cNvSpPr txBox="1"/>
          <p:nvPr>
            <p:ph idx="4" type="body"/>
          </p:nvPr>
        </p:nvSpPr>
        <p:spPr>
          <a:xfrm>
            <a:off x="5014913" y="2505075"/>
            <a:ext cx="4211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53" name="Google Shape;53;p41"/>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4" name="Shape 54"/>
        <p:cNvGrpSpPr/>
        <p:nvPr/>
      </p:nvGrpSpPr>
      <p:grpSpPr>
        <a:xfrm>
          <a:off x="0" y="0"/>
          <a:ext cx="0" cy="0"/>
          <a:chOff x="0" y="0"/>
          <a:chExt cx="0" cy="0"/>
        </a:xfrm>
      </p:grpSpPr>
      <p:sp>
        <p:nvSpPr>
          <p:cNvPr id="55" name="Google Shape;55;p42"/>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59" name="Google Shape;59;p42"/>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60" name="Shape 60"/>
        <p:cNvGrpSpPr/>
        <p:nvPr/>
      </p:nvGrpSpPr>
      <p:grpSpPr>
        <a:xfrm>
          <a:off x="0" y="0"/>
          <a:ext cx="0" cy="0"/>
          <a:chOff x="0" y="0"/>
          <a:chExt cx="0" cy="0"/>
        </a:xfrm>
      </p:grpSpPr>
      <p:sp>
        <p:nvSpPr>
          <p:cNvPr id="61" name="Google Shape;61;p4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64" name="Google Shape;64;p43"/>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txBox="1"/>
          <p:nvPr>
            <p:ph idx="1" type="body"/>
          </p:nvPr>
        </p:nvSpPr>
        <p:spPr>
          <a:xfrm>
            <a:off x="4211340" y="987427"/>
            <a:ext cx="5014913"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44"/>
          <p:cNvSpPr txBox="1"/>
          <p:nvPr>
            <p:ph idx="2"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5"/>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3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0909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9pPr>
          </a:lstStyle>
          <a:p/>
        </p:txBody>
      </p:sp>
      <p:sp>
        <p:nvSpPr>
          <p:cNvPr id="9" name="Google Shape;9;p3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0909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9pPr>
          </a:lstStyle>
          <a:p/>
        </p:txBody>
      </p:sp>
      <p:sp>
        <p:nvSpPr>
          <p:cNvPr id="10" name="Google Shape;10;p35"/>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46.png"/><Relationship Id="rId5"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46.png"/><Relationship Id="rId5"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8.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9.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5.png"/><Relationship Id="rId4" Type="http://schemas.openxmlformats.org/officeDocument/2006/relationships/image" Target="../media/image35.png"/><Relationship Id="rId5"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9.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p:nvPr/>
        </p:nvSpPr>
        <p:spPr>
          <a:xfrm>
            <a:off x="0" y="0"/>
            <a:ext cx="9906000" cy="6858000"/>
          </a:xfrm>
          <a:prstGeom prst="rect">
            <a:avLst/>
          </a:prstGeom>
          <a:gradFill>
            <a:gsLst>
              <a:gs pos="0">
                <a:srgbClr val="0070C0"/>
              </a:gs>
              <a:gs pos="1000">
                <a:srgbClr val="0070C0"/>
              </a:gs>
              <a:gs pos="74000">
                <a:srgbClr val="A8DEE6"/>
              </a:gs>
              <a:gs pos="83000">
                <a:srgbClr val="A8DEE6"/>
              </a:gs>
              <a:gs pos="100000">
                <a:srgbClr val="C4E9E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107" name="Google Shape;107;p1"/>
          <p:cNvSpPr txBox="1"/>
          <p:nvPr>
            <p:ph type="ctrTitle"/>
          </p:nvPr>
        </p:nvSpPr>
        <p:spPr>
          <a:xfrm>
            <a:off x="1535851" y="1641540"/>
            <a:ext cx="6379451" cy="16657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b="0" lang="ja-JP"/>
              <a:t> </a:t>
            </a:r>
            <a:endParaRPr/>
          </a:p>
        </p:txBody>
      </p:sp>
      <p:sp>
        <p:nvSpPr>
          <p:cNvPr id="108" name="Google Shape;108;p1"/>
          <p:cNvSpPr/>
          <p:nvPr/>
        </p:nvSpPr>
        <p:spPr>
          <a:xfrm>
            <a:off x="4725576" y="3119617"/>
            <a:ext cx="221536" cy="2855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56"/>
              <a:buFont typeface="Arial"/>
              <a:buNone/>
            </a:pPr>
            <a:r>
              <a:rPr b="0" i="0" lang="ja-JP" sz="1256"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4725576" y="3119617"/>
            <a:ext cx="221536" cy="2855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56"/>
              <a:buFont typeface="Arial"/>
              <a:buNone/>
            </a:pPr>
            <a:r>
              <a:rPr b="0" i="0" lang="ja-JP" sz="1256"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0" name="Google Shape;110;p1"/>
          <p:cNvSpPr txBox="1"/>
          <p:nvPr/>
        </p:nvSpPr>
        <p:spPr>
          <a:xfrm>
            <a:off x="890308" y="3405208"/>
            <a:ext cx="8125384" cy="1430102"/>
          </a:xfrm>
          <a:prstGeom prst="rect">
            <a:avLst/>
          </a:prstGeom>
          <a:noFill/>
          <a:ln>
            <a:noFill/>
          </a:ln>
        </p:spPr>
        <p:txBody>
          <a:bodyPr anchorCtr="0" anchor="t" bIns="44725" lIns="89500" spcFirstLastPara="1" rIns="89500" wrap="square" tIns="44725">
            <a:noAutofit/>
          </a:bodyPr>
          <a:lstStyle/>
          <a:p>
            <a:pPr indent="0" lvl="0" marL="0" marR="0" rtl="0" algn="ctr">
              <a:lnSpc>
                <a:spcPct val="100000"/>
              </a:lnSpc>
              <a:spcBef>
                <a:spcPts val="0"/>
              </a:spcBef>
              <a:spcAft>
                <a:spcPts val="0"/>
              </a:spcAft>
              <a:buClr>
                <a:srgbClr val="000000"/>
              </a:buClr>
              <a:buSzPts val="4400"/>
              <a:buFont typeface="Arial"/>
              <a:buNone/>
            </a:pPr>
            <a:r>
              <a:rPr b="0" i="0" lang="ja-JP" sz="4400" u="none" cap="none" strike="noStrike">
                <a:solidFill>
                  <a:schemeClr val="dk1"/>
                </a:solidFill>
                <a:latin typeface="Arial"/>
                <a:ea typeface="Arial"/>
                <a:cs typeface="Arial"/>
                <a:sym typeface="Arial"/>
              </a:rPr>
              <a:t>ジョブカン労務HR</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ja-JP" sz="4400" u="none" cap="none" strike="noStrike">
                <a:solidFill>
                  <a:schemeClr val="dk1"/>
                </a:solidFill>
                <a:latin typeface="Arial"/>
                <a:ea typeface="Arial"/>
                <a:cs typeface="Arial"/>
                <a:sym typeface="Arial"/>
              </a:rPr>
              <a:t>モバイルでの使い方</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ja-JP" sz="3600" u="none" cap="none" strike="noStrike">
                <a:solidFill>
                  <a:schemeClr val="dk1"/>
                </a:solidFill>
                <a:latin typeface="Arial"/>
                <a:ea typeface="Arial"/>
                <a:cs typeface="Arial"/>
                <a:sym typeface="Arial"/>
              </a:rPr>
              <a:t>【従業員向けマニュアル】</a:t>
            </a:r>
            <a:endParaRPr b="0" i="0" sz="3600" u="none" cap="none" strike="noStrike">
              <a:solidFill>
                <a:schemeClr val="dk1"/>
              </a:solidFill>
              <a:latin typeface="Arial"/>
              <a:ea typeface="Arial"/>
              <a:cs typeface="Arial"/>
              <a:sym typeface="Arial"/>
            </a:endParaRPr>
          </a:p>
        </p:txBody>
      </p:sp>
      <p:pic>
        <p:nvPicPr>
          <p:cNvPr id="111" name="Google Shape;111;p1"/>
          <p:cNvPicPr preferRelativeResize="0"/>
          <p:nvPr/>
        </p:nvPicPr>
        <p:blipFill rotWithShape="1">
          <a:blip r:embed="rId3">
            <a:alphaModFix/>
          </a:blip>
          <a:srcRect b="0" l="0" r="0" t="0"/>
          <a:stretch/>
        </p:blipFill>
        <p:spPr>
          <a:xfrm>
            <a:off x="3909393" y="868886"/>
            <a:ext cx="2438400" cy="2438400"/>
          </a:xfrm>
          <a:prstGeom prst="rect">
            <a:avLst/>
          </a:prstGeom>
          <a:noFill/>
          <a:ln>
            <a:noFill/>
          </a:ln>
        </p:spPr>
      </p:pic>
      <p:sp>
        <p:nvSpPr>
          <p:cNvPr id="112" name="Google Shape;112;p1"/>
          <p:cNvSpPr txBox="1"/>
          <p:nvPr/>
        </p:nvSpPr>
        <p:spPr>
          <a:xfrm>
            <a:off x="4162650" y="5455400"/>
            <a:ext cx="15807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JP" sz="2800">
                <a:solidFill>
                  <a:schemeClr val="dk1"/>
                </a:solidFill>
              </a:rPr>
              <a:t>2024.06</a:t>
            </a:r>
            <a:endParaRPr sz="2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88" name="Google Shape;188;p10"/>
          <p:cNvSpPr txBox="1"/>
          <p:nvPr/>
        </p:nvSpPr>
        <p:spPr>
          <a:xfrm>
            <a:off x="357567" y="367553"/>
            <a:ext cx="840095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管理者から情報入力の依頼を受ける　【入社の手続き編】</a:t>
            </a:r>
            <a:endParaRPr b="0" i="0" sz="2400" u="none" cap="none" strike="noStrike">
              <a:solidFill>
                <a:schemeClr val="dk1"/>
              </a:solidFill>
              <a:latin typeface="Arial"/>
              <a:ea typeface="Arial"/>
              <a:cs typeface="Arial"/>
              <a:sym typeface="Arial"/>
            </a:endParaRPr>
          </a:p>
        </p:txBody>
      </p:sp>
      <p:sp>
        <p:nvSpPr>
          <p:cNvPr id="189" name="Google Shape;189;p10"/>
          <p:cNvSpPr txBox="1"/>
          <p:nvPr/>
        </p:nvSpPr>
        <p:spPr>
          <a:xfrm>
            <a:off x="802912" y="1129741"/>
            <a:ext cx="7566212"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新たに入社された方は、入社の手続きを行うための情報入力を依頼されます。</a:t>
            </a:r>
            <a:endParaRPr b="0" i="0" sz="1653" u="none" cap="none" strike="noStrike">
              <a:solidFill>
                <a:schemeClr val="dk1"/>
              </a:solidFill>
              <a:latin typeface="Arial"/>
              <a:ea typeface="Arial"/>
              <a:cs typeface="Arial"/>
              <a:sym typeface="Arial"/>
            </a:endParaRPr>
          </a:p>
        </p:txBody>
      </p:sp>
      <p:sp>
        <p:nvSpPr>
          <p:cNvPr id="190" name="Google Shape;190;p10"/>
          <p:cNvSpPr txBox="1"/>
          <p:nvPr/>
        </p:nvSpPr>
        <p:spPr>
          <a:xfrm>
            <a:off x="4365813" y="1464082"/>
            <a:ext cx="4670700" cy="187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①入社の手続きの入力依頼のメールが届いたら、リンクをクリックします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②ログインすると入力画面が表示されます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マイページを付与されていない場合、直接入力画面が表示されます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p:txBody>
      </p:sp>
      <p:sp>
        <p:nvSpPr>
          <p:cNvPr id="191" name="Google Shape;191;p10"/>
          <p:cNvSpPr txBox="1"/>
          <p:nvPr/>
        </p:nvSpPr>
        <p:spPr>
          <a:xfrm>
            <a:off x="7422775" y="4374017"/>
            <a:ext cx="2339790" cy="1109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③入力が完了したら、画面最下部の「完了」ボタンをクリックして終了です。</a:t>
            </a:r>
            <a:endParaRPr b="1" i="0" sz="1653" u="none" cap="none" strike="noStrike">
              <a:solidFill>
                <a:schemeClr val="dk1"/>
              </a:solidFill>
              <a:latin typeface="Arial"/>
              <a:ea typeface="Arial"/>
              <a:cs typeface="Arial"/>
              <a:sym typeface="Arial"/>
            </a:endParaRPr>
          </a:p>
        </p:txBody>
      </p:sp>
      <p:pic>
        <p:nvPicPr>
          <p:cNvPr id="192" name="Google Shape;192;p10"/>
          <p:cNvPicPr preferRelativeResize="0"/>
          <p:nvPr/>
        </p:nvPicPr>
        <p:blipFill rotWithShape="1">
          <a:blip r:embed="rId3">
            <a:alphaModFix/>
          </a:blip>
          <a:srcRect b="0" l="0" r="0" t="0"/>
          <a:stretch/>
        </p:blipFill>
        <p:spPr>
          <a:xfrm>
            <a:off x="1031500" y="1641889"/>
            <a:ext cx="2973531" cy="5076761"/>
          </a:xfrm>
          <a:prstGeom prst="rect">
            <a:avLst/>
          </a:prstGeom>
          <a:noFill/>
          <a:ln>
            <a:noFill/>
          </a:ln>
        </p:spPr>
      </p:pic>
      <p:sp>
        <p:nvSpPr>
          <p:cNvPr id="193" name="Google Shape;193;p10"/>
          <p:cNvSpPr/>
          <p:nvPr/>
        </p:nvSpPr>
        <p:spPr>
          <a:xfrm>
            <a:off x="1203950" y="4615549"/>
            <a:ext cx="2467200" cy="7311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194" name="Google Shape;194;p10"/>
          <p:cNvSpPr/>
          <p:nvPr/>
        </p:nvSpPr>
        <p:spPr>
          <a:xfrm>
            <a:off x="1826425" y="3798100"/>
            <a:ext cx="266700" cy="150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5" name="Google Shape;195;p10"/>
          <p:cNvPicPr preferRelativeResize="0"/>
          <p:nvPr/>
        </p:nvPicPr>
        <p:blipFill>
          <a:blip r:embed="rId4">
            <a:alphaModFix/>
          </a:blip>
          <a:stretch>
            <a:fillRect/>
          </a:stretch>
        </p:blipFill>
        <p:spPr>
          <a:xfrm>
            <a:off x="4985650" y="3134549"/>
            <a:ext cx="2228850" cy="34626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01" name="Google Shape;201;p11"/>
          <p:cNvSpPr txBox="1"/>
          <p:nvPr/>
        </p:nvSpPr>
        <p:spPr>
          <a:xfrm>
            <a:off x="357567" y="367553"/>
            <a:ext cx="840095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管理者から情報入力の依頼を受ける　【退社の手続き編】</a:t>
            </a:r>
            <a:endParaRPr b="0" i="0" sz="2400" u="none" cap="none" strike="noStrike">
              <a:solidFill>
                <a:schemeClr val="dk1"/>
              </a:solidFill>
              <a:latin typeface="Arial"/>
              <a:ea typeface="Arial"/>
              <a:cs typeface="Arial"/>
              <a:sym typeface="Arial"/>
            </a:endParaRPr>
          </a:p>
        </p:txBody>
      </p:sp>
      <p:sp>
        <p:nvSpPr>
          <p:cNvPr id="202" name="Google Shape;202;p11"/>
          <p:cNvSpPr txBox="1"/>
          <p:nvPr/>
        </p:nvSpPr>
        <p:spPr>
          <a:xfrm>
            <a:off x="802912" y="1129741"/>
            <a:ext cx="7566212"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退社される方は、退社の手続きを行うための情報入力を依頼されます。</a:t>
            </a:r>
            <a:endParaRPr b="0" i="0" sz="1653" u="none" cap="none" strike="noStrike">
              <a:solidFill>
                <a:schemeClr val="dk1"/>
              </a:solidFill>
              <a:latin typeface="Arial"/>
              <a:ea typeface="Arial"/>
              <a:cs typeface="Arial"/>
              <a:sym typeface="Arial"/>
            </a:endParaRPr>
          </a:p>
        </p:txBody>
      </p:sp>
      <p:sp>
        <p:nvSpPr>
          <p:cNvPr id="203" name="Google Shape;203;p11"/>
          <p:cNvSpPr txBox="1"/>
          <p:nvPr/>
        </p:nvSpPr>
        <p:spPr>
          <a:xfrm>
            <a:off x="4365813" y="1540282"/>
            <a:ext cx="4670700" cy="136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①退社の手続きの入力依頼のメールが届いたら、リンクをクリックします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②ログインすると入力画面が表示されます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p:txBody>
      </p:sp>
      <p:sp>
        <p:nvSpPr>
          <p:cNvPr id="204" name="Google Shape;204;p11"/>
          <p:cNvSpPr txBox="1"/>
          <p:nvPr/>
        </p:nvSpPr>
        <p:spPr>
          <a:xfrm>
            <a:off x="7199229" y="4090794"/>
            <a:ext cx="2339790" cy="1109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③入力が完了したら、画面最下部の「完了」ボタンをクリックして終了です。</a:t>
            </a:r>
            <a:endParaRPr b="1" i="0" sz="1653" u="none" cap="none" strike="noStrike">
              <a:solidFill>
                <a:schemeClr val="dk1"/>
              </a:solidFill>
              <a:latin typeface="Arial"/>
              <a:ea typeface="Arial"/>
              <a:cs typeface="Arial"/>
              <a:sym typeface="Arial"/>
            </a:endParaRPr>
          </a:p>
        </p:txBody>
      </p:sp>
      <p:sp>
        <p:nvSpPr>
          <p:cNvPr id="205" name="Google Shape;205;p11"/>
          <p:cNvSpPr/>
          <p:nvPr/>
        </p:nvSpPr>
        <p:spPr>
          <a:xfrm>
            <a:off x="1023950" y="4706950"/>
            <a:ext cx="414300" cy="95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6" name="Google Shape;206;p11"/>
          <p:cNvPicPr preferRelativeResize="0"/>
          <p:nvPr/>
        </p:nvPicPr>
        <p:blipFill>
          <a:blip r:embed="rId3">
            <a:alphaModFix/>
          </a:blip>
          <a:stretch>
            <a:fillRect/>
          </a:stretch>
        </p:blipFill>
        <p:spPr>
          <a:xfrm>
            <a:off x="4054479" y="2767482"/>
            <a:ext cx="3144750" cy="3491852"/>
          </a:xfrm>
          <a:prstGeom prst="rect">
            <a:avLst/>
          </a:prstGeom>
          <a:noFill/>
          <a:ln>
            <a:noFill/>
          </a:ln>
        </p:spPr>
      </p:pic>
      <p:pic>
        <p:nvPicPr>
          <p:cNvPr id="207" name="Google Shape;207;p11"/>
          <p:cNvPicPr preferRelativeResize="0"/>
          <p:nvPr/>
        </p:nvPicPr>
        <p:blipFill>
          <a:blip r:embed="rId4">
            <a:alphaModFix/>
          </a:blip>
          <a:stretch>
            <a:fillRect/>
          </a:stretch>
        </p:blipFill>
        <p:spPr>
          <a:xfrm>
            <a:off x="357575" y="1540275"/>
            <a:ext cx="3265049" cy="4709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13" name="Google Shape;213;p12"/>
          <p:cNvSpPr/>
          <p:nvPr/>
        </p:nvSpPr>
        <p:spPr>
          <a:xfrm>
            <a:off x="275102" y="303766"/>
            <a:ext cx="851647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管理者から情報入力の依頼を受ける　【退社の手続き編】</a:t>
            </a:r>
            <a:endParaRPr b="0" i="0" sz="2400" u="none" cap="none" strike="noStrike">
              <a:solidFill>
                <a:schemeClr val="dk1"/>
              </a:solidFill>
              <a:latin typeface="Arial"/>
              <a:ea typeface="Arial"/>
              <a:cs typeface="Arial"/>
              <a:sym typeface="Arial"/>
            </a:endParaRPr>
          </a:p>
        </p:txBody>
      </p:sp>
      <p:graphicFrame>
        <p:nvGraphicFramePr>
          <p:cNvPr id="214" name="Google Shape;214;p12"/>
          <p:cNvGraphicFramePr/>
          <p:nvPr/>
        </p:nvGraphicFramePr>
        <p:xfrm>
          <a:off x="641792" y="1178486"/>
          <a:ext cx="3000000" cy="3000000"/>
        </p:xfrm>
        <a:graphic>
          <a:graphicData uri="http://schemas.openxmlformats.org/drawingml/2006/table">
            <a:tbl>
              <a:tblPr>
                <a:noFill/>
                <a:tableStyleId>{51203C36-EB98-4048-A52F-AD1C9A68893D}</a:tableStyleId>
              </a:tblPr>
              <a:tblGrid>
                <a:gridCol w="2201575"/>
                <a:gridCol w="2638550"/>
              </a:tblGrid>
              <a:tr h="216125">
                <a:tc>
                  <a:txBody>
                    <a:bodyPr/>
                    <a:lstStyle/>
                    <a:p>
                      <a:pPr indent="0" lvl="0" marL="0" marR="0" rtl="0" algn="ctr">
                        <a:lnSpc>
                          <a:spcPct val="100000"/>
                        </a:lnSpc>
                        <a:spcBef>
                          <a:spcPts val="0"/>
                        </a:spcBef>
                        <a:spcAft>
                          <a:spcPts val="0"/>
                        </a:spcAft>
                        <a:buClr>
                          <a:srgbClr val="000000"/>
                        </a:buClr>
                        <a:buSzPts val="800"/>
                        <a:buFont typeface="Arial"/>
                        <a:buNone/>
                      </a:pPr>
                      <a:r>
                        <a:rPr b="1" lang="ja-JP" sz="800" u="none" cap="none" strike="noStrike">
                          <a:latin typeface="Arial"/>
                          <a:ea typeface="Arial"/>
                          <a:cs typeface="Arial"/>
                          <a:sym typeface="Arial"/>
                        </a:rPr>
                        <a:t>項目名</a:t>
                      </a:r>
                      <a:endParaRPr sz="8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ja-JP" sz="800" u="none" cap="none" strike="noStrike">
                          <a:latin typeface="Arial"/>
                          <a:ea typeface="Arial"/>
                          <a:cs typeface="Arial"/>
                          <a:sym typeface="Arial"/>
                        </a:rPr>
                        <a:t>説明</a:t>
                      </a:r>
                      <a:endParaRPr sz="8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最終出社日　</a:t>
                      </a:r>
                      <a:r>
                        <a:rPr lang="ja-JP" sz="800" u="none" cap="none" strike="noStrike">
                          <a:solidFill>
                            <a:srgbClr val="FF0000"/>
                          </a:solidFill>
                          <a:latin typeface="Arial"/>
                          <a:ea typeface="Arial"/>
                          <a:cs typeface="Arial"/>
                          <a:sym typeface="Arial"/>
                        </a:rPr>
                        <a:t>必須</a:t>
                      </a:r>
                      <a:endParaRPr sz="8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日付を入力します</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退職日　　　</a:t>
                      </a:r>
                      <a:r>
                        <a:rPr lang="ja-JP" sz="800" u="none" cap="none" strike="noStrike">
                          <a:solidFill>
                            <a:srgbClr val="FF0000"/>
                          </a:solidFill>
                          <a:latin typeface="Arial"/>
                          <a:ea typeface="Arial"/>
                          <a:cs typeface="Arial"/>
                          <a:sym typeface="Arial"/>
                        </a:rPr>
                        <a:t>必須</a:t>
                      </a:r>
                      <a:endParaRPr sz="8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日付を入力します</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退職理由</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 </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退職後の住所</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 </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退職後の連絡用メールアドレス</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 </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電話番号</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 </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972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源泉徴収票の渡し方</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下記から選択します</a:t>
                      </a:r>
                      <a:br>
                        <a:rPr lang="ja-JP" sz="800" u="none" cap="none" strike="noStrike">
                          <a:latin typeface="Arial"/>
                          <a:ea typeface="Arial"/>
                          <a:cs typeface="Arial"/>
                          <a:sym typeface="Arial"/>
                        </a:rPr>
                      </a:br>
                      <a:r>
                        <a:rPr lang="ja-JP" sz="800" u="none" cap="none" strike="noStrike">
                          <a:latin typeface="Arial"/>
                          <a:ea typeface="Arial"/>
                          <a:cs typeface="Arial"/>
                          <a:sym typeface="Arial"/>
                        </a:rPr>
                        <a:t>・メール</a:t>
                      </a:r>
                      <a:br>
                        <a:rPr lang="ja-JP" sz="800" u="none" cap="none" strike="noStrike">
                          <a:latin typeface="Arial"/>
                          <a:ea typeface="Arial"/>
                          <a:cs typeface="Arial"/>
                          <a:sym typeface="Arial"/>
                        </a:rPr>
                      </a:br>
                      <a:r>
                        <a:rPr lang="ja-JP" sz="800" u="none" cap="none" strike="noStrike">
                          <a:latin typeface="Arial"/>
                          <a:ea typeface="Arial"/>
                          <a:cs typeface="Arial"/>
                          <a:sym typeface="Arial"/>
                        </a:rPr>
                        <a:t>・輸送</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0594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住民税の徴収方法</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下記より選択します</a:t>
                      </a:r>
                      <a:br>
                        <a:rPr lang="ja-JP" sz="800" u="none" cap="none" strike="noStrike">
                          <a:latin typeface="Arial"/>
                          <a:ea typeface="Arial"/>
                          <a:cs typeface="Arial"/>
                          <a:sym typeface="Arial"/>
                        </a:rPr>
                      </a:br>
                      <a:r>
                        <a:rPr lang="ja-JP" sz="800" u="none" cap="none" strike="noStrike">
                          <a:latin typeface="Arial"/>
                          <a:ea typeface="Arial"/>
                          <a:cs typeface="Arial"/>
                          <a:sym typeface="Arial"/>
                        </a:rPr>
                        <a:t>・転職先にて特別徴収（給与天引き）を希望</a:t>
                      </a:r>
                      <a:br>
                        <a:rPr lang="ja-JP" sz="800" u="none" cap="none" strike="noStrike">
                          <a:latin typeface="Arial"/>
                          <a:ea typeface="Arial"/>
                          <a:cs typeface="Arial"/>
                          <a:sym typeface="Arial"/>
                        </a:rPr>
                      </a:br>
                      <a:r>
                        <a:rPr lang="ja-JP" sz="800" u="none" cap="none" strike="noStrike">
                          <a:latin typeface="Arial"/>
                          <a:ea typeface="Arial"/>
                          <a:cs typeface="Arial"/>
                          <a:sym typeface="Arial"/>
                        </a:rPr>
                        <a:t>・普通徴収（残りの住民税を自分で支払う）を希望</a:t>
                      </a:r>
                      <a:br>
                        <a:rPr lang="ja-JP" sz="800" u="none" cap="none" strike="noStrike">
                          <a:latin typeface="Arial"/>
                          <a:ea typeface="Arial"/>
                          <a:cs typeface="Arial"/>
                          <a:sym typeface="Arial"/>
                        </a:rPr>
                      </a:br>
                      <a:r>
                        <a:rPr lang="ja-JP" sz="800" u="none" cap="none" strike="noStrike">
                          <a:latin typeface="Arial"/>
                          <a:ea typeface="Arial"/>
                          <a:cs typeface="Arial"/>
                          <a:sym typeface="Arial"/>
                        </a:rPr>
                        <a:t>・一括徴収（最後の給与で一括天引き）を希望</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972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離職票の希望</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下記より選択します</a:t>
                      </a:r>
                      <a:br>
                        <a:rPr lang="ja-JP" sz="800" u="none" cap="none" strike="noStrike">
                          <a:latin typeface="Arial"/>
                          <a:ea typeface="Arial"/>
                          <a:cs typeface="Arial"/>
                          <a:sym typeface="Arial"/>
                        </a:rPr>
                      </a:br>
                      <a:r>
                        <a:rPr lang="ja-JP" sz="800" u="none" cap="none" strike="noStrike">
                          <a:latin typeface="Arial"/>
                          <a:ea typeface="Arial"/>
                          <a:cs typeface="Arial"/>
                          <a:sym typeface="Arial"/>
                        </a:rPr>
                        <a:t>・希望</a:t>
                      </a:r>
                      <a:br>
                        <a:rPr lang="ja-JP" sz="800" u="none" cap="none" strike="noStrike">
                          <a:latin typeface="Arial"/>
                          <a:ea typeface="Arial"/>
                          <a:cs typeface="Arial"/>
                          <a:sym typeface="Arial"/>
                        </a:rPr>
                      </a:br>
                      <a:r>
                        <a:rPr lang="ja-JP" sz="800" u="none" cap="none" strike="noStrike">
                          <a:latin typeface="Arial"/>
                          <a:ea typeface="Arial"/>
                          <a:cs typeface="Arial"/>
                          <a:sym typeface="Arial"/>
                        </a:rPr>
                        <a:t>・不要</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972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退職後の保険加入の確認</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下記より選択します</a:t>
                      </a:r>
                      <a:br>
                        <a:rPr lang="ja-JP" sz="800" u="none" cap="none" strike="noStrike">
                          <a:latin typeface="Arial"/>
                          <a:ea typeface="Arial"/>
                          <a:cs typeface="Arial"/>
                          <a:sym typeface="Arial"/>
                        </a:rPr>
                      </a:br>
                      <a:r>
                        <a:rPr lang="ja-JP" sz="800" u="none" cap="none" strike="noStrike">
                          <a:latin typeface="Arial"/>
                          <a:ea typeface="Arial"/>
                          <a:cs typeface="Arial"/>
                          <a:sym typeface="Arial"/>
                        </a:rPr>
                        <a:t>・任意継続を希望する</a:t>
                      </a:r>
                      <a:br>
                        <a:rPr lang="ja-JP" sz="800" u="none" cap="none" strike="noStrike">
                          <a:latin typeface="Arial"/>
                          <a:ea typeface="Arial"/>
                          <a:cs typeface="Arial"/>
                          <a:sym typeface="Arial"/>
                        </a:rPr>
                      </a:br>
                      <a:r>
                        <a:rPr lang="ja-JP" sz="800" u="none" cap="none" strike="noStrike">
                          <a:latin typeface="Arial"/>
                          <a:ea typeface="Arial"/>
                          <a:cs typeface="Arial"/>
                          <a:sym typeface="Arial"/>
                        </a:rPr>
                        <a:t>・任意継続を希望しない</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健康保険証の返却日</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日付を入力します</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健康保険証を紛失しました</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紛失した場合はチェックします</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次の勤務先名称（任意）</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 </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次の勤務先入社日（任意）</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日付を入力します</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61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備考</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Arial"/>
                          <a:ea typeface="Arial"/>
                          <a:cs typeface="Arial"/>
                          <a:sym typeface="Arial"/>
                        </a:rPr>
                        <a:t>自由にご入力ください</a:t>
                      </a:r>
                      <a:endParaRPr sz="1400" u="none" cap="none" strike="noStrike">
                        <a:latin typeface="Arial"/>
                        <a:ea typeface="Arial"/>
                        <a:cs typeface="Arial"/>
                        <a:sym typeface="Arial"/>
                      </a:endParaRPr>
                    </a:p>
                  </a:txBody>
                  <a:tcPr marT="32775" marB="32775" marR="40950" marL="409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215" name="Google Shape;215;p12"/>
          <p:cNvSpPr txBox="1"/>
          <p:nvPr/>
        </p:nvSpPr>
        <p:spPr>
          <a:xfrm>
            <a:off x="5585011" y="1384674"/>
            <a:ext cx="3558988" cy="16185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退社の手続きの際に</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入力する項目一覧です。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各項目について分からないことがあれば社内担当者に確認しましょう。</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21" name="Google Shape;221;p13"/>
          <p:cNvSpPr txBox="1"/>
          <p:nvPr/>
        </p:nvSpPr>
        <p:spPr>
          <a:xfrm>
            <a:off x="270163" y="301336"/>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手続きの申請をする</a:t>
            </a:r>
            <a:endParaRPr b="0" i="0" sz="2800" u="none" cap="none" strike="noStrike">
              <a:solidFill>
                <a:schemeClr val="dk1"/>
              </a:solidFill>
              <a:latin typeface="Arial"/>
              <a:ea typeface="Arial"/>
              <a:cs typeface="Arial"/>
              <a:sym typeface="Arial"/>
            </a:endParaRPr>
          </a:p>
        </p:txBody>
      </p:sp>
      <p:sp>
        <p:nvSpPr>
          <p:cNvPr id="222" name="Google Shape;222;p13"/>
          <p:cNvSpPr txBox="1"/>
          <p:nvPr/>
        </p:nvSpPr>
        <p:spPr>
          <a:xfrm>
            <a:off x="4052048" y="1721223"/>
            <a:ext cx="5414700" cy="390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ジョブカン労務HRでは、</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従業員側から以下の</a:t>
            </a:r>
            <a:r>
              <a:rPr lang="ja-JP" sz="1653">
                <a:solidFill>
                  <a:schemeClr val="dk1"/>
                </a:solidFill>
              </a:rPr>
              <a:t>４</a:t>
            </a:r>
            <a:r>
              <a:rPr b="0" i="0" lang="ja-JP" sz="1653" u="none" cap="none" strike="noStrike">
                <a:solidFill>
                  <a:schemeClr val="dk1"/>
                </a:solidFill>
                <a:latin typeface="Arial"/>
                <a:ea typeface="Arial"/>
                <a:cs typeface="Arial"/>
                <a:sym typeface="Arial"/>
              </a:rPr>
              <a:t>つの手続きを行うことが可能です。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・扶養の変更</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lang="ja-JP" sz="1653">
                <a:solidFill>
                  <a:schemeClr val="dk1"/>
                </a:solidFill>
              </a:rPr>
              <a:t>・産休の手続き</a:t>
            </a:r>
            <a:r>
              <a:rPr lang="ja-JP" sz="1453">
                <a:solidFill>
                  <a:schemeClr val="dk1"/>
                </a:solidFill>
              </a:rPr>
              <a:t>（女性の方のみに表示されます）</a:t>
            </a:r>
            <a:endParaRPr sz="1453">
              <a:solidFill>
                <a:schemeClr val="dk1"/>
              </a:solidFil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・住所の変更</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・氏名の変更</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ジョブカン労務HRのマイページに、</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「手続きの開始」という項目がありますので</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新たに始めたい手続きをクリックします。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223" name="Google Shape;223;p13"/>
          <p:cNvPicPr preferRelativeResize="0"/>
          <p:nvPr/>
        </p:nvPicPr>
        <p:blipFill>
          <a:blip r:embed="rId3">
            <a:alphaModFix/>
          </a:blip>
          <a:stretch>
            <a:fillRect/>
          </a:stretch>
        </p:blipFill>
        <p:spPr>
          <a:xfrm>
            <a:off x="590925" y="824550"/>
            <a:ext cx="2745850" cy="594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29" name="Google Shape;229;p14"/>
          <p:cNvSpPr txBox="1"/>
          <p:nvPr/>
        </p:nvSpPr>
        <p:spPr>
          <a:xfrm>
            <a:off x="295836" y="286871"/>
            <a:ext cx="569258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手続きの申請をする【扶養の変更編】</a:t>
            </a:r>
            <a:endParaRPr b="0" i="0" sz="2400" u="none" cap="none" strike="noStrike">
              <a:solidFill>
                <a:schemeClr val="dk1"/>
              </a:solidFill>
              <a:latin typeface="Arial"/>
              <a:ea typeface="Arial"/>
              <a:cs typeface="Arial"/>
              <a:sym typeface="Arial"/>
            </a:endParaRPr>
          </a:p>
        </p:txBody>
      </p:sp>
      <p:sp>
        <p:nvSpPr>
          <p:cNvPr id="230" name="Google Shape;230;p14"/>
          <p:cNvSpPr txBox="1"/>
          <p:nvPr/>
        </p:nvSpPr>
        <p:spPr>
          <a:xfrm>
            <a:off x="615764" y="1133248"/>
            <a:ext cx="8175811"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①マイページトップの、「手続きの開始」の中の「扶養の変更」をクリックします</a:t>
            </a:r>
            <a:endParaRPr b="1" i="0" sz="1653" u="none" cap="none" strike="noStrike">
              <a:solidFill>
                <a:schemeClr val="dk1"/>
              </a:solidFill>
              <a:latin typeface="Arial"/>
              <a:ea typeface="Arial"/>
              <a:cs typeface="Arial"/>
              <a:sym typeface="Arial"/>
            </a:endParaRPr>
          </a:p>
        </p:txBody>
      </p:sp>
      <p:sp>
        <p:nvSpPr>
          <p:cNvPr id="231" name="Google Shape;231;p14"/>
          <p:cNvSpPr txBox="1"/>
          <p:nvPr/>
        </p:nvSpPr>
        <p:spPr>
          <a:xfrm>
            <a:off x="3514164" y="1864658"/>
            <a:ext cx="6158700" cy="11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②「扶養の追加」もしくは「扶養の削除」を選択します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lang="ja-JP" sz="1653">
                <a:solidFill>
                  <a:schemeClr val="dk1"/>
                </a:solidFill>
              </a:rPr>
              <a:t>※「扶養の追加」の場合、「新たに扶養者情報を登録する」または「既存の扶養情報で手続きする」のどちらかを選択してください</a:t>
            </a:r>
            <a:endParaRPr sz="1653">
              <a:solidFill>
                <a:schemeClr val="dk1"/>
              </a:solidFill>
            </a:endParaRPr>
          </a:p>
        </p:txBody>
      </p:sp>
      <p:sp>
        <p:nvSpPr>
          <p:cNvPr id="232" name="Google Shape;232;p14"/>
          <p:cNvSpPr txBox="1"/>
          <p:nvPr/>
        </p:nvSpPr>
        <p:spPr>
          <a:xfrm>
            <a:off x="3514164" y="3097132"/>
            <a:ext cx="5791200" cy="161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③選択した手続きの項目を入力します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※入力項目の詳細は「扶養の追加」は次ページにて、「扶養の削除」は3ページ後にてご案内します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④「申請」をクリックすると完了です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管理者の承認をお待ちください</a:t>
            </a:r>
            <a:endParaRPr b="1" i="0" sz="1653" u="none" cap="none" strike="noStrike">
              <a:solidFill>
                <a:schemeClr val="dk1"/>
              </a:solidFill>
              <a:latin typeface="Arial"/>
              <a:ea typeface="Arial"/>
              <a:cs typeface="Arial"/>
              <a:sym typeface="Arial"/>
            </a:endParaRPr>
          </a:p>
        </p:txBody>
      </p:sp>
      <p:pic>
        <p:nvPicPr>
          <p:cNvPr id="233" name="Google Shape;233;p14"/>
          <p:cNvPicPr preferRelativeResize="0"/>
          <p:nvPr/>
        </p:nvPicPr>
        <p:blipFill rotWithShape="1">
          <a:blip r:embed="rId3">
            <a:alphaModFix/>
          </a:blip>
          <a:srcRect b="0" l="0" r="0" t="0"/>
          <a:stretch/>
        </p:blipFill>
        <p:spPr>
          <a:xfrm>
            <a:off x="615775" y="1864675"/>
            <a:ext cx="2756875" cy="3281706"/>
          </a:xfrm>
          <a:prstGeom prst="rect">
            <a:avLst/>
          </a:prstGeom>
          <a:noFill/>
          <a:ln>
            <a:noFill/>
          </a:ln>
        </p:spPr>
      </p:pic>
      <p:sp>
        <p:nvSpPr>
          <p:cNvPr id="234" name="Google Shape;234;p14"/>
          <p:cNvSpPr/>
          <p:nvPr/>
        </p:nvSpPr>
        <p:spPr>
          <a:xfrm>
            <a:off x="695825" y="3578050"/>
            <a:ext cx="2542800" cy="10512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40" name="Google Shape;240;p15"/>
          <p:cNvSpPr txBox="1"/>
          <p:nvPr/>
        </p:nvSpPr>
        <p:spPr>
          <a:xfrm>
            <a:off x="295836" y="286871"/>
            <a:ext cx="569258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手続きの申請をする【扶養の変更編】</a:t>
            </a:r>
            <a:endParaRPr b="0" i="0" sz="2400" u="none" cap="none" strike="noStrike">
              <a:solidFill>
                <a:schemeClr val="dk1"/>
              </a:solidFill>
              <a:latin typeface="Arial"/>
              <a:ea typeface="Arial"/>
              <a:cs typeface="Arial"/>
              <a:sym typeface="Arial"/>
            </a:endParaRPr>
          </a:p>
        </p:txBody>
      </p:sp>
      <p:sp>
        <p:nvSpPr>
          <p:cNvPr id="241" name="Google Shape;241;p15"/>
          <p:cNvSpPr txBox="1"/>
          <p:nvPr/>
        </p:nvSpPr>
        <p:spPr>
          <a:xfrm>
            <a:off x="448235" y="1344706"/>
            <a:ext cx="184731"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graphicFrame>
        <p:nvGraphicFramePr>
          <p:cNvPr id="242" name="Google Shape;242;p15"/>
          <p:cNvGraphicFramePr/>
          <p:nvPr/>
        </p:nvGraphicFramePr>
        <p:xfrm>
          <a:off x="295836" y="1518055"/>
          <a:ext cx="3000000" cy="3000000"/>
        </p:xfrm>
        <a:graphic>
          <a:graphicData uri="http://schemas.openxmlformats.org/drawingml/2006/table">
            <a:tbl>
              <a:tblPr>
                <a:noFill/>
                <a:tableStyleId>{51203C36-EB98-4048-A52F-AD1C9A68893D}</a:tableStyleId>
              </a:tblPr>
              <a:tblGrid>
                <a:gridCol w="1344700"/>
                <a:gridCol w="1021975"/>
                <a:gridCol w="1667425"/>
              </a:tblGrid>
              <a:tr h="298500">
                <a:tc gridSpan="3">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被扶養者情報</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210725">
                <a:tc>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項目名</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条件</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説明文</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異動日</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20</a:t>
                      </a:r>
                      <a:r>
                        <a:rPr lang="ja-JP" sz="1100"/>
                        <a:t>24</a:t>
                      </a:r>
                      <a:r>
                        <a:rPr lang="ja-JP" sz="1100" u="none" cap="none" strike="noStrike">
                          <a:latin typeface="Arial"/>
                          <a:ea typeface="Arial"/>
                          <a:cs typeface="Arial"/>
                          <a:sym typeface="Arial"/>
                        </a:rPr>
                        <a:t>/1/1</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47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被扶養者 続柄</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・配偶者</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・その他</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続柄詳細</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選択してください</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姓</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山田</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名</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花子</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姓カナ</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ヤマダ</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名カナ</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ハナコ</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生年月日</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1980/1/1</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69100">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性別</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・男性</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・女性</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84725">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同居・別居</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・同居</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・別居（国内）</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・別居（国外）</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13600">
                <a:tc>
                  <a:txBody>
                    <a:bodyPr/>
                    <a:lstStyle/>
                    <a:p>
                      <a:pPr indent="0" lvl="0" marL="0" marR="0" rtl="0" algn="ctr">
                        <a:lnSpc>
                          <a:spcPct val="100000"/>
                        </a:lnSpc>
                        <a:spcBef>
                          <a:spcPts val="0"/>
                        </a:spcBef>
                        <a:spcAft>
                          <a:spcPts val="0"/>
                        </a:spcAft>
                        <a:buNone/>
                      </a:pPr>
                      <a:r>
                        <a:rPr lang="ja-JP" sz="1100"/>
                        <a:t>職業</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solidFill>
                            <a:srgbClr val="FF0000"/>
                          </a:solidFill>
                        </a:rPr>
                        <a:t>必須</a:t>
                      </a:r>
                      <a:endParaRPr sz="1100" u="none" cap="none" strike="noStrike">
                        <a:solidFill>
                          <a:srgbClr val="FF0000"/>
                        </a:solidFill>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ja-JP" sz="1100"/>
                        <a:t>（例）主婦</a:t>
                      </a:r>
                      <a:endParaRPr sz="1100" u="none" cap="none" strike="noStrike">
                        <a:latin typeface="Arial"/>
                        <a:ea typeface="Arial"/>
                        <a:cs typeface="Arial"/>
                        <a:sym typeface="Arial"/>
                      </a:endParaRPr>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84725">
                <a:tc>
                  <a:txBody>
                    <a:bodyPr/>
                    <a:lstStyle/>
                    <a:p>
                      <a:pPr indent="0" lvl="0" marL="0" marR="0" rtl="0" algn="ctr">
                        <a:lnSpc>
                          <a:spcPct val="100000"/>
                        </a:lnSpc>
                        <a:spcBef>
                          <a:spcPts val="0"/>
                        </a:spcBef>
                        <a:spcAft>
                          <a:spcPts val="0"/>
                        </a:spcAft>
                        <a:buNone/>
                      </a:pPr>
                      <a:r>
                        <a:rPr lang="ja-JP" sz="1100"/>
                        <a:t>電話番号</a:t>
                      </a:r>
                      <a:endParaRPr sz="1100"/>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ja-JP" sz="1100"/>
                        <a:t>（例）000-000-0000</a:t>
                      </a:r>
                      <a:endParaRPr sz="1100"/>
                    </a:p>
                  </a:txBody>
                  <a:tcPr marT="53325" marB="53325" marR="66650" marL="666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graphicFrame>
        <p:nvGraphicFramePr>
          <p:cNvPr id="243" name="Google Shape;243;p15"/>
          <p:cNvGraphicFramePr/>
          <p:nvPr/>
        </p:nvGraphicFramePr>
        <p:xfrm>
          <a:off x="4706469" y="1518055"/>
          <a:ext cx="3000000" cy="3000000"/>
        </p:xfrm>
        <a:graphic>
          <a:graphicData uri="http://schemas.openxmlformats.org/drawingml/2006/table">
            <a:tbl>
              <a:tblPr>
                <a:noFill/>
                <a:tableStyleId>{51203C36-EB98-4048-A52F-AD1C9A68893D}</a:tableStyleId>
              </a:tblPr>
              <a:tblGrid>
                <a:gridCol w="1600700"/>
                <a:gridCol w="1142500"/>
                <a:gridCol w="2058900"/>
              </a:tblGrid>
              <a:tr h="12700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住所 郵便番号</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必須（該当者）</a:t>
                      </a:r>
                      <a:endParaRPr sz="11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999-9999</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3985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住所 都道府県</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必須（該当者）</a:t>
                      </a:r>
                      <a:endParaRPr sz="11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東京都</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3985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住所 市区町村</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必須（該当者）</a:t>
                      </a:r>
                      <a:endParaRPr sz="11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渋谷区</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3985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住所 丁目番地</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chemeClr val="dk1"/>
                          </a:solidFill>
                        </a:rPr>
                        <a:t>任意</a:t>
                      </a:r>
                      <a:r>
                        <a:rPr lang="ja-JP" sz="1100" u="none" cap="none" strike="noStrike">
                          <a:solidFill>
                            <a:schemeClr val="dk1"/>
                          </a:solidFill>
                          <a:latin typeface="Arial"/>
                          <a:ea typeface="Arial"/>
                          <a:cs typeface="Arial"/>
                          <a:sym typeface="Arial"/>
                        </a:rPr>
                        <a:t>（該当者</a:t>
                      </a:r>
                      <a:r>
                        <a:rPr lang="ja-JP" sz="1100" u="none" cap="none" strike="noStrike">
                          <a:latin typeface="Arial"/>
                          <a:ea typeface="Arial"/>
                          <a:cs typeface="Arial"/>
                          <a:sym typeface="Arial"/>
                        </a:rPr>
                        <a:t>）</a:t>
                      </a:r>
                      <a:endParaRPr sz="11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9-99-99</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4820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住所 建物名</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　　　　　・部屋番号</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ジョブカンアパート</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940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住所カナ</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トウキョウトシブヤク</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3985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職業</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主婦</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3985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電話番号</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0000-0000-0000</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940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年間収入</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　　（今後1年間見込）</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半角数字</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940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年間所得</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　　　（1月～12月）</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半角数字</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4820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障害者区分</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・対象外</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・一般障害者</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・特別障害者</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3985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税の扶養対象</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940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扶養に追加された理由</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24文字以内で入力してください</a:t>
                      </a:r>
                      <a:endParaRPr sz="1500" u="none" cap="none" strike="noStrike">
                        <a:latin typeface="Arial"/>
                        <a:ea typeface="Arial"/>
                        <a:cs typeface="Arial"/>
                        <a:sym typeface="Arial"/>
                      </a:endParaRPr>
                    </a:p>
                  </a:txBody>
                  <a:tcPr marT="42825" marB="42825" marR="53525" marL="535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244" name="Google Shape;244;p15"/>
          <p:cNvSpPr txBox="1"/>
          <p:nvPr/>
        </p:nvSpPr>
        <p:spPr>
          <a:xfrm>
            <a:off x="295836" y="1084683"/>
            <a:ext cx="3858352"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■扶養の追加時の入力項目</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50" name="Google Shape;250;p16"/>
          <p:cNvSpPr txBox="1"/>
          <p:nvPr/>
        </p:nvSpPr>
        <p:spPr>
          <a:xfrm>
            <a:off x="295836" y="286871"/>
            <a:ext cx="569258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手続きの申請をする【扶養の変更編】</a:t>
            </a:r>
            <a:endParaRPr b="0" i="0" sz="2400" u="none" cap="none" strike="noStrike">
              <a:solidFill>
                <a:schemeClr val="dk1"/>
              </a:solidFill>
              <a:latin typeface="Arial"/>
              <a:ea typeface="Arial"/>
              <a:cs typeface="Arial"/>
              <a:sym typeface="Arial"/>
            </a:endParaRPr>
          </a:p>
        </p:txBody>
      </p:sp>
      <p:sp>
        <p:nvSpPr>
          <p:cNvPr id="251" name="Google Shape;251;p16"/>
          <p:cNvSpPr txBox="1"/>
          <p:nvPr/>
        </p:nvSpPr>
        <p:spPr>
          <a:xfrm>
            <a:off x="448235" y="1344706"/>
            <a:ext cx="184731"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graphicFrame>
        <p:nvGraphicFramePr>
          <p:cNvPr id="252" name="Google Shape;252;p16"/>
          <p:cNvGraphicFramePr/>
          <p:nvPr/>
        </p:nvGraphicFramePr>
        <p:xfrm>
          <a:off x="540600" y="1118796"/>
          <a:ext cx="3000000" cy="3000000"/>
        </p:xfrm>
        <a:graphic>
          <a:graphicData uri="http://schemas.openxmlformats.org/drawingml/2006/table">
            <a:tbl>
              <a:tblPr>
                <a:noFill/>
                <a:tableStyleId>{51203C36-EB98-4048-A52F-AD1C9A68893D}</a:tableStyleId>
              </a:tblPr>
              <a:tblGrid>
                <a:gridCol w="2020050"/>
                <a:gridCol w="2020050"/>
                <a:gridCol w="2020050"/>
              </a:tblGrid>
              <a:tr h="139700">
                <a:tc gridSpan="3">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配偶者情報</a:t>
                      </a:r>
                      <a:endParaRPr sz="11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139700">
                <a:tc>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項目名</a:t>
                      </a:r>
                      <a:endParaRPr sz="11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条件</a:t>
                      </a:r>
                      <a:endParaRPr sz="11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説明文</a:t>
                      </a:r>
                      <a:endParaRPr sz="11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配偶者の有無</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・有</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・無</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配偶者の年間収入（去年）</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必須（該当者のみ）</a:t>
                      </a:r>
                      <a:endParaRPr sz="11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半角数字</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9777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配偶者の月額報酬（現在）</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必須（該当者のみ）</a:t>
                      </a:r>
                      <a:endParaRPr sz="11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半角数字</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253" name="Google Shape;253;p16"/>
          <p:cNvSpPr txBox="1"/>
          <p:nvPr/>
        </p:nvSpPr>
        <p:spPr>
          <a:xfrm>
            <a:off x="540600" y="3083547"/>
            <a:ext cx="3720353"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■扶養の削除時の情報項目</a:t>
            </a:r>
            <a:endParaRPr b="0" i="0" sz="1653" u="none" cap="none" strike="noStrike">
              <a:solidFill>
                <a:schemeClr val="dk1"/>
              </a:solidFill>
              <a:latin typeface="Arial"/>
              <a:ea typeface="Arial"/>
              <a:cs typeface="Arial"/>
              <a:sym typeface="Arial"/>
            </a:endParaRPr>
          </a:p>
        </p:txBody>
      </p:sp>
      <p:graphicFrame>
        <p:nvGraphicFramePr>
          <p:cNvPr id="254" name="Google Shape;254;p16"/>
          <p:cNvGraphicFramePr/>
          <p:nvPr/>
        </p:nvGraphicFramePr>
        <p:xfrm>
          <a:off x="540600" y="3430245"/>
          <a:ext cx="3000000" cy="3000000"/>
        </p:xfrm>
        <a:graphic>
          <a:graphicData uri="http://schemas.openxmlformats.org/drawingml/2006/table">
            <a:tbl>
              <a:tblPr>
                <a:noFill/>
                <a:tableStyleId>{51203C36-EB98-4048-A52F-AD1C9A68893D}</a:tableStyleId>
              </a:tblPr>
              <a:tblGrid>
                <a:gridCol w="1951400"/>
                <a:gridCol w="2115850"/>
                <a:gridCol w="1999125"/>
              </a:tblGrid>
              <a:tr h="251325">
                <a:tc gridSpan="3">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Arial"/>
                          <a:ea typeface="Arial"/>
                          <a:cs typeface="Arial"/>
                          <a:sym typeface="Arial"/>
                        </a:rPr>
                        <a:t>被扶養者情報</a:t>
                      </a:r>
                      <a:endParaRPr sz="10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251325">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Arial"/>
                          <a:ea typeface="Arial"/>
                          <a:cs typeface="Arial"/>
                          <a:sym typeface="Arial"/>
                        </a:rPr>
                        <a:t>項目名</a:t>
                      </a:r>
                      <a:endParaRPr sz="10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Arial"/>
                          <a:ea typeface="Arial"/>
                          <a:cs typeface="Arial"/>
                          <a:sym typeface="Arial"/>
                        </a:rPr>
                        <a:t>条件</a:t>
                      </a:r>
                      <a:endParaRPr sz="10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latin typeface="Arial"/>
                          <a:ea typeface="Arial"/>
                          <a:cs typeface="Arial"/>
                          <a:sym typeface="Arial"/>
                        </a:rPr>
                        <a:t>説明文</a:t>
                      </a:r>
                      <a:endParaRPr sz="10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325">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latin typeface="Arial"/>
                          <a:ea typeface="Arial"/>
                          <a:cs typeface="Arial"/>
                          <a:sym typeface="Arial"/>
                        </a:rPr>
                        <a:t>被扶養者異動日</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ja-JP" sz="1000" u="none" cap="none" strike="noStrike">
                          <a:solidFill>
                            <a:srgbClr val="FF0000"/>
                          </a:solidFill>
                          <a:latin typeface="Arial"/>
                          <a:ea typeface="Arial"/>
                          <a:cs typeface="Arial"/>
                          <a:sym typeface="Arial"/>
                        </a:rPr>
                        <a:t>必須</a:t>
                      </a:r>
                      <a:endParaRPr sz="10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latin typeface="Arial"/>
                          <a:ea typeface="Arial"/>
                          <a:cs typeface="Arial"/>
                          <a:sym typeface="Arial"/>
                        </a:rPr>
                        <a:t>(例) 20</a:t>
                      </a:r>
                      <a:r>
                        <a:rPr lang="ja-JP" sz="1000"/>
                        <a:t>24</a:t>
                      </a:r>
                      <a:r>
                        <a:rPr lang="ja-JP" sz="1000" u="none" cap="none" strike="noStrike">
                          <a:latin typeface="Arial"/>
                          <a:ea typeface="Arial"/>
                          <a:cs typeface="Arial"/>
                          <a:sym typeface="Arial"/>
                        </a:rPr>
                        <a:t>/1/1</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15625">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latin typeface="Arial"/>
                          <a:ea typeface="Arial"/>
                          <a:cs typeface="Arial"/>
                          <a:sym typeface="Arial"/>
                        </a:rPr>
                        <a:t>扶養から外れる人に</a:t>
                      </a:r>
                      <a:br>
                        <a:rPr lang="ja-JP" sz="1000" u="none" cap="none" strike="noStrike">
                          <a:latin typeface="Arial"/>
                          <a:ea typeface="Arial"/>
                          <a:cs typeface="Arial"/>
                          <a:sym typeface="Arial"/>
                        </a:rPr>
                      </a:br>
                      <a:r>
                        <a:rPr lang="ja-JP" sz="1000" u="none" cap="none" strike="noStrike">
                          <a:latin typeface="Arial"/>
                          <a:ea typeface="Arial"/>
                          <a:cs typeface="Arial"/>
                          <a:sym typeface="Arial"/>
                        </a:rPr>
                        <a:t>チェックを入れてください</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ja-JP" sz="1000" u="none" cap="none" strike="noStrike">
                          <a:solidFill>
                            <a:srgbClr val="FF0000"/>
                          </a:solidFill>
                          <a:latin typeface="Arial"/>
                          <a:ea typeface="Arial"/>
                          <a:cs typeface="Arial"/>
                          <a:sym typeface="Arial"/>
                        </a:rPr>
                        <a:t>必須</a:t>
                      </a:r>
                      <a:endParaRPr sz="10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latin typeface="Arial"/>
                          <a:ea typeface="Arial"/>
                          <a:cs typeface="Arial"/>
                          <a:sym typeface="Arial"/>
                        </a:rPr>
                        <a:t>選択してください</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736000">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latin typeface="Arial"/>
                          <a:ea typeface="Arial"/>
                          <a:cs typeface="Arial"/>
                          <a:sym typeface="Arial"/>
                        </a:rPr>
                        <a:t>扶養から外れた理由</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ja-JP" sz="1000" u="none" cap="none" strike="noStrike">
                          <a:solidFill>
                            <a:srgbClr val="FF0000"/>
                          </a:solidFill>
                          <a:latin typeface="Arial"/>
                          <a:ea typeface="Arial"/>
                          <a:cs typeface="Arial"/>
                          <a:sym typeface="Arial"/>
                        </a:rPr>
                        <a:t>必須</a:t>
                      </a:r>
                      <a:endParaRPr sz="10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latin typeface="Arial"/>
                          <a:ea typeface="Arial"/>
                          <a:cs typeface="Arial"/>
                          <a:sym typeface="Arial"/>
                        </a:rPr>
                        <a:t>・その他</a:t>
                      </a:r>
                      <a:br>
                        <a:rPr lang="ja-JP" sz="1000" u="none" cap="none" strike="noStrike">
                          <a:latin typeface="Arial"/>
                          <a:ea typeface="Arial"/>
                          <a:cs typeface="Arial"/>
                          <a:sym typeface="Arial"/>
                        </a:rPr>
                      </a:br>
                      <a:r>
                        <a:rPr lang="ja-JP" sz="1000" u="none" cap="none" strike="noStrike">
                          <a:latin typeface="Arial"/>
                          <a:ea typeface="Arial"/>
                          <a:cs typeface="Arial"/>
                          <a:sym typeface="Arial"/>
                        </a:rPr>
                        <a:t>・75歳到達</a:t>
                      </a:r>
                      <a:br>
                        <a:rPr lang="ja-JP" sz="1000" u="none" cap="none" strike="noStrike">
                          <a:latin typeface="Arial"/>
                          <a:ea typeface="Arial"/>
                          <a:cs typeface="Arial"/>
                          <a:sym typeface="Arial"/>
                        </a:rPr>
                      </a:br>
                      <a:r>
                        <a:rPr lang="ja-JP" sz="1000" u="none" cap="none" strike="noStrike">
                          <a:latin typeface="Arial"/>
                          <a:ea typeface="Arial"/>
                          <a:cs typeface="Arial"/>
                          <a:sym typeface="Arial"/>
                        </a:rPr>
                        <a:t>・障害認定</a:t>
                      </a:r>
                      <a:br>
                        <a:rPr lang="ja-JP" sz="1000" u="none" cap="none" strike="noStrike">
                          <a:latin typeface="Arial"/>
                          <a:ea typeface="Arial"/>
                          <a:cs typeface="Arial"/>
                          <a:sym typeface="Arial"/>
                        </a:rPr>
                      </a:br>
                      <a:r>
                        <a:rPr lang="ja-JP" sz="1000" u="none" cap="none" strike="noStrike">
                          <a:latin typeface="Arial"/>
                          <a:ea typeface="Arial"/>
                          <a:cs typeface="Arial"/>
                          <a:sym typeface="Arial"/>
                        </a:rPr>
                        <a:t>・死亡</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12875">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latin typeface="Arial"/>
                          <a:ea typeface="Arial"/>
                          <a:cs typeface="Arial"/>
                          <a:sym typeface="Arial"/>
                        </a:rPr>
                        <a:t>理由詳細</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ja-JP" sz="1000" u="none" cap="none" strike="noStrike">
                          <a:solidFill>
                            <a:srgbClr val="FF0000"/>
                          </a:solidFill>
                          <a:latin typeface="Arial"/>
                          <a:ea typeface="Arial"/>
                          <a:cs typeface="Arial"/>
                          <a:sym typeface="Arial"/>
                        </a:rPr>
                        <a:t>必須</a:t>
                      </a:r>
                      <a:endParaRPr sz="10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latin typeface="Arial"/>
                          <a:ea typeface="Arial"/>
                          <a:cs typeface="Arial"/>
                          <a:sym typeface="Arial"/>
                        </a:rPr>
                        <a:t>24文字以内で入力してください</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255" name="Google Shape;255;p16"/>
          <p:cNvSpPr/>
          <p:nvPr/>
        </p:nvSpPr>
        <p:spPr>
          <a:xfrm flipH="1" rot="10800000">
            <a:off x="2678931" y="1942416"/>
            <a:ext cx="6787518"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br>
              <a:rPr b="0" i="0" lang="ja-JP"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256" name="Google Shape;256;p16"/>
          <p:cNvSpPr txBox="1"/>
          <p:nvPr/>
        </p:nvSpPr>
        <p:spPr>
          <a:xfrm>
            <a:off x="6783058" y="884872"/>
            <a:ext cx="2760600" cy="3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【イメージ】</a:t>
            </a:r>
            <a:endParaRPr b="0" i="0" sz="1653" u="none" cap="none" strike="noStrike">
              <a:solidFill>
                <a:schemeClr val="dk1"/>
              </a:solidFill>
              <a:latin typeface="Arial"/>
              <a:ea typeface="Arial"/>
              <a:cs typeface="Arial"/>
              <a:sym typeface="Arial"/>
            </a:endParaRPr>
          </a:p>
        </p:txBody>
      </p:sp>
      <p:pic>
        <p:nvPicPr>
          <p:cNvPr id="257" name="Google Shape;257;p16"/>
          <p:cNvPicPr preferRelativeResize="0"/>
          <p:nvPr/>
        </p:nvPicPr>
        <p:blipFill rotWithShape="1">
          <a:blip r:embed="rId3">
            <a:alphaModFix/>
          </a:blip>
          <a:srcRect b="0" l="0" r="0" t="0"/>
          <a:stretch/>
        </p:blipFill>
        <p:spPr>
          <a:xfrm>
            <a:off x="6742401" y="1344699"/>
            <a:ext cx="2841901" cy="441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63" name="Google Shape;263;p17"/>
          <p:cNvSpPr txBox="1"/>
          <p:nvPr/>
        </p:nvSpPr>
        <p:spPr>
          <a:xfrm>
            <a:off x="295836" y="286871"/>
            <a:ext cx="569258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手続きの申請をする【住所の変更編】</a:t>
            </a:r>
            <a:endParaRPr b="0" i="0" sz="2400" u="none" cap="none" strike="noStrike">
              <a:solidFill>
                <a:schemeClr val="dk1"/>
              </a:solidFill>
              <a:latin typeface="Arial"/>
              <a:ea typeface="Arial"/>
              <a:cs typeface="Arial"/>
              <a:sym typeface="Arial"/>
            </a:endParaRPr>
          </a:p>
        </p:txBody>
      </p:sp>
      <p:sp>
        <p:nvSpPr>
          <p:cNvPr id="264" name="Google Shape;264;p17"/>
          <p:cNvSpPr txBox="1"/>
          <p:nvPr/>
        </p:nvSpPr>
        <p:spPr>
          <a:xfrm>
            <a:off x="615764" y="1133248"/>
            <a:ext cx="8175811"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①マイページトップの、「手続きの開始」の中の「住所の変更」をクリックします</a:t>
            </a:r>
            <a:endParaRPr b="1" i="0" sz="1653" u="none" cap="none" strike="noStrike">
              <a:solidFill>
                <a:schemeClr val="dk1"/>
              </a:solidFill>
              <a:latin typeface="Arial"/>
              <a:ea typeface="Arial"/>
              <a:cs typeface="Arial"/>
              <a:sym typeface="Arial"/>
            </a:endParaRPr>
          </a:p>
        </p:txBody>
      </p:sp>
      <p:sp>
        <p:nvSpPr>
          <p:cNvPr id="265" name="Google Shape;265;p17"/>
          <p:cNvSpPr txBox="1"/>
          <p:nvPr/>
        </p:nvSpPr>
        <p:spPr>
          <a:xfrm>
            <a:off x="3514164" y="1864658"/>
            <a:ext cx="6158753"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②各項目を入力します。</a:t>
            </a:r>
            <a:endParaRPr b="1" i="0" sz="1653" u="none" cap="none" strike="noStrike">
              <a:solidFill>
                <a:schemeClr val="dk1"/>
              </a:solidFill>
              <a:latin typeface="Arial"/>
              <a:ea typeface="Arial"/>
              <a:cs typeface="Arial"/>
              <a:sym typeface="Arial"/>
            </a:endParaRPr>
          </a:p>
        </p:txBody>
      </p:sp>
      <p:sp>
        <p:nvSpPr>
          <p:cNvPr id="266" name="Google Shape;266;p17"/>
          <p:cNvSpPr txBox="1"/>
          <p:nvPr/>
        </p:nvSpPr>
        <p:spPr>
          <a:xfrm>
            <a:off x="3514164" y="2596068"/>
            <a:ext cx="5791200"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③「申請」をクリックすると完了です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管理者の承認をお待ちください</a:t>
            </a:r>
            <a:endParaRPr b="1" i="0" sz="1653" u="none" cap="none" strike="noStrike">
              <a:solidFill>
                <a:schemeClr val="dk1"/>
              </a:solidFill>
              <a:latin typeface="Arial"/>
              <a:ea typeface="Arial"/>
              <a:cs typeface="Arial"/>
              <a:sym typeface="Arial"/>
            </a:endParaRPr>
          </a:p>
        </p:txBody>
      </p:sp>
      <p:pic>
        <p:nvPicPr>
          <p:cNvPr id="267" name="Google Shape;267;p17"/>
          <p:cNvPicPr preferRelativeResize="0"/>
          <p:nvPr/>
        </p:nvPicPr>
        <p:blipFill rotWithShape="1">
          <a:blip r:embed="rId3">
            <a:alphaModFix/>
          </a:blip>
          <a:srcRect b="0" l="0" r="0" t="0"/>
          <a:stretch/>
        </p:blipFill>
        <p:spPr>
          <a:xfrm>
            <a:off x="787225" y="1613300"/>
            <a:ext cx="2588825" cy="4431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8"/>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73" name="Google Shape;273;p18"/>
          <p:cNvSpPr/>
          <p:nvPr/>
        </p:nvSpPr>
        <p:spPr>
          <a:xfrm>
            <a:off x="229829" y="339350"/>
            <a:ext cx="3610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【住所の変更編】</a:t>
            </a:r>
            <a:endParaRPr b="0" i="0" sz="2400" u="none" cap="none" strike="noStrike">
              <a:solidFill>
                <a:schemeClr val="dk1"/>
              </a:solidFill>
              <a:latin typeface="Arial"/>
              <a:ea typeface="Arial"/>
              <a:cs typeface="Arial"/>
              <a:sym typeface="Arial"/>
            </a:endParaRPr>
          </a:p>
        </p:txBody>
      </p:sp>
      <p:graphicFrame>
        <p:nvGraphicFramePr>
          <p:cNvPr id="274" name="Google Shape;274;p18"/>
          <p:cNvGraphicFramePr/>
          <p:nvPr/>
        </p:nvGraphicFramePr>
        <p:xfrm>
          <a:off x="310017" y="1930040"/>
          <a:ext cx="3000000" cy="3000000"/>
        </p:xfrm>
        <a:graphic>
          <a:graphicData uri="http://schemas.openxmlformats.org/drawingml/2006/table">
            <a:tbl>
              <a:tblPr>
                <a:noFill/>
                <a:tableStyleId>{51203C36-EB98-4048-A52F-AD1C9A68893D}</a:tableStyleId>
              </a:tblPr>
              <a:tblGrid>
                <a:gridCol w="1320125"/>
                <a:gridCol w="1320125"/>
                <a:gridCol w="1320125"/>
              </a:tblGrid>
              <a:tr h="306875">
                <a:tc gridSpan="3">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引越の日</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306875">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引越の日</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20</a:t>
                      </a:r>
                      <a:r>
                        <a:rPr lang="ja-JP" sz="1200"/>
                        <a:t>24</a:t>
                      </a:r>
                      <a:r>
                        <a:rPr lang="ja-JP" sz="1200" u="none" cap="none" strike="noStrike">
                          <a:latin typeface="Arial"/>
                          <a:ea typeface="Arial"/>
                          <a:cs typeface="Arial"/>
                          <a:sym typeface="Arial"/>
                        </a:rPr>
                        <a:t>/1/1</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74250">
                <a:tc>
                  <a:txBody>
                    <a:bodyPr/>
                    <a:lstStyle/>
                    <a:p>
                      <a:pPr indent="0" lvl="0" marL="0" marR="0" rtl="0" algn="l">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変更前住所</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記入済み</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間違いないかご確認ください</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graphicFrame>
        <p:nvGraphicFramePr>
          <p:cNvPr id="275" name="Google Shape;275;p18"/>
          <p:cNvGraphicFramePr/>
          <p:nvPr/>
        </p:nvGraphicFramePr>
        <p:xfrm>
          <a:off x="309992" y="3255187"/>
          <a:ext cx="3000000" cy="3000000"/>
        </p:xfrm>
        <a:graphic>
          <a:graphicData uri="http://schemas.openxmlformats.org/drawingml/2006/table">
            <a:tbl>
              <a:tblPr>
                <a:noFill/>
                <a:tableStyleId>{51203C36-EB98-4048-A52F-AD1C9A68893D}</a:tableStyleId>
              </a:tblPr>
              <a:tblGrid>
                <a:gridCol w="1592050"/>
                <a:gridCol w="618400"/>
                <a:gridCol w="1749950"/>
              </a:tblGrid>
              <a:tr h="244850">
                <a:tc gridSpan="3">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新しい住所</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244850">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郵便番号</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999-9999</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44850">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都道府県</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東京都</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44850">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市区町村</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渋谷区</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44850">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丁目番地</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t>任意</a:t>
                      </a:r>
                      <a:endParaRPr sz="12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9-99-99</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44850">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建物名・部屋番号</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ジョブカンアパート</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44850">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カナ</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トウキョウトシブヤク</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44850">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住民票も更新する</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更新する場合はチェック</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graphicFrame>
        <p:nvGraphicFramePr>
          <p:cNvPr id="276" name="Google Shape;276;p18"/>
          <p:cNvGraphicFramePr/>
          <p:nvPr/>
        </p:nvGraphicFramePr>
        <p:xfrm>
          <a:off x="4418474" y="201580"/>
          <a:ext cx="3000000" cy="3000000"/>
        </p:xfrm>
        <a:graphic>
          <a:graphicData uri="http://schemas.openxmlformats.org/drawingml/2006/table">
            <a:tbl>
              <a:tblPr>
                <a:noFill/>
                <a:tableStyleId>{51203C36-EB98-4048-A52F-AD1C9A68893D}</a:tableStyleId>
              </a:tblPr>
              <a:tblGrid>
                <a:gridCol w="1680075"/>
                <a:gridCol w="1680075"/>
                <a:gridCol w="1680075"/>
              </a:tblGrid>
              <a:tr h="251725">
                <a:tc gridSpan="3">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通勤手当</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通勤手段</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選択してください</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電車 乗駅</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渋谷</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降駅</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新宿</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経由地</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代々木</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None/>
                      </a:pPr>
                      <a:r>
                        <a:rPr lang="ja-JP" sz="1100"/>
                        <a:t>　　 支給単位</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ja-JP" sz="1100"/>
                        <a:t>プルダウンで選択</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None/>
                      </a:pPr>
                      <a:r>
                        <a:rPr lang="ja-JP" sz="1100"/>
                        <a:t>　　 支給月</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ja-JP" sz="1100"/>
                        <a:t>プルダウンで選択</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片道運賃</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半角数字</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定期代</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半角数字</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バス 乗車停留所</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渋谷</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降車停留所</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新宿</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経由地</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(例) 代々木</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rtl="0" algn="l">
                        <a:spcBef>
                          <a:spcPts val="0"/>
                        </a:spcBef>
                        <a:spcAft>
                          <a:spcPts val="0"/>
                        </a:spcAft>
                        <a:buNone/>
                      </a:pPr>
                      <a:r>
                        <a:rPr lang="ja-JP" sz="1100"/>
                        <a:t>　　 支給単位</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ja-JP" sz="1100"/>
                        <a:t>プルダウンで選択</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rtl="0" algn="l">
                        <a:spcBef>
                          <a:spcPts val="0"/>
                        </a:spcBef>
                        <a:spcAft>
                          <a:spcPts val="0"/>
                        </a:spcAft>
                        <a:buNone/>
                      </a:pPr>
                      <a:r>
                        <a:rPr lang="ja-JP" sz="1100"/>
                        <a:t>　　 支給月</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ja-JP" sz="1100"/>
                        <a:t>プルダウンで選択</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片道運賃</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半角数字</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定期代</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半角数字</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None/>
                      </a:pPr>
                      <a:r>
                        <a:rPr lang="ja-JP" sz="1100"/>
                        <a:t>車・二輪車等</a:t>
                      </a:r>
                      <a:endParaRPr sz="1100"/>
                    </a:p>
                    <a:p>
                      <a:pPr indent="0" lvl="0" marL="0" marR="0" rtl="0" algn="l">
                        <a:lnSpc>
                          <a:spcPct val="100000"/>
                        </a:lnSpc>
                        <a:spcBef>
                          <a:spcPts val="0"/>
                        </a:spcBef>
                        <a:spcAft>
                          <a:spcPts val="0"/>
                        </a:spcAft>
                        <a:buNone/>
                      </a:pPr>
                      <a:r>
                        <a:rPr lang="ja-JP" sz="1100"/>
                        <a:t>　　 車両種別</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ja-JP" sz="1100"/>
                        <a:t>プルダウンで選択</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a:t>　</a:t>
                      </a:r>
                      <a:r>
                        <a:rPr lang="ja-JP" sz="1100" u="none" cap="none" strike="noStrike">
                          <a:latin typeface="Arial"/>
                          <a:ea typeface="Arial"/>
                          <a:cs typeface="Arial"/>
                          <a:sym typeface="Arial"/>
                        </a:rPr>
                        <a:t>　 出発地</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a:t>
                      </a:r>
                      <a:r>
                        <a:rPr lang="ja-JP" sz="1100"/>
                        <a:t>(例)自宅</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到着地</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a:t>
                      </a:r>
                      <a:r>
                        <a:rPr lang="ja-JP" sz="1100"/>
                        <a:t>(例)本社</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片道の通勤距離</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選択してください</a:t>
                      </a:r>
                      <a:endParaRPr sz="14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rtl="0" algn="l">
                        <a:spcBef>
                          <a:spcPts val="0"/>
                        </a:spcBef>
                        <a:spcAft>
                          <a:spcPts val="0"/>
                        </a:spcAft>
                        <a:buNone/>
                      </a:pPr>
                      <a:r>
                        <a:rPr lang="ja-JP" sz="1100"/>
                        <a:t>　　 支給単位</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ja-JP" sz="1100"/>
                        <a:t>プルダウンで選択</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rtl="0" algn="l">
                        <a:spcBef>
                          <a:spcPts val="0"/>
                        </a:spcBef>
                        <a:spcAft>
                          <a:spcPts val="0"/>
                        </a:spcAft>
                        <a:buNone/>
                      </a:pPr>
                      <a:r>
                        <a:rPr lang="ja-JP" sz="1100"/>
                        <a:t>　　 支給月</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u="none" cap="none" strike="noStrike">
                        <a:latin typeface="Arial"/>
                        <a:ea typeface="Arial"/>
                        <a:cs typeface="Arial"/>
                        <a:sym typeface="Arial"/>
                      </a:endParaRPr>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ja-JP" sz="1100"/>
                        <a:t>プルダウンで選択</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51725">
                <a:tc>
                  <a:txBody>
                    <a:bodyPr/>
                    <a:lstStyle/>
                    <a:p>
                      <a:pPr indent="0" lvl="0" marL="0" rtl="0" algn="l">
                        <a:spcBef>
                          <a:spcPts val="0"/>
                        </a:spcBef>
                        <a:spcAft>
                          <a:spcPts val="0"/>
                        </a:spcAft>
                        <a:buNone/>
                      </a:pPr>
                      <a:r>
                        <a:rPr lang="ja-JP" sz="1100"/>
                        <a:t>　　 支給額</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ja-JP" sz="1100"/>
                        <a:t>任意</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ja-JP" sz="1100"/>
                        <a:t>半角数字</a:t>
                      </a:r>
                      <a:endParaRPr sz="1100"/>
                    </a:p>
                  </a:txBody>
                  <a:tcPr marT="44950" marB="44950" marR="56200" marL="5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277" name="Google Shape;277;p18"/>
          <p:cNvSpPr/>
          <p:nvPr/>
        </p:nvSpPr>
        <p:spPr>
          <a:xfrm>
            <a:off x="310005" y="1446939"/>
            <a:ext cx="2723700" cy="3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■扶養の追加時の入力項目</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graphicFrame>
        <p:nvGraphicFramePr>
          <p:cNvPr id="283" name="Google Shape;283;p19"/>
          <p:cNvGraphicFramePr/>
          <p:nvPr/>
        </p:nvGraphicFramePr>
        <p:xfrm>
          <a:off x="349343" y="1334294"/>
          <a:ext cx="3000000" cy="3000000"/>
        </p:xfrm>
        <a:graphic>
          <a:graphicData uri="http://schemas.openxmlformats.org/drawingml/2006/table">
            <a:tbl>
              <a:tblPr>
                <a:noFill/>
                <a:tableStyleId>{51203C36-EB98-4048-A52F-AD1C9A68893D}</a:tableStyleId>
              </a:tblPr>
              <a:tblGrid>
                <a:gridCol w="1497200"/>
                <a:gridCol w="1497200"/>
                <a:gridCol w="1497200"/>
              </a:tblGrid>
              <a:tr h="297125">
                <a:tc gridSpan="3">
                  <a:txBody>
                    <a:bodyPr/>
                    <a:lstStyle/>
                    <a:p>
                      <a:pPr indent="0" lvl="0" marL="0" marR="0" rtl="0" algn="ctr">
                        <a:lnSpc>
                          <a:spcPct val="100000"/>
                        </a:lnSpc>
                        <a:spcBef>
                          <a:spcPts val="0"/>
                        </a:spcBef>
                        <a:spcAft>
                          <a:spcPts val="0"/>
                        </a:spcAft>
                        <a:buClr>
                          <a:srgbClr val="000000"/>
                        </a:buClr>
                        <a:buSzPts val="1100"/>
                        <a:buFont typeface="Arial"/>
                        <a:buNone/>
                      </a:pPr>
                      <a:r>
                        <a:rPr b="1" lang="ja-JP" sz="1100" u="none" cap="none" strike="noStrike">
                          <a:latin typeface="Arial"/>
                          <a:ea typeface="Arial"/>
                          <a:cs typeface="Arial"/>
                          <a:sym typeface="Arial"/>
                        </a:rPr>
                        <a:t>配偶者の住所</a:t>
                      </a:r>
                      <a:endParaRPr sz="11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2971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被扶養配偶者の住所も変更する</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変更する場合はチェックしてください。</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60840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配偶者の変更前住所</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記入済み</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・同居</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・別居（国内）</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・別居（国外）</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608400">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配偶者の新しい住所</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solidFill>
                            <a:srgbClr val="FF0000"/>
                          </a:solidFill>
                          <a:latin typeface="Arial"/>
                          <a:ea typeface="Arial"/>
                          <a:cs typeface="Arial"/>
                          <a:sym typeface="Arial"/>
                        </a:rPr>
                        <a:t>必須</a:t>
                      </a:r>
                      <a:endParaRPr sz="11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・同居</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・別居（国内）</a:t>
                      </a:r>
                      <a:br>
                        <a:rPr lang="ja-JP" sz="1100" u="none" cap="none" strike="noStrike">
                          <a:latin typeface="Arial"/>
                          <a:ea typeface="Arial"/>
                          <a:cs typeface="Arial"/>
                          <a:sym typeface="Arial"/>
                        </a:rPr>
                      </a:br>
                      <a:r>
                        <a:rPr lang="ja-JP" sz="1100" u="none" cap="none" strike="noStrike">
                          <a:latin typeface="Arial"/>
                          <a:ea typeface="Arial"/>
                          <a:cs typeface="Arial"/>
                          <a:sym typeface="Arial"/>
                        </a:rPr>
                        <a:t>・別居（国外）</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97125">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住所変更年月日</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任意</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Arial"/>
                          <a:ea typeface="Arial"/>
                          <a:cs typeface="Arial"/>
                          <a:sym typeface="Arial"/>
                        </a:rPr>
                        <a:t> </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284" name="Google Shape;284;p19"/>
          <p:cNvSpPr/>
          <p:nvPr/>
        </p:nvSpPr>
        <p:spPr>
          <a:xfrm>
            <a:off x="259696" y="366663"/>
            <a:ext cx="541686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手続きの申請をする【住所の変更編】</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18" name="Google Shape;118;p2"/>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管理者様へ　本マニュアルの使い方</a:t>
            </a:r>
            <a:endParaRPr b="0" i="0" sz="2800" u="none" cap="none" strike="noStrike">
              <a:solidFill>
                <a:schemeClr val="dk1"/>
              </a:solidFill>
              <a:latin typeface="Arial"/>
              <a:ea typeface="Arial"/>
              <a:cs typeface="Arial"/>
              <a:sym typeface="Arial"/>
            </a:endParaRPr>
          </a:p>
        </p:txBody>
      </p:sp>
      <p:sp>
        <p:nvSpPr>
          <p:cNvPr id="119" name="Google Shape;119;p2"/>
          <p:cNvSpPr txBox="1"/>
          <p:nvPr/>
        </p:nvSpPr>
        <p:spPr>
          <a:xfrm>
            <a:off x="262759" y="1397876"/>
            <a:ext cx="8765700" cy="395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このマニュアルは、従業員様向けのジョブカン労務HRを</a:t>
            </a:r>
            <a:br>
              <a:rPr b="0" i="0" lang="ja-JP" sz="1653" u="none" cap="none" strike="noStrike">
                <a:solidFill>
                  <a:schemeClr val="dk1"/>
                </a:solidFill>
                <a:latin typeface="Arial"/>
                <a:ea typeface="Arial"/>
                <a:cs typeface="Arial"/>
                <a:sym typeface="Arial"/>
              </a:rPr>
            </a:br>
            <a:r>
              <a:rPr b="0" i="0" lang="ja-JP" sz="2000" u="none" cap="none" strike="noStrike">
                <a:solidFill>
                  <a:schemeClr val="dk1"/>
                </a:solidFill>
                <a:latin typeface="Arial"/>
                <a:ea typeface="Arial"/>
                <a:cs typeface="Arial"/>
                <a:sym typeface="Arial"/>
              </a:rPr>
              <a:t>モバイルで利用する</a:t>
            </a:r>
            <a:r>
              <a:rPr b="0" i="0" lang="ja-JP" sz="1653" u="none" cap="none" strike="noStrike">
                <a:solidFill>
                  <a:schemeClr val="dk1"/>
                </a:solidFill>
                <a:latin typeface="Arial"/>
                <a:ea typeface="Arial"/>
                <a:cs typeface="Arial"/>
                <a:sym typeface="Arial"/>
              </a:rPr>
              <a:t>際のマニュアルです。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操作面の案内だけでなく、事前準備の周知や、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よくある問い合わせ内容等についても記載があります。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Arial"/>
                <a:ea typeface="Arial"/>
                <a:cs typeface="Arial"/>
                <a:sym typeface="Arial"/>
              </a:rPr>
              <a:t>スタンダードな利用方法を想定した説明を記載していますが、</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Arial"/>
                <a:ea typeface="Arial"/>
                <a:cs typeface="Arial"/>
                <a:sym typeface="Arial"/>
              </a:rPr>
              <a:t>ジョブカン労務HRの使い方は会社様によって異なりますので、</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Arial"/>
                <a:ea typeface="Arial"/>
                <a:cs typeface="Arial"/>
                <a:sym typeface="Arial"/>
              </a:rPr>
              <a:t>マニュアルも</a:t>
            </a:r>
            <a:r>
              <a:rPr b="0" i="0" lang="ja-JP" sz="2000" u="none" cap="none" strike="noStrike">
                <a:solidFill>
                  <a:schemeClr val="accent3"/>
                </a:solidFill>
                <a:latin typeface="Arial"/>
                <a:ea typeface="Arial"/>
                <a:cs typeface="Arial"/>
                <a:sym typeface="Arial"/>
              </a:rPr>
              <a:t>自由に編集しご活用ください</a:t>
            </a:r>
            <a:r>
              <a:rPr b="0" i="0" lang="ja-JP"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Arial"/>
                <a:ea typeface="Arial"/>
                <a:cs typeface="Arial"/>
                <a:sym typeface="Arial"/>
              </a:rPr>
              <a:t>皆様の業務のご負担削減の一助となりますと幸いです。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90" name="Google Shape;290;p20"/>
          <p:cNvSpPr txBox="1"/>
          <p:nvPr/>
        </p:nvSpPr>
        <p:spPr>
          <a:xfrm>
            <a:off x="295836" y="286871"/>
            <a:ext cx="569258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手続きの申請をする【氏名の変更編】</a:t>
            </a:r>
            <a:endParaRPr b="0" i="0" sz="2400" u="none" cap="none" strike="noStrike">
              <a:solidFill>
                <a:schemeClr val="dk1"/>
              </a:solidFill>
              <a:latin typeface="Arial"/>
              <a:ea typeface="Arial"/>
              <a:cs typeface="Arial"/>
              <a:sym typeface="Arial"/>
            </a:endParaRPr>
          </a:p>
        </p:txBody>
      </p:sp>
      <p:sp>
        <p:nvSpPr>
          <p:cNvPr id="291" name="Google Shape;291;p20"/>
          <p:cNvSpPr txBox="1"/>
          <p:nvPr/>
        </p:nvSpPr>
        <p:spPr>
          <a:xfrm>
            <a:off x="615764" y="1133248"/>
            <a:ext cx="8175811"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①マイページトップの、「手続きの開始」の中の「氏名の変更」をクリックします</a:t>
            </a:r>
            <a:endParaRPr b="1" i="0" sz="1653" u="none" cap="none" strike="noStrike">
              <a:solidFill>
                <a:schemeClr val="dk1"/>
              </a:solidFill>
              <a:latin typeface="Arial"/>
              <a:ea typeface="Arial"/>
              <a:cs typeface="Arial"/>
              <a:sym typeface="Arial"/>
            </a:endParaRPr>
          </a:p>
        </p:txBody>
      </p:sp>
      <p:sp>
        <p:nvSpPr>
          <p:cNvPr id="292" name="Google Shape;292;p20"/>
          <p:cNvSpPr txBox="1"/>
          <p:nvPr/>
        </p:nvSpPr>
        <p:spPr>
          <a:xfrm>
            <a:off x="3514164" y="1631325"/>
            <a:ext cx="6158753"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②各項目を入力します。</a:t>
            </a:r>
            <a:endParaRPr b="1" i="0" sz="1653" u="none" cap="none" strike="noStrike">
              <a:solidFill>
                <a:schemeClr val="dk1"/>
              </a:solidFill>
              <a:latin typeface="Arial"/>
              <a:ea typeface="Arial"/>
              <a:cs typeface="Arial"/>
              <a:sym typeface="Arial"/>
            </a:endParaRPr>
          </a:p>
        </p:txBody>
      </p:sp>
      <p:sp>
        <p:nvSpPr>
          <p:cNvPr id="293" name="Google Shape;293;p20"/>
          <p:cNvSpPr txBox="1"/>
          <p:nvPr/>
        </p:nvSpPr>
        <p:spPr>
          <a:xfrm>
            <a:off x="3514164" y="2596068"/>
            <a:ext cx="5791200" cy="33990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③「申請」をクリックすると完了です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管理者の承認をお待ちください</a:t>
            </a:r>
            <a:endParaRPr b="1" i="0" sz="1653" u="none" cap="none" strike="noStrike">
              <a:solidFill>
                <a:schemeClr val="dk1"/>
              </a:solidFill>
              <a:latin typeface="Arial"/>
              <a:ea typeface="Arial"/>
              <a:cs typeface="Arial"/>
              <a:sym typeface="Arial"/>
            </a:endParaRPr>
          </a:p>
        </p:txBody>
      </p:sp>
      <p:graphicFrame>
        <p:nvGraphicFramePr>
          <p:cNvPr id="294" name="Google Shape;294;p20"/>
          <p:cNvGraphicFramePr/>
          <p:nvPr/>
        </p:nvGraphicFramePr>
        <p:xfrm>
          <a:off x="3580629" y="1978023"/>
          <a:ext cx="3000000" cy="3000000"/>
        </p:xfrm>
        <a:graphic>
          <a:graphicData uri="http://schemas.openxmlformats.org/drawingml/2006/table">
            <a:tbl>
              <a:tblPr>
                <a:noFill/>
                <a:tableStyleId>{51203C36-EB98-4048-A52F-AD1C9A68893D}</a:tableStyleId>
              </a:tblPr>
              <a:tblGrid>
                <a:gridCol w="1483375"/>
                <a:gridCol w="1483375"/>
                <a:gridCol w="1483375"/>
              </a:tblGrid>
              <a:tr h="287150">
                <a:tc gridSpan="3">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氏名変更日</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287150">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氏名変更日</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20</a:t>
                      </a:r>
                      <a:r>
                        <a:rPr lang="ja-JP" sz="1200"/>
                        <a:t>24</a:t>
                      </a:r>
                      <a:r>
                        <a:rPr lang="ja-JP" sz="1200" u="none" cap="none" strike="noStrike">
                          <a:latin typeface="Arial"/>
                          <a:ea typeface="Arial"/>
                          <a:cs typeface="Arial"/>
                          <a:sym typeface="Arial"/>
                        </a:rPr>
                        <a:t>/1/1</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graphicFrame>
        <p:nvGraphicFramePr>
          <p:cNvPr id="295" name="Google Shape;295;p20"/>
          <p:cNvGraphicFramePr/>
          <p:nvPr/>
        </p:nvGraphicFramePr>
        <p:xfrm>
          <a:off x="3580629" y="2813865"/>
          <a:ext cx="3000000" cy="3000000"/>
        </p:xfrm>
        <a:graphic>
          <a:graphicData uri="http://schemas.openxmlformats.org/drawingml/2006/table">
            <a:tbl>
              <a:tblPr>
                <a:noFill/>
                <a:tableStyleId>{51203C36-EB98-4048-A52F-AD1C9A68893D}</a:tableStyleId>
              </a:tblPr>
              <a:tblGrid>
                <a:gridCol w="4374925"/>
              </a:tblGrid>
              <a:tr h="324300">
                <a:tc>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変更前氏名</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24300">
                <a:tc>
                  <a:txBody>
                    <a:bodyPr/>
                    <a:lstStyle/>
                    <a:p>
                      <a:pPr indent="0" lvl="0" marL="0" marR="0" rtl="0" algn="ctr">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お間違いないかご確認ください</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graphicFrame>
        <p:nvGraphicFramePr>
          <p:cNvPr id="296" name="Google Shape;296;p20"/>
          <p:cNvGraphicFramePr/>
          <p:nvPr/>
        </p:nvGraphicFramePr>
        <p:xfrm>
          <a:off x="3584063" y="3571980"/>
          <a:ext cx="3000000" cy="3000000"/>
        </p:xfrm>
        <a:graphic>
          <a:graphicData uri="http://schemas.openxmlformats.org/drawingml/2006/table">
            <a:tbl>
              <a:tblPr>
                <a:noFill/>
                <a:tableStyleId>{51203C36-EB98-4048-A52F-AD1C9A68893D}</a:tableStyleId>
              </a:tblPr>
              <a:tblGrid>
                <a:gridCol w="1495800"/>
                <a:gridCol w="1477175"/>
                <a:gridCol w="1477175"/>
              </a:tblGrid>
              <a:tr h="299425">
                <a:tc gridSpan="3">
                  <a:txBody>
                    <a:bodyPr/>
                    <a:lstStyle/>
                    <a:p>
                      <a:pPr indent="0" lvl="0" marL="0" marR="0" rtl="0" algn="ctr">
                        <a:lnSpc>
                          <a:spcPct val="100000"/>
                        </a:lnSpc>
                        <a:spcBef>
                          <a:spcPts val="0"/>
                        </a:spcBef>
                        <a:spcAft>
                          <a:spcPts val="0"/>
                        </a:spcAft>
                        <a:buClr>
                          <a:srgbClr val="000000"/>
                        </a:buClr>
                        <a:buSzPts val="1200"/>
                        <a:buFont typeface="Arial"/>
                        <a:buNone/>
                      </a:pPr>
                      <a:r>
                        <a:rPr b="1" lang="ja-JP" sz="1200" u="none" cap="none" strike="noStrike">
                          <a:latin typeface="Arial"/>
                          <a:ea typeface="Arial"/>
                          <a:cs typeface="Arial"/>
                          <a:sym typeface="Arial"/>
                        </a:rPr>
                        <a:t>新しい氏名</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r>
              <a:tr h="269525">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姓</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山田</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69525">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名</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花子</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69525">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姓カナ</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ヤマダ</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69525">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名カナ</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solidFill>
                            <a:srgbClr val="FF0000"/>
                          </a:solidFill>
                          <a:latin typeface="Arial"/>
                          <a:ea typeface="Arial"/>
                          <a:cs typeface="Arial"/>
                          <a:sym typeface="Arial"/>
                        </a:rPr>
                        <a:t>必須</a:t>
                      </a:r>
                      <a:endParaRPr sz="12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ja-JP" sz="1200" u="none" cap="none" strike="noStrike">
                          <a:latin typeface="Arial"/>
                          <a:ea typeface="Arial"/>
                          <a:cs typeface="Arial"/>
                          <a:sym typeface="Arial"/>
                        </a:rPr>
                        <a:t>(例) ハナコ</a:t>
                      </a:r>
                      <a:endParaRPr sz="1400" u="none" cap="none" strike="noStrike">
                        <a:latin typeface="Arial"/>
                        <a:ea typeface="Arial"/>
                        <a:cs typeface="Arial"/>
                        <a:sym typeface="Aria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297" name="Google Shape;297;p20"/>
          <p:cNvSpPr/>
          <p:nvPr/>
        </p:nvSpPr>
        <p:spPr>
          <a:xfrm>
            <a:off x="1538288" y="2587235"/>
            <a:ext cx="6454871" cy="98488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1100"/>
              <a:buFont typeface="Arial"/>
              <a:buNone/>
            </a:pPr>
            <a:r>
              <a:rPr b="0" i="0" lang="ja-JP" sz="1100" u="none" cap="none" strike="noStrike">
                <a:solidFill>
                  <a:srgbClr val="333333"/>
                </a:solidFill>
                <a:latin typeface="Arial"/>
                <a:ea typeface="Arial"/>
                <a:cs typeface="Arial"/>
                <a:sym typeface="Arial"/>
              </a:rPr>
              <a:t>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1100"/>
              <a:buFont typeface="Arial"/>
              <a:buNone/>
            </a:pPr>
            <a:r>
              <a:rPr b="0" i="0" lang="ja-JP" sz="1100" u="none" cap="none" strike="noStrike">
                <a:solidFill>
                  <a:srgbClr val="333333"/>
                </a:solidFill>
                <a:latin typeface="Arial"/>
                <a:ea typeface="Arial"/>
                <a:cs typeface="Arial"/>
                <a:sym typeface="Arial"/>
              </a:rPr>
              <a:t>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ja-JP"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298" name="Google Shape;298;p20"/>
          <p:cNvPicPr preferRelativeResize="0"/>
          <p:nvPr/>
        </p:nvPicPr>
        <p:blipFill rotWithShape="1">
          <a:blip r:embed="rId3">
            <a:alphaModFix/>
          </a:blip>
          <a:srcRect b="0" l="0" r="0" t="0"/>
          <a:stretch/>
        </p:blipFill>
        <p:spPr>
          <a:xfrm>
            <a:off x="615775" y="1631321"/>
            <a:ext cx="2737025" cy="4707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04" name="Google Shape;304;p50"/>
          <p:cNvSpPr txBox="1"/>
          <p:nvPr/>
        </p:nvSpPr>
        <p:spPr>
          <a:xfrm>
            <a:off x="295836" y="286871"/>
            <a:ext cx="569258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手続きの申請をする【産休の手続き編】</a:t>
            </a:r>
            <a:endParaRPr b="0" i="0" sz="2400" u="none" cap="none" strike="noStrike">
              <a:solidFill>
                <a:schemeClr val="dk1"/>
              </a:solidFill>
              <a:latin typeface="Arial"/>
              <a:ea typeface="Arial"/>
              <a:cs typeface="Arial"/>
              <a:sym typeface="Arial"/>
            </a:endParaRPr>
          </a:p>
        </p:txBody>
      </p:sp>
      <p:sp>
        <p:nvSpPr>
          <p:cNvPr id="305" name="Google Shape;305;p50"/>
          <p:cNvSpPr txBox="1"/>
          <p:nvPr/>
        </p:nvSpPr>
        <p:spPr>
          <a:xfrm>
            <a:off x="615764" y="1133248"/>
            <a:ext cx="8175811"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①マイページトップの、「手続きの開始」の中の「産休の手続き」をクリックします</a:t>
            </a:r>
            <a:endParaRPr b="1" i="0" sz="1653" u="none" cap="none" strike="noStrike">
              <a:solidFill>
                <a:schemeClr val="dk1"/>
              </a:solidFill>
              <a:latin typeface="Arial"/>
              <a:ea typeface="Arial"/>
              <a:cs typeface="Arial"/>
              <a:sym typeface="Arial"/>
            </a:endParaRPr>
          </a:p>
        </p:txBody>
      </p:sp>
      <p:sp>
        <p:nvSpPr>
          <p:cNvPr id="306" name="Google Shape;306;p50"/>
          <p:cNvSpPr txBox="1"/>
          <p:nvPr/>
        </p:nvSpPr>
        <p:spPr>
          <a:xfrm>
            <a:off x="3500639" y="1758413"/>
            <a:ext cx="6158700" cy="6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②「産休の開始」をクリックし、必要な情報を入力します。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（入力項目は次のページを参照ください）</a:t>
            </a:r>
            <a:endParaRPr b="1" i="0" sz="1653" u="none" cap="none" strike="noStrike">
              <a:solidFill>
                <a:schemeClr val="dk1"/>
              </a:solidFill>
              <a:latin typeface="Arial"/>
              <a:ea typeface="Arial"/>
              <a:cs typeface="Arial"/>
              <a:sym typeface="Arial"/>
            </a:endParaRPr>
          </a:p>
        </p:txBody>
      </p:sp>
      <p:sp>
        <p:nvSpPr>
          <p:cNvPr id="307" name="Google Shape;307;p50"/>
          <p:cNvSpPr txBox="1"/>
          <p:nvPr/>
        </p:nvSpPr>
        <p:spPr>
          <a:xfrm>
            <a:off x="5418302" y="2486700"/>
            <a:ext cx="4487700" cy="6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③「申請」をクリックすると完了です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管理者の承認をお待ちください</a:t>
            </a:r>
            <a:endParaRPr b="1" i="0" sz="1653" u="none" cap="none" strike="noStrike">
              <a:solidFill>
                <a:schemeClr val="dk1"/>
              </a:solidFill>
              <a:latin typeface="Arial"/>
              <a:ea typeface="Arial"/>
              <a:cs typeface="Arial"/>
              <a:sym typeface="Arial"/>
            </a:endParaRPr>
          </a:p>
        </p:txBody>
      </p:sp>
      <p:pic>
        <p:nvPicPr>
          <p:cNvPr id="308" name="Google Shape;308;p50"/>
          <p:cNvPicPr preferRelativeResize="0"/>
          <p:nvPr/>
        </p:nvPicPr>
        <p:blipFill rotWithShape="1">
          <a:blip r:embed="rId3">
            <a:alphaModFix/>
          </a:blip>
          <a:srcRect b="0" l="0" r="0" t="0"/>
          <a:stretch/>
        </p:blipFill>
        <p:spPr>
          <a:xfrm>
            <a:off x="617292" y="1786386"/>
            <a:ext cx="2642347" cy="3197094"/>
          </a:xfrm>
          <a:prstGeom prst="rect">
            <a:avLst/>
          </a:prstGeom>
          <a:noFill/>
          <a:ln>
            <a:noFill/>
          </a:ln>
        </p:spPr>
      </p:pic>
      <p:sp>
        <p:nvSpPr>
          <p:cNvPr id="309" name="Google Shape;309;p50"/>
          <p:cNvSpPr/>
          <p:nvPr/>
        </p:nvSpPr>
        <p:spPr>
          <a:xfrm>
            <a:off x="615764" y="3273552"/>
            <a:ext cx="1377628" cy="1325880"/>
          </a:xfrm>
          <a:prstGeom prst="rect">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pic>
        <p:nvPicPr>
          <p:cNvPr id="310" name="Google Shape;310;p50"/>
          <p:cNvPicPr preferRelativeResize="0"/>
          <p:nvPr/>
        </p:nvPicPr>
        <p:blipFill rotWithShape="1">
          <a:blip r:embed="rId4">
            <a:alphaModFix/>
          </a:blip>
          <a:srcRect b="0" l="0" r="0" t="0"/>
          <a:stretch/>
        </p:blipFill>
        <p:spPr>
          <a:xfrm>
            <a:off x="2948387" y="2638113"/>
            <a:ext cx="2306180" cy="374113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11" name="Google Shape;311;p50"/>
          <p:cNvSpPr/>
          <p:nvPr/>
        </p:nvSpPr>
        <p:spPr>
          <a:xfrm rot="3089">
            <a:off x="2116856" y="3792282"/>
            <a:ext cx="667800" cy="600300"/>
          </a:xfrm>
          <a:prstGeom prst="rightArrow">
            <a:avLst>
              <a:gd fmla="val 50000" name="adj1"/>
              <a:gd fmla="val 50000" name="adj2"/>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17" name="Google Shape;317;p51"/>
          <p:cNvSpPr txBox="1"/>
          <p:nvPr/>
        </p:nvSpPr>
        <p:spPr>
          <a:xfrm>
            <a:off x="295836" y="286871"/>
            <a:ext cx="569258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手続きの申請をする【産休の手続き編】</a:t>
            </a:r>
            <a:endParaRPr b="0" i="0" sz="2400" u="none" cap="none" strike="noStrike">
              <a:solidFill>
                <a:schemeClr val="dk1"/>
              </a:solidFill>
              <a:latin typeface="Arial"/>
              <a:ea typeface="Arial"/>
              <a:cs typeface="Arial"/>
              <a:sym typeface="Arial"/>
            </a:endParaRPr>
          </a:p>
        </p:txBody>
      </p:sp>
      <p:sp>
        <p:nvSpPr>
          <p:cNvPr id="318" name="Google Shape;318;p51"/>
          <p:cNvSpPr/>
          <p:nvPr/>
        </p:nvSpPr>
        <p:spPr>
          <a:xfrm>
            <a:off x="1538288" y="2587235"/>
            <a:ext cx="6454871" cy="98488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1100"/>
              <a:buFont typeface="Arial"/>
              <a:buNone/>
            </a:pPr>
            <a:r>
              <a:rPr b="0" i="0" lang="ja-JP" sz="1100" u="none" cap="none" strike="noStrike">
                <a:solidFill>
                  <a:srgbClr val="333333"/>
                </a:solidFill>
                <a:latin typeface="Arial"/>
                <a:ea typeface="Arial"/>
                <a:cs typeface="Arial"/>
                <a:sym typeface="Arial"/>
              </a:rPr>
              <a:t>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1100"/>
              <a:buFont typeface="Arial"/>
              <a:buNone/>
            </a:pPr>
            <a:r>
              <a:rPr b="0" i="0" lang="ja-JP" sz="1100" u="none" cap="none" strike="noStrike">
                <a:solidFill>
                  <a:srgbClr val="333333"/>
                </a:solidFill>
                <a:latin typeface="Arial"/>
                <a:ea typeface="Arial"/>
                <a:cs typeface="Arial"/>
                <a:sym typeface="Arial"/>
              </a:rPr>
              <a:t>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ja-JP"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graphicFrame>
        <p:nvGraphicFramePr>
          <p:cNvPr id="319" name="Google Shape;319;p51"/>
          <p:cNvGraphicFramePr/>
          <p:nvPr/>
        </p:nvGraphicFramePr>
        <p:xfrm>
          <a:off x="510161" y="806355"/>
          <a:ext cx="3000000" cy="3000000"/>
        </p:xfrm>
        <a:graphic>
          <a:graphicData uri="http://schemas.openxmlformats.org/drawingml/2006/table">
            <a:tbl>
              <a:tblPr>
                <a:noFill/>
                <a:tableStyleId>{51203C36-EB98-4048-A52F-AD1C9A68893D}</a:tableStyleId>
              </a:tblPr>
              <a:tblGrid>
                <a:gridCol w="1773825"/>
                <a:gridCol w="892925"/>
                <a:gridCol w="2634300"/>
                <a:gridCol w="699350"/>
              </a:tblGrid>
              <a:tr h="243200">
                <a:tc gridSpan="4">
                  <a:txBody>
                    <a:bodyPr/>
                    <a:lstStyle/>
                    <a:p>
                      <a:pPr indent="0" lvl="0" marL="0" marR="0" rtl="0" algn="ctr">
                        <a:lnSpc>
                          <a:spcPct val="100000"/>
                        </a:lnSpc>
                        <a:spcBef>
                          <a:spcPts val="0"/>
                        </a:spcBef>
                        <a:spcAft>
                          <a:spcPts val="0"/>
                        </a:spcAft>
                        <a:buClr>
                          <a:srgbClr val="000000"/>
                        </a:buClr>
                        <a:buSzPts val="700"/>
                        <a:buFont typeface="Arial"/>
                        <a:buNone/>
                      </a:pPr>
                      <a:r>
                        <a:rPr b="1" lang="ja-JP" sz="700" u="none" cap="none" strike="noStrike"/>
                        <a:t>出産情報</a:t>
                      </a:r>
                      <a:endParaRPr sz="7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c hMerge="1"/>
              </a:tr>
              <a:tr h="243200">
                <a:tc>
                  <a:txBody>
                    <a:bodyPr/>
                    <a:lstStyle/>
                    <a:p>
                      <a:pPr indent="0" lvl="0" marL="0" marR="0" rtl="0" algn="ctr">
                        <a:lnSpc>
                          <a:spcPct val="100000"/>
                        </a:lnSpc>
                        <a:spcBef>
                          <a:spcPts val="0"/>
                        </a:spcBef>
                        <a:spcAft>
                          <a:spcPts val="0"/>
                        </a:spcAft>
                        <a:buClr>
                          <a:srgbClr val="000000"/>
                        </a:buClr>
                        <a:buSzPts val="700"/>
                        <a:buFont typeface="Arial"/>
                        <a:buNone/>
                      </a:pPr>
                      <a:r>
                        <a:rPr b="1" lang="ja-JP" sz="700" u="none" cap="none" strike="noStrike"/>
                        <a:t>データ項目名</a:t>
                      </a:r>
                      <a:endParaRPr sz="7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ja-JP" sz="700" u="none" cap="none" strike="noStrike"/>
                        <a:t>説明文</a:t>
                      </a:r>
                      <a:endParaRPr sz="7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ja-JP" sz="700" u="none" cap="none" strike="noStrike"/>
                        <a:t>例</a:t>
                      </a:r>
                      <a:endParaRPr sz="7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43200">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出産予定年月日</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solidFill>
                            <a:srgbClr val="FF0000"/>
                          </a:solidFill>
                        </a:rPr>
                        <a:t>必須</a:t>
                      </a:r>
                      <a:endParaRPr sz="1400" u="none" cap="none" strike="noStrike">
                        <a:solidFill>
                          <a:srgbClr val="FF0000"/>
                        </a:solidFil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出生児が生まれる予定の日</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20</a:t>
                      </a:r>
                      <a:r>
                        <a:rPr lang="ja-JP" sz="700" u="none" cap="none" strike="noStrike"/>
                        <a:t>2</a:t>
                      </a:r>
                      <a:r>
                        <a:rPr lang="ja-JP" sz="700"/>
                        <a:t>4</a:t>
                      </a:r>
                      <a:r>
                        <a:rPr lang="ja-JP" sz="700" u="none" cap="none" strike="noStrike"/>
                        <a:t>/</a:t>
                      </a:r>
                      <a:r>
                        <a:rPr lang="ja-JP" sz="700" u="none" cap="none" strike="noStrike"/>
                        <a:t>7</a:t>
                      </a:r>
                      <a:r>
                        <a:rPr lang="ja-JP" sz="700" u="none" cap="none" strike="noStrike"/>
                        <a:t>/23</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59400">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出産種別</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solidFill>
                            <a:srgbClr val="FF0000"/>
                          </a:solidFill>
                        </a:rPr>
                        <a:t>必須</a:t>
                      </a:r>
                      <a:endParaRPr sz="1400" u="none" cap="none" strike="noStrike">
                        <a:solidFill>
                          <a:srgbClr val="FF0000"/>
                        </a:solidFil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以下よりお選びください</a:t>
                      </a:r>
                      <a:br>
                        <a:rPr lang="ja-JP" sz="700" u="none" cap="none" strike="noStrike"/>
                      </a:br>
                      <a:r>
                        <a:rPr lang="ja-JP" sz="700" u="none" cap="none" strike="noStrike"/>
                        <a:t>・単胎</a:t>
                      </a:r>
                      <a:br>
                        <a:rPr lang="ja-JP" sz="700" u="none" cap="none" strike="noStrike"/>
                      </a:br>
                      <a:r>
                        <a:rPr lang="ja-JP" sz="700" u="none" cap="none" strike="noStrike"/>
                        <a:t>・多胎</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単胎</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43200">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産前産後休業等開始年月日</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solidFill>
                            <a:srgbClr val="FF0000"/>
                          </a:solidFill>
                        </a:rPr>
                        <a:t>必須</a:t>
                      </a:r>
                      <a:endParaRPr sz="1400" u="none" cap="none" strike="noStrike">
                        <a:solidFill>
                          <a:srgbClr val="FF0000"/>
                        </a:solidFil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産休を開始する日</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202</a:t>
                      </a:r>
                      <a:r>
                        <a:rPr lang="ja-JP" sz="700"/>
                        <a:t>4</a:t>
                      </a:r>
                      <a:r>
                        <a:rPr lang="ja-JP" sz="700" u="none" cap="none" strike="noStrike"/>
                        <a:t>/6/12</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72125">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産前産後休業等終了予定年月日</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solidFill>
                            <a:srgbClr val="FF0000"/>
                          </a:solidFill>
                        </a:rPr>
                        <a:t>必須</a:t>
                      </a:r>
                      <a:endParaRPr sz="1400" u="none" cap="none" strike="noStrike">
                        <a:solidFill>
                          <a:srgbClr val="FF0000"/>
                        </a:solidFill>
                      </a:endParaRPr>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産休を終了する予定の日</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202</a:t>
                      </a:r>
                      <a:r>
                        <a:rPr lang="ja-JP" sz="700"/>
                        <a:t>4</a:t>
                      </a:r>
                      <a:r>
                        <a:rPr lang="ja-JP" sz="700" u="none" cap="none" strike="noStrike"/>
                        <a:t>/9/17</a:t>
                      </a:r>
                      <a:endParaRPr sz="1400" u="none" cap="none" strike="noStrike"/>
                    </a:p>
                  </a:txBody>
                  <a:tcPr marT="76200" marB="76200" marR="95250" marL="9525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graphicFrame>
        <p:nvGraphicFramePr>
          <p:cNvPr id="320" name="Google Shape;320;p51"/>
          <p:cNvGraphicFramePr/>
          <p:nvPr/>
        </p:nvGraphicFramePr>
        <p:xfrm>
          <a:off x="510161" y="2708910"/>
          <a:ext cx="3000000" cy="3000000"/>
        </p:xfrm>
        <a:graphic>
          <a:graphicData uri="http://schemas.openxmlformats.org/drawingml/2006/table">
            <a:tbl>
              <a:tblPr>
                <a:noFill/>
                <a:tableStyleId>{51203C36-EB98-4048-A52F-AD1C9A68893D}</a:tableStyleId>
              </a:tblPr>
              <a:tblGrid>
                <a:gridCol w="1775850"/>
                <a:gridCol w="923550"/>
                <a:gridCol w="2601650"/>
                <a:gridCol w="699350"/>
              </a:tblGrid>
              <a:tr h="259850">
                <a:tc gridSpan="4">
                  <a:txBody>
                    <a:bodyPr/>
                    <a:lstStyle/>
                    <a:p>
                      <a:pPr indent="0" lvl="0" marL="0" marR="0" rtl="0" algn="ctr">
                        <a:lnSpc>
                          <a:spcPct val="100000"/>
                        </a:lnSpc>
                        <a:spcBef>
                          <a:spcPts val="0"/>
                        </a:spcBef>
                        <a:spcAft>
                          <a:spcPts val="0"/>
                        </a:spcAft>
                        <a:buClr>
                          <a:srgbClr val="000000"/>
                        </a:buClr>
                        <a:buSzPts val="700"/>
                        <a:buFont typeface="Arial"/>
                        <a:buNone/>
                      </a:pPr>
                      <a:r>
                        <a:rPr b="1" lang="ja-JP" sz="700" u="none" cap="none" strike="noStrike"/>
                        <a:t>出生児情報</a:t>
                      </a:r>
                      <a:endParaRPr sz="7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c hMerge="1"/>
                <a:tc hMerge="1"/>
              </a:tr>
              <a:tr h="201100">
                <a:tc>
                  <a:txBody>
                    <a:bodyPr/>
                    <a:lstStyle/>
                    <a:p>
                      <a:pPr indent="0" lvl="0" marL="0" marR="0" rtl="0" algn="ctr">
                        <a:lnSpc>
                          <a:spcPct val="100000"/>
                        </a:lnSpc>
                        <a:spcBef>
                          <a:spcPts val="0"/>
                        </a:spcBef>
                        <a:spcAft>
                          <a:spcPts val="0"/>
                        </a:spcAft>
                        <a:buClr>
                          <a:srgbClr val="000000"/>
                        </a:buClr>
                        <a:buSzPts val="700"/>
                        <a:buFont typeface="Arial"/>
                        <a:buNone/>
                      </a:pPr>
                      <a:r>
                        <a:rPr b="1" lang="ja-JP" sz="700" u="none" cap="none" strike="noStrike"/>
                        <a:t>データ項目名</a:t>
                      </a:r>
                      <a:endParaRPr sz="7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ja-JP" sz="700" u="none" cap="none" strike="noStrike"/>
                        <a:t>説明文</a:t>
                      </a:r>
                      <a:endParaRPr sz="7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ja-JP" sz="700" u="none" cap="none" strike="noStrike"/>
                        <a:t>例</a:t>
                      </a:r>
                      <a:endParaRPr sz="7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81100">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出産状況※1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solidFill>
                            <a:srgbClr val="FF0000"/>
                          </a:solidFill>
                        </a:rPr>
                        <a:t>必須</a:t>
                      </a:r>
                      <a:endParaRPr sz="1400" u="none" cap="none" strike="noStrike">
                        <a:solidFill>
                          <a:srgbClr val="FF0000"/>
                        </a:solidFill>
                      </a:endParaRPr>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以下よりお選びください</a:t>
                      </a:r>
                      <a:br>
                        <a:rPr lang="ja-JP" sz="700" u="none" cap="none" strike="noStrike"/>
                      </a:br>
                      <a:r>
                        <a:rPr lang="ja-JP" sz="700" u="none" cap="none" strike="noStrike"/>
                        <a:t>・出産前</a:t>
                      </a:r>
                      <a:br>
                        <a:rPr lang="ja-JP" sz="700" u="none" cap="none" strike="noStrike"/>
                      </a:br>
                      <a:r>
                        <a:rPr lang="ja-JP" sz="700" u="none" cap="none" strike="noStrike"/>
                        <a:t>・出産後</a:t>
                      </a:r>
                      <a:br>
                        <a:rPr lang="ja-JP" sz="700" u="none" cap="none" strike="noStrike"/>
                      </a:br>
                      <a:r>
                        <a:rPr lang="ja-JP" sz="700" u="none" cap="none" strike="noStrike"/>
                        <a:t>・その他</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出産後</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01100">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出生時の姓</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出生児の姓(最大32文字)</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ジョブカン</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625">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出生時の名</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出生児の名(最大32文字)</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桃子</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10625">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出生時の姓(カナ)</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出生児の姓のカナ</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ジョブカン</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39200">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出生時の名(カナ)</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出生児の名のカナ</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モモコ</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195150">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出産年月日</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r>
                        <a:rPr lang="ja-JP" sz="700">
                          <a:solidFill>
                            <a:srgbClr val="FF0000"/>
                          </a:solidFill>
                        </a:rPr>
                        <a:t>必須（該当者）</a:t>
                      </a:r>
                      <a:endParaRPr sz="1400" u="none" cap="none" strike="noStrike">
                        <a:solidFill>
                          <a:srgbClr val="FF0000"/>
                        </a:solidFill>
                      </a:endParaRPr>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出生児が生まれた日</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202</a:t>
                      </a:r>
                      <a:r>
                        <a:rPr lang="ja-JP" sz="700"/>
                        <a:t>4</a:t>
                      </a:r>
                      <a:r>
                        <a:rPr lang="ja-JP" sz="700" u="none" cap="none" strike="noStrike"/>
                        <a:t>/7/23</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32475">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社会保険の被扶養者に追加する</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出生児を被扶養者とする場合は、チェックを付けてください</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90625">
                <a:tc>
                  <a:txBody>
                    <a:bodyPr/>
                    <a:lstStyle/>
                    <a:p>
                      <a:pPr indent="0" lvl="0" marL="0" marR="0" rtl="0" algn="l">
                        <a:lnSpc>
                          <a:spcPct val="100000"/>
                        </a:lnSpc>
                        <a:spcBef>
                          <a:spcPts val="0"/>
                        </a:spcBef>
                        <a:spcAft>
                          <a:spcPts val="0"/>
                        </a:spcAft>
                        <a:buNone/>
                      </a:pPr>
                      <a:r>
                        <a:rPr lang="ja-JP" sz="700"/>
                        <a:t>出産状況</a:t>
                      </a:r>
                      <a:endParaRPr sz="7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700"/>
                        <a:buFont typeface="Arial"/>
                        <a:buNone/>
                      </a:pPr>
                      <a:r>
                        <a:rPr lang="ja-JP" sz="700">
                          <a:solidFill>
                            <a:srgbClr val="FF0000"/>
                          </a:solidFill>
                        </a:rPr>
                        <a:t>必須（該当者）</a:t>
                      </a:r>
                      <a:endParaRPr sz="7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700"/>
                        <a:buFont typeface="Arial"/>
                        <a:buNone/>
                      </a:pPr>
                      <a:r>
                        <a:rPr lang="ja-JP" sz="700"/>
                        <a:t>以下よりお選びください</a:t>
                      </a:r>
                      <a:br>
                        <a:rPr lang="ja-JP" sz="700"/>
                      </a:br>
                      <a:r>
                        <a:rPr lang="ja-JP" sz="700"/>
                        <a:t>・出産前</a:t>
                      </a:r>
                      <a:br>
                        <a:rPr lang="ja-JP" sz="700"/>
                      </a:br>
                      <a:r>
                        <a:rPr lang="ja-JP" sz="700"/>
                        <a:t>・出産後</a:t>
                      </a:r>
                      <a:br>
                        <a:rPr lang="ja-JP" sz="700"/>
                      </a:br>
                      <a:r>
                        <a:rPr lang="ja-JP" sz="700"/>
                        <a:t>・その他</a:t>
                      </a:r>
                      <a:endParaRPr sz="7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7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481100">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出産出来なかった理由</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r>
                        <a:rPr lang="ja-JP" sz="700"/>
                        <a:t> </a:t>
                      </a:r>
                      <a:r>
                        <a:rPr lang="ja-JP" sz="700">
                          <a:solidFill>
                            <a:srgbClr val="FF0000"/>
                          </a:solidFill>
                        </a:rPr>
                        <a:t>必須（該当者）</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以下よりお選びください</a:t>
                      </a:r>
                      <a:br>
                        <a:rPr lang="ja-JP" sz="700" u="none" cap="none" strike="noStrike"/>
                      </a:br>
                      <a:r>
                        <a:rPr lang="ja-JP" sz="700" u="none" cap="none" strike="noStrike"/>
                        <a:t>・死産</a:t>
                      </a:r>
                      <a:br>
                        <a:rPr lang="ja-JP" sz="700" u="none" cap="none" strike="noStrike"/>
                      </a:br>
                      <a:r>
                        <a:rPr lang="ja-JP" sz="700" u="none" cap="none" strike="noStrike"/>
                        <a:t>・流産</a:t>
                      </a:r>
                      <a:br>
                        <a:rPr lang="ja-JP" sz="700" u="none" cap="none" strike="noStrike"/>
                      </a:br>
                      <a:r>
                        <a:rPr lang="ja-JP" sz="700" u="none" cap="none" strike="noStrike"/>
                        <a:t>・人工妊娠中絶</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死産</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271575">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理由該当年月日</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r>
                        <a:rPr lang="ja-JP" sz="700">
                          <a:solidFill>
                            <a:srgbClr val="FF0000"/>
                          </a:solidFill>
                        </a:rPr>
                        <a:t>必須（該当者）</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 </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ja-JP" sz="700" u="none" cap="none" strike="noStrike"/>
                        <a:t>202</a:t>
                      </a:r>
                      <a:r>
                        <a:rPr lang="ja-JP" sz="700"/>
                        <a:t>4</a:t>
                      </a:r>
                      <a:r>
                        <a:rPr lang="ja-JP" sz="700" u="none" cap="none" strike="noStrike"/>
                        <a:t>/7/23</a:t>
                      </a:r>
                      <a:endParaRPr sz="1400" u="none" cap="none" strike="noStrike"/>
                    </a:p>
                  </a:txBody>
                  <a:tcPr marT="55775" marB="55775" marR="69725" marL="69725"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bl>
          </a:graphicData>
        </a:graphic>
      </p:graphicFrame>
      <p:sp>
        <p:nvSpPr>
          <p:cNvPr id="321" name="Google Shape;321;p51"/>
          <p:cNvSpPr/>
          <p:nvPr/>
        </p:nvSpPr>
        <p:spPr>
          <a:xfrm>
            <a:off x="6722787" y="806355"/>
            <a:ext cx="3024718" cy="30623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1100"/>
              <a:buFont typeface="Arial"/>
              <a:buNone/>
            </a:pPr>
            <a:r>
              <a:rPr b="0" i="0" lang="ja-JP" sz="1100" u="none" cap="none" strike="noStrike">
                <a:solidFill>
                  <a:srgbClr val="333333"/>
                </a:solidFill>
                <a:latin typeface="Arial"/>
                <a:ea typeface="Arial"/>
                <a:cs typeface="Arial"/>
                <a:sym typeface="Arial"/>
              </a:rPr>
              <a:t>入力項目は左記の通りです。</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1100"/>
              <a:buFont typeface="Arial"/>
              <a:buNone/>
            </a:pPr>
            <a:r>
              <a:rPr b="0" i="0" lang="ja-JP" sz="1100" u="none" cap="none" strike="noStrike">
                <a:solidFill>
                  <a:srgbClr val="333333"/>
                </a:solidFill>
                <a:latin typeface="Arial"/>
                <a:ea typeface="Arial"/>
                <a:cs typeface="Arial"/>
                <a:sym typeface="Arial"/>
              </a:rPr>
              <a:t>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1100"/>
              <a:buFont typeface="Arial"/>
              <a:buNone/>
            </a:pPr>
            <a:r>
              <a:rPr b="0" i="0" lang="ja-JP" sz="1100" u="none" cap="none" strike="noStrike">
                <a:solidFill>
                  <a:srgbClr val="333333"/>
                </a:solidFill>
                <a:latin typeface="Arial"/>
                <a:ea typeface="Arial"/>
                <a:cs typeface="Arial"/>
                <a:sym typeface="Arial"/>
              </a:rPr>
              <a:t>※1 出産状況は、申請提出時の状況をお選びください。</a:t>
            </a:r>
            <a:br>
              <a:rPr b="0" i="0" lang="ja-JP" sz="1100" u="none" cap="none" strike="noStrike">
                <a:solidFill>
                  <a:srgbClr val="333333"/>
                </a:solidFill>
                <a:latin typeface="Arial"/>
                <a:ea typeface="Arial"/>
                <a:cs typeface="Arial"/>
                <a:sym typeface="Arial"/>
              </a:rPr>
            </a:br>
            <a:r>
              <a:rPr b="0" i="0" lang="ja-JP" sz="1100" u="none" cap="none" strike="noStrike">
                <a:solidFill>
                  <a:srgbClr val="333333"/>
                </a:solidFill>
                <a:latin typeface="Arial"/>
                <a:ea typeface="Arial"/>
                <a:cs typeface="Arial"/>
                <a:sym typeface="Arial"/>
              </a:rPr>
              <a:t>出産後の提出の場合、選択された内容に基づき以降の入力項目の必須/任意が下記の通り変動します。</a:t>
            </a:r>
            <a:br>
              <a:rPr b="0" i="0" lang="ja-JP" sz="1100" u="none" cap="none" strike="noStrike">
                <a:solidFill>
                  <a:srgbClr val="333333"/>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3333"/>
              </a:buClr>
              <a:buSzPts val="1100"/>
              <a:buFont typeface="Arial"/>
              <a:buNone/>
            </a:pPr>
            <a:r>
              <a:rPr b="0" i="0" lang="ja-JP" sz="1100" u="none" cap="none" strike="noStrike">
                <a:solidFill>
                  <a:srgbClr val="333333"/>
                </a:solidFill>
                <a:latin typeface="Arial"/>
                <a:ea typeface="Arial"/>
                <a:cs typeface="Arial"/>
                <a:sym typeface="Arial"/>
              </a:rPr>
              <a:t>・出産後</a:t>
            </a:r>
            <a:br>
              <a:rPr b="0" i="0" lang="ja-JP" sz="1100" u="none" cap="none" strike="noStrike">
                <a:solidFill>
                  <a:srgbClr val="333333"/>
                </a:solidFill>
                <a:latin typeface="Arial"/>
                <a:ea typeface="Arial"/>
                <a:cs typeface="Arial"/>
                <a:sym typeface="Arial"/>
              </a:rPr>
            </a:br>
            <a:r>
              <a:rPr b="0" i="0" lang="ja-JP" sz="1100" u="none" cap="none" strike="noStrike">
                <a:solidFill>
                  <a:srgbClr val="333333"/>
                </a:solidFill>
                <a:latin typeface="Arial"/>
                <a:ea typeface="Arial"/>
                <a:cs typeface="Arial"/>
                <a:sym typeface="Arial"/>
              </a:rPr>
              <a:t>　必須項目：出生時の姓、出生時の名、出生時の姓(カナ)、出生時の名(カナ)、出産年月日</a:t>
            </a:r>
            <a:br>
              <a:rPr b="0" i="0" lang="ja-JP" sz="1100" u="none" cap="none" strike="noStrike">
                <a:solidFill>
                  <a:srgbClr val="333333"/>
                </a:solidFill>
                <a:latin typeface="Arial"/>
                <a:ea typeface="Arial"/>
                <a:cs typeface="Arial"/>
                <a:sym typeface="Arial"/>
              </a:rPr>
            </a:br>
            <a:r>
              <a:rPr b="0" i="0" lang="ja-JP" sz="1100" u="none" cap="none" strike="noStrike">
                <a:solidFill>
                  <a:srgbClr val="333333"/>
                </a:solidFill>
                <a:latin typeface="Arial"/>
                <a:ea typeface="Arial"/>
                <a:cs typeface="Arial"/>
                <a:sym typeface="Arial"/>
              </a:rPr>
              <a:t>　任意項目：社会保険の被扶養者に追加する</a:t>
            </a:r>
            <a:br>
              <a:rPr b="0" i="0" lang="ja-JP" sz="1100" u="none" cap="none" strike="noStrike">
                <a:solidFill>
                  <a:srgbClr val="333333"/>
                </a:solidFill>
                <a:latin typeface="Arial"/>
                <a:ea typeface="Arial"/>
                <a:cs typeface="Arial"/>
                <a:sym typeface="Arial"/>
              </a:rPr>
            </a:br>
            <a:br>
              <a:rPr b="0" i="0" lang="ja-JP" sz="1100" u="none" cap="none" strike="noStrike">
                <a:solidFill>
                  <a:srgbClr val="333333"/>
                </a:solidFill>
                <a:latin typeface="Arial"/>
                <a:ea typeface="Arial"/>
                <a:cs typeface="Arial"/>
                <a:sym typeface="Arial"/>
              </a:rPr>
            </a:br>
            <a:br>
              <a:rPr b="0" i="0" lang="ja-JP" sz="1100" u="none" cap="none" strike="noStrike">
                <a:solidFill>
                  <a:srgbClr val="333333"/>
                </a:solidFill>
                <a:latin typeface="Arial"/>
                <a:ea typeface="Arial"/>
                <a:cs typeface="Arial"/>
                <a:sym typeface="Arial"/>
              </a:rPr>
            </a:br>
            <a:r>
              <a:rPr b="0" i="0" lang="ja-JP" sz="1100" u="none" cap="none" strike="noStrike">
                <a:solidFill>
                  <a:srgbClr val="333333"/>
                </a:solidFill>
                <a:latin typeface="Arial"/>
                <a:ea typeface="Arial"/>
                <a:cs typeface="Arial"/>
                <a:sym typeface="Arial"/>
              </a:rPr>
              <a:t>・その他</a:t>
            </a:r>
            <a:br>
              <a:rPr b="0" i="0" lang="ja-JP" sz="1100" u="none" cap="none" strike="noStrike">
                <a:solidFill>
                  <a:srgbClr val="333333"/>
                </a:solidFill>
                <a:latin typeface="Arial"/>
                <a:ea typeface="Arial"/>
                <a:cs typeface="Arial"/>
                <a:sym typeface="Arial"/>
              </a:rPr>
            </a:br>
            <a:r>
              <a:rPr b="0" i="0" lang="ja-JP" sz="1100" u="none" cap="none" strike="noStrike">
                <a:solidFill>
                  <a:srgbClr val="333333"/>
                </a:solidFill>
                <a:latin typeface="Arial"/>
                <a:ea typeface="Arial"/>
                <a:cs typeface="Arial"/>
                <a:sym typeface="Arial"/>
              </a:rPr>
              <a:t>　必須項目：出産出来なかった理由、理由該当年月日</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3"/>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27" name="Google Shape;327;p33"/>
          <p:cNvSpPr txBox="1"/>
          <p:nvPr/>
        </p:nvSpPr>
        <p:spPr>
          <a:xfrm>
            <a:off x="270163" y="301336"/>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情報修正依頼について</a:t>
            </a:r>
            <a:endParaRPr b="0" i="0" sz="2800" u="none" cap="none" strike="noStrike">
              <a:solidFill>
                <a:schemeClr val="dk1"/>
              </a:solidFill>
              <a:latin typeface="Arial"/>
              <a:ea typeface="Arial"/>
              <a:cs typeface="Arial"/>
              <a:sym typeface="Arial"/>
            </a:endParaRPr>
          </a:p>
        </p:txBody>
      </p:sp>
      <p:sp>
        <p:nvSpPr>
          <p:cNvPr id="328" name="Google Shape;328;p33"/>
          <p:cNvSpPr txBox="1"/>
          <p:nvPr/>
        </p:nvSpPr>
        <p:spPr>
          <a:xfrm>
            <a:off x="663455" y="1096388"/>
            <a:ext cx="8579100" cy="161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管理者から、手続きの中で登録した情報の修正依頼が届くことがあります。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情報更新の場合、以下のようなメールが届きます。　</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メールタイトル：</a:t>
            </a:r>
            <a:r>
              <a:rPr b="0" i="0" lang="ja-JP" sz="1650" u="none" cap="none" strike="noStrike">
                <a:solidFill>
                  <a:srgbClr val="202124"/>
                </a:solidFill>
                <a:highlight>
                  <a:srgbClr val="FFFFFF"/>
                </a:highlight>
                <a:latin typeface="Arial"/>
                <a:ea typeface="Arial"/>
                <a:cs typeface="Arial"/>
                <a:sym typeface="Arial"/>
              </a:rPr>
              <a:t>入力した情報の修正依頼が届きました｜ジョブカン労務HR</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その際は、メールに記載の「〇〇からのコメント」を確認し</a:t>
            </a:r>
            <a:endParaRPr sz="1653">
              <a:solidFill>
                <a:schemeClr val="dk1"/>
              </a:solidFil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URLから入力画面を開き、 該当箇所を修正して、管理者にご提出ください。</a:t>
            </a:r>
            <a:endParaRPr b="0" i="0" sz="1653" u="none" cap="none" strike="noStrike">
              <a:solidFill>
                <a:schemeClr val="dk1"/>
              </a:solidFill>
              <a:latin typeface="Arial"/>
              <a:ea typeface="Arial"/>
              <a:cs typeface="Arial"/>
              <a:sym typeface="Arial"/>
            </a:endParaRPr>
          </a:p>
        </p:txBody>
      </p:sp>
      <p:pic>
        <p:nvPicPr>
          <p:cNvPr id="329" name="Google Shape;329;p33"/>
          <p:cNvPicPr preferRelativeResize="0"/>
          <p:nvPr/>
        </p:nvPicPr>
        <p:blipFill rotWithShape="1">
          <a:blip r:embed="rId3">
            <a:alphaModFix/>
          </a:blip>
          <a:srcRect b="0" l="0" r="0" t="0"/>
          <a:stretch/>
        </p:blipFill>
        <p:spPr>
          <a:xfrm>
            <a:off x="933450" y="2969888"/>
            <a:ext cx="3852379" cy="3406712"/>
          </a:xfrm>
          <a:prstGeom prst="rect">
            <a:avLst/>
          </a:prstGeom>
          <a:noFill/>
          <a:ln>
            <a:noFill/>
          </a:ln>
        </p:spPr>
      </p:pic>
      <p:sp>
        <p:nvSpPr>
          <p:cNvPr id="330" name="Google Shape;330;p33"/>
          <p:cNvSpPr/>
          <p:nvPr/>
        </p:nvSpPr>
        <p:spPr>
          <a:xfrm>
            <a:off x="1028550" y="4851400"/>
            <a:ext cx="2114400" cy="2667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3"/>
          <p:cNvSpPr/>
          <p:nvPr/>
        </p:nvSpPr>
        <p:spPr>
          <a:xfrm>
            <a:off x="1028550" y="4000500"/>
            <a:ext cx="1848000" cy="6096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37" name="Google Shape;337;p21"/>
          <p:cNvSpPr txBox="1"/>
          <p:nvPr/>
        </p:nvSpPr>
        <p:spPr>
          <a:xfrm>
            <a:off x="341881" y="301336"/>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署名・捺印依頼を受ける</a:t>
            </a:r>
            <a:endParaRPr b="0" i="0" sz="2800" u="none" cap="none" strike="noStrike">
              <a:solidFill>
                <a:schemeClr val="dk1"/>
              </a:solidFill>
              <a:latin typeface="Arial"/>
              <a:ea typeface="Arial"/>
              <a:cs typeface="Arial"/>
              <a:sym typeface="Arial"/>
            </a:endParaRPr>
          </a:p>
        </p:txBody>
      </p:sp>
      <p:sp>
        <p:nvSpPr>
          <p:cNvPr id="338" name="Google Shape;338;p21"/>
          <p:cNvSpPr/>
          <p:nvPr/>
        </p:nvSpPr>
        <p:spPr>
          <a:xfrm>
            <a:off x="3887902" y="1896037"/>
            <a:ext cx="5516074"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①書類捺印依頼のメールが届いたら、</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リンクをクリックしてください</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②管理者から通知の「〇〇の書類印刷・捺印依頼があります」をクリックします。</a:t>
            </a:r>
            <a:endParaRPr b="1" i="0" sz="1653" u="none" cap="none" strike="noStrike">
              <a:solidFill>
                <a:schemeClr val="dk1"/>
              </a:solidFill>
              <a:latin typeface="Arial"/>
              <a:ea typeface="Arial"/>
              <a:cs typeface="Arial"/>
              <a:sym typeface="Arial"/>
            </a:endParaRPr>
          </a:p>
        </p:txBody>
      </p:sp>
      <p:sp>
        <p:nvSpPr>
          <p:cNvPr id="339" name="Google Shape;339;p21"/>
          <p:cNvSpPr txBox="1"/>
          <p:nvPr/>
        </p:nvSpPr>
        <p:spPr>
          <a:xfrm>
            <a:off x="588869" y="1142368"/>
            <a:ext cx="8202706"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ジョブカン労務HRでは、システム上から書類を印刷して、</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署名・捺印をするように管理者から依頼されることがあります。</a:t>
            </a:r>
            <a:endParaRPr b="0" i="0" sz="1653" u="none" cap="none" strike="noStrike">
              <a:solidFill>
                <a:schemeClr val="dk1"/>
              </a:solidFill>
              <a:latin typeface="Arial"/>
              <a:ea typeface="Arial"/>
              <a:cs typeface="Arial"/>
              <a:sym typeface="Arial"/>
            </a:endParaRPr>
          </a:p>
        </p:txBody>
      </p:sp>
      <p:pic>
        <p:nvPicPr>
          <p:cNvPr id="340" name="Google Shape;340;p21"/>
          <p:cNvPicPr preferRelativeResize="0"/>
          <p:nvPr/>
        </p:nvPicPr>
        <p:blipFill rotWithShape="1">
          <a:blip r:embed="rId3">
            <a:alphaModFix/>
          </a:blip>
          <a:srcRect b="0" l="0" r="0" t="0"/>
          <a:stretch/>
        </p:blipFill>
        <p:spPr>
          <a:xfrm>
            <a:off x="719150" y="1896025"/>
            <a:ext cx="2699554" cy="4589975"/>
          </a:xfrm>
          <a:prstGeom prst="rect">
            <a:avLst/>
          </a:prstGeom>
          <a:noFill/>
          <a:ln>
            <a:noFill/>
          </a:ln>
        </p:spPr>
      </p:pic>
      <p:sp>
        <p:nvSpPr>
          <p:cNvPr id="341" name="Google Shape;341;p21"/>
          <p:cNvSpPr/>
          <p:nvPr/>
        </p:nvSpPr>
        <p:spPr>
          <a:xfrm>
            <a:off x="863475" y="4443129"/>
            <a:ext cx="1994100" cy="2622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pic>
        <p:nvPicPr>
          <p:cNvPr id="342" name="Google Shape;342;p21"/>
          <p:cNvPicPr preferRelativeResize="0"/>
          <p:nvPr/>
        </p:nvPicPr>
        <p:blipFill rotWithShape="1">
          <a:blip r:embed="rId4">
            <a:alphaModFix/>
          </a:blip>
          <a:srcRect b="0" l="0" r="0" t="0"/>
          <a:stretch/>
        </p:blipFill>
        <p:spPr>
          <a:xfrm>
            <a:off x="4612254" y="3260192"/>
            <a:ext cx="3693550" cy="3260450"/>
          </a:xfrm>
          <a:prstGeom prst="rect">
            <a:avLst/>
          </a:prstGeom>
          <a:noFill/>
          <a:ln>
            <a:noFill/>
          </a:ln>
        </p:spPr>
      </p:pic>
      <p:sp>
        <p:nvSpPr>
          <p:cNvPr id="343" name="Google Shape;343;p21"/>
          <p:cNvSpPr/>
          <p:nvPr/>
        </p:nvSpPr>
        <p:spPr>
          <a:xfrm>
            <a:off x="4762400" y="4039750"/>
            <a:ext cx="3333900" cy="5232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2"/>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49" name="Google Shape;349;p22"/>
          <p:cNvSpPr txBox="1"/>
          <p:nvPr/>
        </p:nvSpPr>
        <p:spPr>
          <a:xfrm>
            <a:off x="341881" y="301336"/>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署名・捺印依頼を受ける</a:t>
            </a:r>
            <a:endParaRPr b="0" i="0" sz="1400" u="none" cap="none" strike="noStrike">
              <a:solidFill>
                <a:srgbClr val="000000"/>
              </a:solidFill>
              <a:latin typeface="Arial"/>
              <a:ea typeface="Arial"/>
              <a:cs typeface="Arial"/>
              <a:sym typeface="Arial"/>
            </a:endParaRPr>
          </a:p>
        </p:txBody>
      </p:sp>
      <p:pic>
        <p:nvPicPr>
          <p:cNvPr id="350" name="Google Shape;350;p22"/>
          <p:cNvPicPr preferRelativeResize="0"/>
          <p:nvPr/>
        </p:nvPicPr>
        <p:blipFill rotWithShape="1">
          <a:blip r:embed="rId3">
            <a:alphaModFix/>
          </a:blip>
          <a:srcRect b="0" l="0" r="0" t="0"/>
          <a:stretch/>
        </p:blipFill>
        <p:spPr>
          <a:xfrm>
            <a:off x="878024" y="2121275"/>
            <a:ext cx="2455161" cy="4364726"/>
          </a:xfrm>
          <a:prstGeom prst="rect">
            <a:avLst/>
          </a:prstGeom>
          <a:noFill/>
          <a:ln>
            <a:noFill/>
          </a:ln>
        </p:spPr>
      </p:pic>
      <p:sp>
        <p:nvSpPr>
          <p:cNvPr id="351" name="Google Shape;351;p22"/>
          <p:cNvSpPr txBox="1"/>
          <p:nvPr/>
        </p:nvSpPr>
        <p:spPr>
          <a:xfrm>
            <a:off x="636493" y="1140350"/>
            <a:ext cx="6132000" cy="6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③クリックすると、実際の書類の画像が表示されるので、</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上部のボタンからダウンロードを行います。</a:t>
            </a:r>
            <a:endParaRPr b="1" i="0" sz="1653" u="none" cap="none" strike="noStrike">
              <a:solidFill>
                <a:schemeClr val="dk1"/>
              </a:solidFill>
              <a:latin typeface="Arial"/>
              <a:ea typeface="Arial"/>
              <a:cs typeface="Arial"/>
              <a:sym typeface="Arial"/>
            </a:endParaRPr>
          </a:p>
        </p:txBody>
      </p:sp>
      <p:sp>
        <p:nvSpPr>
          <p:cNvPr id="352" name="Google Shape;352;p22"/>
          <p:cNvSpPr/>
          <p:nvPr/>
        </p:nvSpPr>
        <p:spPr>
          <a:xfrm>
            <a:off x="971550" y="3041650"/>
            <a:ext cx="1219200" cy="2094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353" name="Google Shape;353;p22"/>
          <p:cNvSpPr txBox="1"/>
          <p:nvPr/>
        </p:nvSpPr>
        <p:spPr>
          <a:xfrm>
            <a:off x="4276165" y="2412422"/>
            <a:ext cx="3971400" cy="289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④ダウンロードしたファイルを</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家、会社、コンビニ等のコピー機に</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送り印刷します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⑤印刷した書類に署名・捺印の上、</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管理者にご提出ください</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※ジョブカン労務HRに</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再度署名・捺印後のデータを</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アップロードすることで</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管理者に提出することも可能です</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3"/>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59" name="Google Shape;359;p23"/>
          <p:cNvSpPr txBox="1"/>
          <p:nvPr/>
        </p:nvSpPr>
        <p:spPr>
          <a:xfrm>
            <a:off x="179294" y="358588"/>
            <a:ext cx="52443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ファイルをダウンロードする</a:t>
            </a:r>
            <a:endParaRPr b="0" i="0" sz="2800" u="none" cap="none" strike="noStrike">
              <a:solidFill>
                <a:schemeClr val="dk1"/>
              </a:solidFill>
              <a:latin typeface="Arial"/>
              <a:ea typeface="Arial"/>
              <a:cs typeface="Arial"/>
              <a:sym typeface="Arial"/>
            </a:endParaRPr>
          </a:p>
        </p:txBody>
      </p:sp>
      <p:sp>
        <p:nvSpPr>
          <p:cNvPr id="360" name="Google Shape;360;p23"/>
          <p:cNvSpPr txBox="1"/>
          <p:nvPr/>
        </p:nvSpPr>
        <p:spPr>
          <a:xfrm>
            <a:off x="457199" y="1174376"/>
            <a:ext cx="8866095"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ジョブカン労務HR上に格納されている社内規定のファイル等をダウンロードできます。</a:t>
            </a:r>
            <a:endParaRPr b="0" i="0" sz="1653" u="none" cap="none" strike="noStrike">
              <a:solidFill>
                <a:schemeClr val="dk1"/>
              </a:solidFill>
              <a:latin typeface="Arial"/>
              <a:ea typeface="Arial"/>
              <a:cs typeface="Arial"/>
              <a:sym typeface="Arial"/>
            </a:endParaRPr>
          </a:p>
        </p:txBody>
      </p:sp>
      <p:sp>
        <p:nvSpPr>
          <p:cNvPr id="361" name="Google Shape;361;p23"/>
          <p:cNvSpPr txBox="1"/>
          <p:nvPr/>
        </p:nvSpPr>
        <p:spPr>
          <a:xfrm>
            <a:off x="3756212" y="1864659"/>
            <a:ext cx="5567082"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①トップ画面左下の青い〇のマークをクリックします</a:t>
            </a:r>
            <a:endParaRPr b="1" i="0" sz="1653" u="none" cap="none" strike="noStrike">
              <a:solidFill>
                <a:schemeClr val="dk1"/>
              </a:solidFill>
              <a:latin typeface="Arial"/>
              <a:ea typeface="Arial"/>
              <a:cs typeface="Arial"/>
              <a:sym typeface="Arial"/>
            </a:endParaRPr>
          </a:p>
        </p:txBody>
      </p:sp>
      <p:sp>
        <p:nvSpPr>
          <p:cNvPr id="362" name="Google Shape;362;p23"/>
          <p:cNvSpPr txBox="1"/>
          <p:nvPr/>
        </p:nvSpPr>
        <p:spPr>
          <a:xfrm>
            <a:off x="6294905" y="2750642"/>
            <a:ext cx="3267635"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②左側にサイドメニューが</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表示されます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その中の一番下の</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のアイコンをクリックします</a:t>
            </a:r>
            <a:endParaRPr b="1" i="0" sz="1653" u="none" cap="none" strike="noStrike">
              <a:solidFill>
                <a:schemeClr val="dk1"/>
              </a:solidFill>
              <a:latin typeface="Arial"/>
              <a:ea typeface="Arial"/>
              <a:cs typeface="Arial"/>
              <a:sym typeface="Arial"/>
            </a:endParaRPr>
          </a:p>
        </p:txBody>
      </p:sp>
      <p:pic>
        <p:nvPicPr>
          <p:cNvPr id="363" name="Google Shape;363;p23"/>
          <p:cNvPicPr preferRelativeResize="0"/>
          <p:nvPr/>
        </p:nvPicPr>
        <p:blipFill rotWithShape="1">
          <a:blip r:embed="rId3">
            <a:alphaModFix/>
          </a:blip>
          <a:srcRect b="0" l="0" r="0" t="0"/>
          <a:stretch/>
        </p:blipFill>
        <p:spPr>
          <a:xfrm>
            <a:off x="8060361" y="3425674"/>
            <a:ext cx="419158" cy="419158"/>
          </a:xfrm>
          <a:prstGeom prst="rect">
            <a:avLst/>
          </a:prstGeom>
          <a:noFill/>
          <a:ln>
            <a:noFill/>
          </a:ln>
        </p:spPr>
      </p:pic>
      <p:pic>
        <p:nvPicPr>
          <p:cNvPr id="364" name="Google Shape;364;p23"/>
          <p:cNvPicPr preferRelativeResize="0"/>
          <p:nvPr/>
        </p:nvPicPr>
        <p:blipFill rotWithShape="1">
          <a:blip r:embed="rId4">
            <a:alphaModFix/>
          </a:blip>
          <a:srcRect b="0" l="0" r="0" t="0"/>
          <a:stretch/>
        </p:blipFill>
        <p:spPr>
          <a:xfrm>
            <a:off x="596149" y="1565576"/>
            <a:ext cx="2855882" cy="4920425"/>
          </a:xfrm>
          <a:prstGeom prst="rect">
            <a:avLst/>
          </a:prstGeom>
          <a:noFill/>
          <a:ln>
            <a:noFill/>
          </a:ln>
        </p:spPr>
      </p:pic>
      <p:sp>
        <p:nvSpPr>
          <p:cNvPr id="365" name="Google Shape;365;p23"/>
          <p:cNvSpPr/>
          <p:nvPr/>
        </p:nvSpPr>
        <p:spPr>
          <a:xfrm>
            <a:off x="691402" y="5986182"/>
            <a:ext cx="457200" cy="4212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pic>
        <p:nvPicPr>
          <p:cNvPr id="366" name="Google Shape;366;p23"/>
          <p:cNvPicPr preferRelativeResize="0"/>
          <p:nvPr/>
        </p:nvPicPr>
        <p:blipFill rotWithShape="1">
          <a:blip r:embed="rId5">
            <a:alphaModFix/>
          </a:blip>
          <a:srcRect b="0" l="0" r="0" t="0"/>
          <a:stretch/>
        </p:blipFill>
        <p:spPr>
          <a:xfrm>
            <a:off x="3989300" y="2426825"/>
            <a:ext cx="2159637" cy="3705417"/>
          </a:xfrm>
          <a:prstGeom prst="rect">
            <a:avLst/>
          </a:prstGeom>
          <a:noFill/>
          <a:ln>
            <a:noFill/>
          </a:ln>
        </p:spPr>
      </p:pic>
      <p:sp>
        <p:nvSpPr>
          <p:cNvPr id="367" name="Google Shape;367;p23"/>
          <p:cNvSpPr/>
          <p:nvPr/>
        </p:nvSpPr>
        <p:spPr>
          <a:xfrm>
            <a:off x="3989300" y="4451350"/>
            <a:ext cx="1001700" cy="3468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4"/>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73" name="Google Shape;373;p24"/>
          <p:cNvSpPr/>
          <p:nvPr/>
        </p:nvSpPr>
        <p:spPr>
          <a:xfrm>
            <a:off x="231574" y="321839"/>
            <a:ext cx="48526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ファイルをダウンロードする</a:t>
            </a:r>
            <a:endParaRPr b="0" i="0" sz="1400" u="none" cap="none" strike="noStrike">
              <a:solidFill>
                <a:srgbClr val="000000"/>
              </a:solidFill>
              <a:latin typeface="Arial"/>
              <a:ea typeface="Arial"/>
              <a:cs typeface="Arial"/>
              <a:sym typeface="Arial"/>
            </a:endParaRPr>
          </a:p>
        </p:txBody>
      </p:sp>
      <p:pic>
        <p:nvPicPr>
          <p:cNvPr id="374" name="Google Shape;374;p24"/>
          <p:cNvPicPr preferRelativeResize="0"/>
          <p:nvPr/>
        </p:nvPicPr>
        <p:blipFill rotWithShape="1">
          <a:blip r:embed="rId3">
            <a:alphaModFix/>
          </a:blip>
          <a:srcRect b="0" l="0" r="0" t="0"/>
          <a:stretch/>
        </p:blipFill>
        <p:spPr>
          <a:xfrm>
            <a:off x="1314729" y="1783976"/>
            <a:ext cx="2339789" cy="4159624"/>
          </a:xfrm>
          <a:prstGeom prst="rect">
            <a:avLst/>
          </a:prstGeom>
          <a:noFill/>
          <a:ln>
            <a:noFill/>
          </a:ln>
        </p:spPr>
      </p:pic>
      <p:sp>
        <p:nvSpPr>
          <p:cNvPr id="375" name="Google Shape;375;p24"/>
          <p:cNvSpPr txBox="1"/>
          <p:nvPr/>
        </p:nvSpPr>
        <p:spPr>
          <a:xfrm>
            <a:off x="663388" y="1255059"/>
            <a:ext cx="7261412"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③ファイルがダウンロードできる画面に遷移します</a:t>
            </a:r>
            <a:endParaRPr b="1" i="0" sz="1653" u="none" cap="none" strike="noStrike">
              <a:solidFill>
                <a:schemeClr val="dk1"/>
              </a:solidFill>
              <a:latin typeface="Arial"/>
              <a:ea typeface="Arial"/>
              <a:cs typeface="Arial"/>
              <a:sym typeface="Arial"/>
            </a:endParaRPr>
          </a:p>
        </p:txBody>
      </p:sp>
      <p:sp>
        <p:nvSpPr>
          <p:cNvPr id="376" name="Google Shape;376;p24"/>
          <p:cNvSpPr/>
          <p:nvPr/>
        </p:nvSpPr>
        <p:spPr>
          <a:xfrm>
            <a:off x="1045791" y="3844738"/>
            <a:ext cx="2877600" cy="8784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377" name="Google Shape;377;p24"/>
          <p:cNvSpPr txBox="1"/>
          <p:nvPr/>
        </p:nvSpPr>
        <p:spPr>
          <a:xfrm>
            <a:off x="4294093" y="2258345"/>
            <a:ext cx="4760259" cy="1109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④管理者が社内規定ファイルとして</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格納しているものがある場合には</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ダウンロードすることができます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5"/>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83" name="Google Shape;383;p25"/>
          <p:cNvSpPr txBox="1"/>
          <p:nvPr/>
        </p:nvSpPr>
        <p:spPr>
          <a:xfrm>
            <a:off x="170330" y="317340"/>
            <a:ext cx="52443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ファイルをアップロードする</a:t>
            </a:r>
            <a:endParaRPr b="0" i="0" sz="2800" u="none" cap="none" strike="noStrike">
              <a:solidFill>
                <a:schemeClr val="dk1"/>
              </a:solidFill>
              <a:latin typeface="Arial"/>
              <a:ea typeface="Arial"/>
              <a:cs typeface="Arial"/>
              <a:sym typeface="Arial"/>
            </a:endParaRPr>
          </a:p>
        </p:txBody>
      </p:sp>
      <p:sp>
        <p:nvSpPr>
          <p:cNvPr id="384" name="Google Shape;384;p25"/>
          <p:cNvSpPr txBox="1"/>
          <p:nvPr/>
        </p:nvSpPr>
        <p:spPr>
          <a:xfrm>
            <a:off x="564776" y="1118235"/>
            <a:ext cx="8866095"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従業員側から、ジョブカン労務HR上にファイルをアップロードできます。</a:t>
            </a:r>
            <a:endParaRPr b="0" i="0" sz="1653" u="none" cap="none" strike="noStrike">
              <a:solidFill>
                <a:schemeClr val="dk1"/>
              </a:solidFill>
              <a:latin typeface="Arial"/>
              <a:ea typeface="Arial"/>
              <a:cs typeface="Arial"/>
              <a:sym typeface="Arial"/>
            </a:endParaRPr>
          </a:p>
        </p:txBody>
      </p:sp>
      <p:sp>
        <p:nvSpPr>
          <p:cNvPr id="385" name="Google Shape;385;p25"/>
          <p:cNvSpPr txBox="1"/>
          <p:nvPr/>
        </p:nvSpPr>
        <p:spPr>
          <a:xfrm>
            <a:off x="3756212" y="1864659"/>
            <a:ext cx="5567082"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①トップ画面左下の青い〇のマークをクリックします</a:t>
            </a:r>
            <a:endParaRPr b="1" i="0" sz="1653" u="none" cap="none" strike="noStrike">
              <a:solidFill>
                <a:schemeClr val="dk1"/>
              </a:solidFill>
              <a:latin typeface="Arial"/>
              <a:ea typeface="Arial"/>
              <a:cs typeface="Arial"/>
              <a:sym typeface="Arial"/>
            </a:endParaRPr>
          </a:p>
        </p:txBody>
      </p:sp>
      <p:sp>
        <p:nvSpPr>
          <p:cNvPr id="386" name="Google Shape;386;p25"/>
          <p:cNvSpPr txBox="1"/>
          <p:nvPr/>
        </p:nvSpPr>
        <p:spPr>
          <a:xfrm>
            <a:off x="6294905" y="2750642"/>
            <a:ext cx="3267635"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②左側にサイドメニューが</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表示されます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その中の一番下の</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のアイコンをクリックします</a:t>
            </a:r>
            <a:endParaRPr b="1" i="0" sz="1653" u="none" cap="none" strike="noStrike">
              <a:solidFill>
                <a:schemeClr val="dk1"/>
              </a:solidFill>
              <a:latin typeface="Arial"/>
              <a:ea typeface="Arial"/>
              <a:cs typeface="Arial"/>
              <a:sym typeface="Arial"/>
            </a:endParaRPr>
          </a:p>
        </p:txBody>
      </p:sp>
      <p:pic>
        <p:nvPicPr>
          <p:cNvPr id="387" name="Google Shape;387;p25"/>
          <p:cNvPicPr preferRelativeResize="0"/>
          <p:nvPr/>
        </p:nvPicPr>
        <p:blipFill rotWithShape="1">
          <a:blip r:embed="rId3">
            <a:alphaModFix/>
          </a:blip>
          <a:srcRect b="0" l="0" r="0" t="0"/>
          <a:stretch/>
        </p:blipFill>
        <p:spPr>
          <a:xfrm>
            <a:off x="8060361" y="3425674"/>
            <a:ext cx="419158" cy="419158"/>
          </a:xfrm>
          <a:prstGeom prst="rect">
            <a:avLst/>
          </a:prstGeom>
          <a:noFill/>
          <a:ln>
            <a:noFill/>
          </a:ln>
        </p:spPr>
      </p:pic>
      <p:pic>
        <p:nvPicPr>
          <p:cNvPr id="388" name="Google Shape;388;p25"/>
          <p:cNvPicPr preferRelativeResize="0"/>
          <p:nvPr/>
        </p:nvPicPr>
        <p:blipFill rotWithShape="1">
          <a:blip r:embed="rId4">
            <a:alphaModFix/>
          </a:blip>
          <a:srcRect b="0" l="0" r="0" t="0"/>
          <a:stretch/>
        </p:blipFill>
        <p:spPr>
          <a:xfrm>
            <a:off x="564774" y="1595749"/>
            <a:ext cx="2559634" cy="4410025"/>
          </a:xfrm>
          <a:prstGeom prst="rect">
            <a:avLst/>
          </a:prstGeom>
          <a:noFill/>
          <a:ln>
            <a:noFill/>
          </a:ln>
        </p:spPr>
      </p:pic>
      <p:sp>
        <p:nvSpPr>
          <p:cNvPr id="389" name="Google Shape;389;p25"/>
          <p:cNvSpPr/>
          <p:nvPr/>
        </p:nvSpPr>
        <p:spPr>
          <a:xfrm>
            <a:off x="564775" y="5472949"/>
            <a:ext cx="559200" cy="5232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pic>
        <p:nvPicPr>
          <p:cNvPr id="390" name="Google Shape;390;p25"/>
          <p:cNvPicPr preferRelativeResize="0"/>
          <p:nvPr/>
        </p:nvPicPr>
        <p:blipFill rotWithShape="1">
          <a:blip r:embed="rId5">
            <a:alphaModFix/>
          </a:blip>
          <a:srcRect b="0" l="0" r="0" t="0"/>
          <a:stretch/>
        </p:blipFill>
        <p:spPr>
          <a:xfrm>
            <a:off x="3512712" y="2378650"/>
            <a:ext cx="2393881" cy="4107349"/>
          </a:xfrm>
          <a:prstGeom prst="rect">
            <a:avLst/>
          </a:prstGeom>
          <a:noFill/>
          <a:ln>
            <a:noFill/>
          </a:ln>
        </p:spPr>
      </p:pic>
      <p:sp>
        <p:nvSpPr>
          <p:cNvPr id="391" name="Google Shape;391;p25"/>
          <p:cNvSpPr/>
          <p:nvPr/>
        </p:nvSpPr>
        <p:spPr>
          <a:xfrm>
            <a:off x="3512700" y="4641850"/>
            <a:ext cx="1149000" cy="2667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6"/>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97" name="Google Shape;397;p26"/>
          <p:cNvSpPr txBox="1"/>
          <p:nvPr/>
        </p:nvSpPr>
        <p:spPr>
          <a:xfrm>
            <a:off x="341881" y="301336"/>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ファイルをアップロードする</a:t>
            </a:r>
            <a:endParaRPr b="0" i="0" sz="2800" u="none" cap="none" strike="noStrike">
              <a:solidFill>
                <a:schemeClr val="dk1"/>
              </a:solidFill>
              <a:latin typeface="Arial"/>
              <a:ea typeface="Arial"/>
              <a:cs typeface="Arial"/>
              <a:sym typeface="Arial"/>
            </a:endParaRPr>
          </a:p>
        </p:txBody>
      </p:sp>
      <p:pic>
        <p:nvPicPr>
          <p:cNvPr id="398" name="Google Shape;398;p26"/>
          <p:cNvPicPr preferRelativeResize="0"/>
          <p:nvPr/>
        </p:nvPicPr>
        <p:blipFill rotWithShape="1">
          <a:blip r:embed="rId3">
            <a:alphaModFix/>
          </a:blip>
          <a:srcRect b="0" l="0" r="0" t="0"/>
          <a:stretch/>
        </p:blipFill>
        <p:spPr>
          <a:xfrm>
            <a:off x="1616167" y="2052917"/>
            <a:ext cx="2256585" cy="4011707"/>
          </a:xfrm>
          <a:prstGeom prst="rect">
            <a:avLst/>
          </a:prstGeom>
          <a:noFill/>
          <a:ln>
            <a:noFill/>
          </a:ln>
        </p:spPr>
      </p:pic>
      <p:pic>
        <p:nvPicPr>
          <p:cNvPr id="399" name="Google Shape;399;p26"/>
          <p:cNvPicPr preferRelativeResize="0"/>
          <p:nvPr/>
        </p:nvPicPr>
        <p:blipFill rotWithShape="1">
          <a:blip r:embed="rId4">
            <a:alphaModFix/>
          </a:blip>
          <a:srcRect b="0" l="0" r="0" t="0"/>
          <a:stretch/>
        </p:blipFill>
        <p:spPr>
          <a:xfrm>
            <a:off x="6147086" y="1909908"/>
            <a:ext cx="2414208" cy="4291925"/>
          </a:xfrm>
          <a:prstGeom prst="rect">
            <a:avLst/>
          </a:prstGeom>
          <a:noFill/>
          <a:ln>
            <a:noFill/>
          </a:ln>
        </p:spPr>
      </p:pic>
      <p:sp>
        <p:nvSpPr>
          <p:cNvPr id="400" name="Google Shape;400;p26"/>
          <p:cNvSpPr txBox="1"/>
          <p:nvPr/>
        </p:nvSpPr>
        <p:spPr>
          <a:xfrm>
            <a:off x="788893" y="1199935"/>
            <a:ext cx="8104095"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③遷移した画面の「ダウンロード」の下に</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「アップロード」の項目があります</a:t>
            </a:r>
            <a:endParaRPr b="1" i="0" sz="1653" u="none" cap="none" strike="noStrike">
              <a:solidFill>
                <a:schemeClr val="dk1"/>
              </a:solidFill>
              <a:latin typeface="Arial"/>
              <a:ea typeface="Arial"/>
              <a:cs typeface="Arial"/>
              <a:sym typeface="Arial"/>
            </a:endParaRPr>
          </a:p>
        </p:txBody>
      </p:sp>
      <p:sp>
        <p:nvSpPr>
          <p:cNvPr id="401" name="Google Shape;401;p26"/>
          <p:cNvSpPr/>
          <p:nvPr/>
        </p:nvSpPr>
        <p:spPr>
          <a:xfrm>
            <a:off x="1695450" y="4279900"/>
            <a:ext cx="1028700" cy="20970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402" name="Google Shape;402;p26"/>
          <p:cNvSpPr txBox="1"/>
          <p:nvPr/>
        </p:nvSpPr>
        <p:spPr>
          <a:xfrm>
            <a:off x="5169834" y="1174841"/>
            <a:ext cx="4198284"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④「ファイルアップロード」のボタンを</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クリックすると下記の画面が表示されます</a:t>
            </a:r>
            <a:endParaRPr b="1" i="0" sz="1653"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idx="12" type="sldNum"/>
          </p:nvPr>
        </p:nvSpPr>
        <p:spPr>
          <a:xfrm>
            <a:off x="7677150" y="6492875"/>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25" name="Google Shape;125;p3"/>
          <p:cNvSpPr txBox="1"/>
          <p:nvPr/>
        </p:nvSpPr>
        <p:spPr>
          <a:xfrm>
            <a:off x="346841" y="273270"/>
            <a:ext cx="542643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目次</a:t>
            </a:r>
            <a:endParaRPr b="0" i="0" sz="2800" u="none" cap="none" strike="noStrike">
              <a:solidFill>
                <a:schemeClr val="dk1"/>
              </a:solidFill>
              <a:latin typeface="Arial"/>
              <a:ea typeface="Arial"/>
              <a:cs typeface="Arial"/>
              <a:sym typeface="Arial"/>
            </a:endParaRPr>
          </a:p>
        </p:txBody>
      </p:sp>
      <p:sp>
        <p:nvSpPr>
          <p:cNvPr id="126" name="Google Shape;126;p3"/>
          <p:cNvSpPr txBox="1"/>
          <p:nvPr/>
        </p:nvSpPr>
        <p:spPr>
          <a:xfrm>
            <a:off x="455172" y="1191749"/>
            <a:ext cx="8222484" cy="42472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sng" cap="none" strike="noStrike">
                <a:solidFill>
                  <a:schemeClr val="dk1"/>
                </a:solidFill>
                <a:latin typeface="Arial"/>
                <a:ea typeface="Arial"/>
                <a:cs typeface="Arial"/>
                <a:sym typeface="Arial"/>
              </a:rPr>
              <a:t>■ジョブカン労務HRについて</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Arial"/>
                <a:ea typeface="Arial"/>
                <a:cs typeface="Arial"/>
                <a:sym typeface="Arial"/>
              </a:rPr>
              <a:t>■ジョブカン労務HRの使い方について</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招待を受ける</a:t>
            </a:r>
            <a:endParaRPr b="0" i="0" sz="18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基本の画面構成・メニューバーの出し方	</a:t>
            </a:r>
            <a:endParaRPr b="0" i="0" sz="18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入力依頼を受ける(入社の手続き・退社の手続き）</a:t>
            </a:r>
            <a:endParaRPr b="0" i="0" sz="18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手続きの申請をする（扶養・住所・氏名の変更・産休の手続き）</a:t>
            </a:r>
            <a:endParaRPr b="0" i="0" sz="18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情報修正依頼について	</a:t>
            </a:r>
            <a:endParaRPr b="0" i="0" sz="18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署名・捺印依頼を受ける</a:t>
            </a:r>
            <a:endParaRPr b="0" i="0" sz="18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ファイルをダウンロードする</a:t>
            </a:r>
            <a:endParaRPr b="0" i="0" sz="18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ファイルをアップロードする</a:t>
            </a:r>
            <a:r>
              <a:rPr b="0" i="0" lang="ja-JP"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従業員情報を変更する	</a:t>
            </a:r>
            <a:endParaRPr b="0" i="0" sz="1800" u="sng"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800"/>
              <a:buFont typeface="Arial"/>
              <a:buChar char="•"/>
            </a:pPr>
            <a:r>
              <a:rPr b="0" i="0" lang="ja-JP" sz="1800" u="sng" cap="none" strike="noStrike">
                <a:solidFill>
                  <a:schemeClr val="dk1"/>
                </a:solidFill>
                <a:latin typeface="Arial"/>
                <a:ea typeface="Arial"/>
                <a:cs typeface="Arial"/>
                <a:sym typeface="Arial"/>
              </a:rPr>
              <a:t>パスワードを変更する（管理画面から・忘れた場合）</a:t>
            </a:r>
            <a:endParaRPr b="0" i="0" sz="1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sng" cap="none" strike="noStrike">
                <a:solidFill>
                  <a:schemeClr val="dk1"/>
                </a:solidFill>
                <a:latin typeface="Arial"/>
                <a:ea typeface="Arial"/>
                <a:cs typeface="Arial"/>
                <a:sym typeface="Arial"/>
              </a:rPr>
              <a:t>■よくある質問</a:t>
            </a:r>
            <a:endParaRPr b="0" i="0" sz="1800" u="sng" cap="none" strike="noStrike">
              <a:solidFill>
                <a:schemeClr val="dk1"/>
              </a:solidFill>
              <a:latin typeface="Arial"/>
              <a:ea typeface="Arial"/>
              <a:cs typeface="Arial"/>
              <a:sym typeface="Arial"/>
            </a:endParaRPr>
          </a:p>
        </p:txBody>
      </p:sp>
      <p:sp>
        <p:nvSpPr>
          <p:cNvPr id="127" name="Google Shape;127;p3"/>
          <p:cNvSpPr txBox="1"/>
          <p:nvPr/>
        </p:nvSpPr>
        <p:spPr>
          <a:xfrm>
            <a:off x="8005191" y="1191749"/>
            <a:ext cx="1572768" cy="47397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……p.4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p.26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p.28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p.31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p.32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Arial"/>
                <a:ea typeface="Arial"/>
                <a:cs typeface="Arial"/>
                <a:sym typeface="Arial"/>
              </a:rPr>
              <a:t>…… p.36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408" name="Google Shape;408;p27"/>
          <p:cNvSpPr txBox="1"/>
          <p:nvPr/>
        </p:nvSpPr>
        <p:spPr>
          <a:xfrm>
            <a:off x="341881" y="301336"/>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ファイルをアップロードする</a:t>
            </a:r>
            <a:endParaRPr b="0" i="0" sz="2800" u="none" cap="none" strike="noStrike">
              <a:solidFill>
                <a:schemeClr val="dk1"/>
              </a:solidFill>
              <a:latin typeface="Arial"/>
              <a:ea typeface="Arial"/>
              <a:cs typeface="Arial"/>
              <a:sym typeface="Arial"/>
            </a:endParaRPr>
          </a:p>
        </p:txBody>
      </p:sp>
      <p:sp>
        <p:nvSpPr>
          <p:cNvPr id="409" name="Google Shape;409;p27"/>
          <p:cNvSpPr txBox="1"/>
          <p:nvPr/>
        </p:nvSpPr>
        <p:spPr>
          <a:xfrm>
            <a:off x="5062257" y="1199934"/>
            <a:ext cx="4198284" cy="1109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⑥ファイルをアップロードし</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「ファイル区分」を選択して、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「アップロード」ボタンをクリックすると、管理者にファイルを提出できます。</a:t>
            </a:r>
            <a:endParaRPr b="1" i="0" sz="1653" u="none" cap="none" strike="noStrike">
              <a:solidFill>
                <a:schemeClr val="dk1"/>
              </a:solidFill>
              <a:latin typeface="Arial"/>
              <a:ea typeface="Arial"/>
              <a:cs typeface="Arial"/>
              <a:sym typeface="Arial"/>
            </a:endParaRPr>
          </a:p>
        </p:txBody>
      </p:sp>
      <p:pic>
        <p:nvPicPr>
          <p:cNvPr id="410" name="Google Shape;410;p27"/>
          <p:cNvPicPr preferRelativeResize="0"/>
          <p:nvPr/>
        </p:nvPicPr>
        <p:blipFill rotWithShape="1">
          <a:blip r:embed="rId3">
            <a:alphaModFix/>
          </a:blip>
          <a:srcRect b="9210" l="0" r="0" t="0"/>
          <a:stretch/>
        </p:blipFill>
        <p:spPr>
          <a:xfrm>
            <a:off x="1373233" y="2446322"/>
            <a:ext cx="2272319" cy="3667607"/>
          </a:xfrm>
          <a:prstGeom prst="rect">
            <a:avLst/>
          </a:prstGeom>
          <a:noFill/>
          <a:ln>
            <a:noFill/>
          </a:ln>
        </p:spPr>
      </p:pic>
      <p:sp>
        <p:nvSpPr>
          <p:cNvPr id="411" name="Google Shape;411;p27"/>
          <p:cNvSpPr/>
          <p:nvPr/>
        </p:nvSpPr>
        <p:spPr>
          <a:xfrm>
            <a:off x="3173506" y="3460376"/>
            <a:ext cx="385483" cy="295836"/>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412" name="Google Shape;412;p27"/>
          <p:cNvSpPr txBox="1"/>
          <p:nvPr/>
        </p:nvSpPr>
        <p:spPr>
          <a:xfrm>
            <a:off x="661987" y="1199935"/>
            <a:ext cx="4634753" cy="1109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⑤ファイルアップロードの端の</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ファイルアイコンをクリックすると、</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スマートフォン等の中に存在する</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写真・ファイルデータ等が選択できます</a:t>
            </a:r>
            <a:endParaRPr b="1" i="0" sz="1653" u="none" cap="none" strike="noStrike">
              <a:solidFill>
                <a:schemeClr val="dk1"/>
              </a:solidFill>
              <a:latin typeface="Arial"/>
              <a:ea typeface="Arial"/>
              <a:cs typeface="Arial"/>
              <a:sym typeface="Arial"/>
            </a:endParaRPr>
          </a:p>
        </p:txBody>
      </p:sp>
      <p:pic>
        <p:nvPicPr>
          <p:cNvPr id="413" name="Google Shape;413;p27"/>
          <p:cNvPicPr preferRelativeResize="0"/>
          <p:nvPr/>
        </p:nvPicPr>
        <p:blipFill rotWithShape="1">
          <a:blip r:embed="rId4">
            <a:alphaModFix/>
          </a:blip>
          <a:srcRect b="0" l="0" r="0" t="0"/>
          <a:stretch/>
        </p:blipFill>
        <p:spPr>
          <a:xfrm>
            <a:off x="5062257" y="2539596"/>
            <a:ext cx="3896269" cy="3105583"/>
          </a:xfrm>
          <a:prstGeom prst="rect">
            <a:avLst/>
          </a:prstGeom>
          <a:noFill/>
          <a:ln>
            <a:noFill/>
          </a:ln>
        </p:spPr>
      </p:pic>
      <p:sp>
        <p:nvSpPr>
          <p:cNvPr id="414" name="Google Shape;414;p27"/>
          <p:cNvSpPr/>
          <p:nvPr/>
        </p:nvSpPr>
        <p:spPr>
          <a:xfrm>
            <a:off x="5217459" y="2619441"/>
            <a:ext cx="3343835" cy="484094"/>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415" name="Google Shape;415;p27"/>
          <p:cNvSpPr/>
          <p:nvPr/>
        </p:nvSpPr>
        <p:spPr>
          <a:xfrm>
            <a:off x="7161399" y="5235387"/>
            <a:ext cx="1389539" cy="322730"/>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8"/>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421" name="Google Shape;421;p28"/>
          <p:cNvSpPr txBox="1"/>
          <p:nvPr/>
        </p:nvSpPr>
        <p:spPr>
          <a:xfrm>
            <a:off x="484094" y="331274"/>
            <a:ext cx="415962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従業員情報を変更する</a:t>
            </a:r>
            <a:endParaRPr b="0" i="0" sz="2800" u="none" cap="none" strike="noStrike">
              <a:solidFill>
                <a:schemeClr val="dk1"/>
              </a:solidFill>
              <a:latin typeface="Arial"/>
              <a:ea typeface="Arial"/>
              <a:cs typeface="Arial"/>
              <a:sym typeface="Arial"/>
            </a:endParaRPr>
          </a:p>
        </p:txBody>
      </p:sp>
      <p:sp>
        <p:nvSpPr>
          <p:cNvPr id="422" name="Google Shape;422;p28"/>
          <p:cNvSpPr txBox="1"/>
          <p:nvPr/>
        </p:nvSpPr>
        <p:spPr>
          <a:xfrm>
            <a:off x="726140" y="1165412"/>
            <a:ext cx="4760259"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①画面トップの「編集する」をクリックします</a:t>
            </a:r>
            <a:endParaRPr b="1" i="0" sz="1653" u="none" cap="none" strike="noStrike">
              <a:solidFill>
                <a:schemeClr val="dk1"/>
              </a:solidFill>
              <a:latin typeface="Arial"/>
              <a:ea typeface="Arial"/>
              <a:cs typeface="Arial"/>
              <a:sym typeface="Arial"/>
            </a:endParaRPr>
          </a:p>
        </p:txBody>
      </p:sp>
      <p:sp>
        <p:nvSpPr>
          <p:cNvPr id="423" name="Google Shape;423;p28"/>
          <p:cNvSpPr txBox="1"/>
          <p:nvPr/>
        </p:nvSpPr>
        <p:spPr>
          <a:xfrm>
            <a:off x="4643718" y="1927412"/>
            <a:ext cx="4500282" cy="39078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②編集画面に遷移するので</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更新したい情報を編集し</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更新ボタンをクリックします。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※この「編集する」からは変更できない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情報項目もあります。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もしそれらの項目について更新したい場合は管理者にお問い合わせください。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【問い合わせ先】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担当者：</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Mail: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Tel: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424" name="Google Shape;424;p28"/>
          <p:cNvSpPr/>
          <p:nvPr/>
        </p:nvSpPr>
        <p:spPr>
          <a:xfrm>
            <a:off x="1837765" y="2653553"/>
            <a:ext cx="919722" cy="170329"/>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pic>
        <p:nvPicPr>
          <p:cNvPr id="425" name="Google Shape;425;p28"/>
          <p:cNvPicPr preferRelativeResize="0"/>
          <p:nvPr/>
        </p:nvPicPr>
        <p:blipFill rotWithShape="1">
          <a:blip r:embed="rId3">
            <a:alphaModFix/>
          </a:blip>
          <a:srcRect b="0" l="0" r="0" t="0"/>
          <a:stretch/>
        </p:blipFill>
        <p:spPr>
          <a:xfrm>
            <a:off x="896370" y="1503282"/>
            <a:ext cx="2802515" cy="47560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431" name="Google Shape;431;p29"/>
          <p:cNvSpPr txBox="1"/>
          <p:nvPr/>
        </p:nvSpPr>
        <p:spPr>
          <a:xfrm>
            <a:off x="270163" y="301336"/>
            <a:ext cx="67372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パスワードを変更する（管理画面から）</a:t>
            </a:r>
            <a:endParaRPr b="0" i="0" sz="2800" u="none" cap="none" strike="noStrike">
              <a:solidFill>
                <a:schemeClr val="dk1"/>
              </a:solidFill>
              <a:latin typeface="Arial"/>
              <a:ea typeface="Arial"/>
              <a:cs typeface="Arial"/>
              <a:sym typeface="Arial"/>
            </a:endParaRPr>
          </a:p>
        </p:txBody>
      </p:sp>
      <p:sp>
        <p:nvSpPr>
          <p:cNvPr id="432" name="Google Shape;432;p29"/>
          <p:cNvSpPr txBox="1"/>
          <p:nvPr/>
        </p:nvSpPr>
        <p:spPr>
          <a:xfrm>
            <a:off x="696800" y="1257500"/>
            <a:ext cx="3709200" cy="6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①ログイン後のページ上部の</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lang="ja-JP" sz="1653">
                <a:solidFill>
                  <a:schemeClr val="dk1"/>
                </a:solidFill>
              </a:rPr>
              <a:t>　</a:t>
            </a:r>
            <a:r>
              <a:rPr b="0" i="0" lang="ja-JP" sz="1653" u="none" cap="none" strike="noStrike">
                <a:solidFill>
                  <a:schemeClr val="dk1"/>
                </a:solidFill>
                <a:latin typeface="Arial"/>
                <a:ea typeface="Arial"/>
                <a:cs typeface="Arial"/>
                <a:sym typeface="Arial"/>
              </a:rPr>
              <a:t>「ジョブカン」をクリックします</a:t>
            </a:r>
            <a:endParaRPr b="0" i="0" sz="1653" u="none" cap="none" strike="noStrike">
              <a:solidFill>
                <a:schemeClr val="dk1"/>
              </a:solidFill>
              <a:latin typeface="Arial"/>
              <a:ea typeface="Arial"/>
              <a:cs typeface="Arial"/>
              <a:sym typeface="Arial"/>
            </a:endParaRPr>
          </a:p>
        </p:txBody>
      </p:sp>
      <p:sp>
        <p:nvSpPr>
          <p:cNvPr id="433" name="Google Shape;433;p29"/>
          <p:cNvSpPr txBox="1"/>
          <p:nvPr/>
        </p:nvSpPr>
        <p:spPr>
          <a:xfrm>
            <a:off x="4714175" y="1003100"/>
            <a:ext cx="4608000" cy="11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②下記のような画面に遷移するので</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右上の</a:t>
            </a:r>
            <a:r>
              <a:rPr lang="ja-JP" sz="1653">
                <a:solidFill>
                  <a:schemeClr val="dk1"/>
                </a:solidFill>
              </a:rPr>
              <a:t>人型のアイコン</a:t>
            </a:r>
            <a:r>
              <a:rPr b="0" i="0" lang="ja-JP" sz="1653" u="none" cap="none" strike="noStrike">
                <a:solidFill>
                  <a:schemeClr val="dk1"/>
                </a:solidFill>
                <a:latin typeface="Arial"/>
                <a:ea typeface="Arial"/>
                <a:cs typeface="Arial"/>
                <a:sym typeface="Arial"/>
              </a:rPr>
              <a:t>をクリック</a:t>
            </a:r>
            <a:r>
              <a:rPr lang="ja-JP" sz="1653">
                <a:solidFill>
                  <a:schemeClr val="dk1"/>
                </a:solidFill>
              </a:rPr>
              <a:t>すると</a:t>
            </a:r>
            <a:endParaRPr sz="1653">
              <a:solidFill>
                <a:schemeClr val="dk1"/>
              </a:solidFil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メニューが表されるの</a:t>
            </a:r>
            <a:r>
              <a:rPr lang="ja-JP" sz="1653">
                <a:solidFill>
                  <a:schemeClr val="dk1"/>
                </a:solidFill>
              </a:rPr>
              <a:t>で</a:t>
            </a:r>
            <a:endParaRPr sz="1653">
              <a:solidFill>
                <a:schemeClr val="dk1"/>
              </a:solidFil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「パスワード変更」をクリックします。</a:t>
            </a:r>
            <a:endParaRPr b="0" i="0" sz="1653" u="none" cap="none" strike="noStrike">
              <a:solidFill>
                <a:schemeClr val="dk1"/>
              </a:solidFill>
              <a:latin typeface="Arial"/>
              <a:ea typeface="Arial"/>
              <a:cs typeface="Arial"/>
              <a:sym typeface="Arial"/>
            </a:endParaRPr>
          </a:p>
        </p:txBody>
      </p:sp>
      <p:pic>
        <p:nvPicPr>
          <p:cNvPr id="434" name="Google Shape;434;p29"/>
          <p:cNvPicPr preferRelativeResize="0"/>
          <p:nvPr/>
        </p:nvPicPr>
        <p:blipFill>
          <a:blip r:embed="rId3">
            <a:alphaModFix/>
          </a:blip>
          <a:stretch>
            <a:fillRect/>
          </a:stretch>
        </p:blipFill>
        <p:spPr>
          <a:xfrm>
            <a:off x="932138" y="2051263"/>
            <a:ext cx="3238500" cy="4086225"/>
          </a:xfrm>
          <a:prstGeom prst="rect">
            <a:avLst/>
          </a:prstGeom>
          <a:noFill/>
          <a:ln>
            <a:noFill/>
          </a:ln>
        </p:spPr>
      </p:pic>
      <p:pic>
        <p:nvPicPr>
          <p:cNvPr id="435" name="Google Shape;435;p29"/>
          <p:cNvPicPr preferRelativeResize="0"/>
          <p:nvPr/>
        </p:nvPicPr>
        <p:blipFill>
          <a:blip r:embed="rId4">
            <a:alphaModFix/>
          </a:blip>
          <a:stretch>
            <a:fillRect/>
          </a:stretch>
        </p:blipFill>
        <p:spPr>
          <a:xfrm>
            <a:off x="5294138" y="2765391"/>
            <a:ext cx="3448050" cy="2781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441" name="Google Shape;441;p30"/>
          <p:cNvSpPr txBox="1"/>
          <p:nvPr/>
        </p:nvSpPr>
        <p:spPr>
          <a:xfrm>
            <a:off x="270163" y="301336"/>
            <a:ext cx="67372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パスワードを変更する（管理画面から）</a:t>
            </a:r>
            <a:endParaRPr b="0" i="0" sz="2800" u="none" cap="none" strike="noStrike">
              <a:solidFill>
                <a:schemeClr val="dk1"/>
              </a:solidFill>
              <a:latin typeface="Arial"/>
              <a:ea typeface="Arial"/>
              <a:cs typeface="Arial"/>
              <a:sym typeface="Arial"/>
            </a:endParaRPr>
          </a:p>
        </p:txBody>
      </p:sp>
      <p:sp>
        <p:nvSpPr>
          <p:cNvPr id="442" name="Google Shape;442;p30"/>
          <p:cNvSpPr txBox="1"/>
          <p:nvPr/>
        </p:nvSpPr>
        <p:spPr>
          <a:xfrm>
            <a:off x="380765" y="1221311"/>
            <a:ext cx="3366530"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③新しいパスワードを登録して</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「変更」をクリックします。</a:t>
            </a:r>
            <a:endParaRPr b="0" i="0" sz="1653" u="none" cap="none" strike="noStrike">
              <a:solidFill>
                <a:schemeClr val="dk1"/>
              </a:solidFill>
              <a:latin typeface="Arial"/>
              <a:ea typeface="Arial"/>
              <a:cs typeface="Arial"/>
              <a:sym typeface="Arial"/>
            </a:endParaRPr>
          </a:p>
        </p:txBody>
      </p:sp>
      <p:sp>
        <p:nvSpPr>
          <p:cNvPr id="443" name="Google Shape;443;p30"/>
          <p:cNvSpPr txBox="1"/>
          <p:nvPr/>
        </p:nvSpPr>
        <p:spPr>
          <a:xfrm>
            <a:off x="4135068" y="1221311"/>
            <a:ext cx="4763242"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④「更新しました。」という表示が</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画面上部に出れば変更完了です。</a:t>
            </a:r>
            <a:endParaRPr b="0" i="0" sz="1653" u="none" cap="none" strike="noStrike">
              <a:solidFill>
                <a:schemeClr val="dk1"/>
              </a:solidFill>
              <a:latin typeface="Arial"/>
              <a:ea typeface="Arial"/>
              <a:cs typeface="Arial"/>
              <a:sym typeface="Arial"/>
            </a:endParaRPr>
          </a:p>
        </p:txBody>
      </p:sp>
      <p:pic>
        <p:nvPicPr>
          <p:cNvPr id="444" name="Google Shape;444;p30"/>
          <p:cNvPicPr preferRelativeResize="0"/>
          <p:nvPr/>
        </p:nvPicPr>
        <p:blipFill>
          <a:blip r:embed="rId3">
            <a:alphaModFix/>
          </a:blip>
          <a:stretch>
            <a:fillRect/>
          </a:stretch>
        </p:blipFill>
        <p:spPr>
          <a:xfrm>
            <a:off x="637225" y="1897723"/>
            <a:ext cx="2853615" cy="4730827"/>
          </a:xfrm>
          <a:prstGeom prst="rect">
            <a:avLst/>
          </a:prstGeom>
          <a:noFill/>
          <a:ln>
            <a:noFill/>
          </a:ln>
        </p:spPr>
      </p:pic>
      <p:pic>
        <p:nvPicPr>
          <p:cNvPr id="445" name="Google Shape;445;p30"/>
          <p:cNvPicPr preferRelativeResize="0"/>
          <p:nvPr/>
        </p:nvPicPr>
        <p:blipFill>
          <a:blip r:embed="rId4">
            <a:alphaModFix/>
          </a:blip>
          <a:stretch>
            <a:fillRect/>
          </a:stretch>
        </p:blipFill>
        <p:spPr>
          <a:xfrm>
            <a:off x="4364027" y="1988423"/>
            <a:ext cx="4305300" cy="1762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451" name="Google Shape;451;p31"/>
          <p:cNvSpPr txBox="1"/>
          <p:nvPr/>
        </p:nvSpPr>
        <p:spPr>
          <a:xfrm>
            <a:off x="270163" y="301336"/>
            <a:ext cx="67372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パスワードを変更する（忘れた場合）</a:t>
            </a:r>
            <a:endParaRPr b="0" i="0" sz="2800" u="none" cap="none" strike="noStrike">
              <a:solidFill>
                <a:schemeClr val="dk1"/>
              </a:solidFill>
              <a:latin typeface="Arial"/>
              <a:ea typeface="Arial"/>
              <a:cs typeface="Arial"/>
              <a:sym typeface="Arial"/>
            </a:endParaRPr>
          </a:p>
        </p:txBody>
      </p:sp>
      <p:sp>
        <p:nvSpPr>
          <p:cNvPr id="452" name="Google Shape;452;p31"/>
          <p:cNvSpPr txBox="1"/>
          <p:nvPr/>
        </p:nvSpPr>
        <p:spPr>
          <a:xfrm>
            <a:off x="349623" y="1129553"/>
            <a:ext cx="7395883"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パスワードを変更する際は、ログイン画面の</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「パスワードを忘れた方はこちら」から行います。</a:t>
            </a:r>
            <a:endParaRPr b="0" i="0" sz="1653" u="none" cap="none" strike="noStrike">
              <a:solidFill>
                <a:schemeClr val="dk1"/>
              </a:solidFill>
              <a:latin typeface="Arial"/>
              <a:ea typeface="Arial"/>
              <a:cs typeface="Arial"/>
              <a:sym typeface="Arial"/>
            </a:endParaRPr>
          </a:p>
        </p:txBody>
      </p:sp>
      <p:sp>
        <p:nvSpPr>
          <p:cNvPr id="453" name="Google Shape;453;p31"/>
          <p:cNvSpPr txBox="1"/>
          <p:nvPr/>
        </p:nvSpPr>
        <p:spPr>
          <a:xfrm>
            <a:off x="3950492" y="1945341"/>
            <a:ext cx="5578989"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①ログイン画面の</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「パスワードはこちら」をクリックします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②メールアドレスを入力し、</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　「パスワード再設定メール送信」をクリックします</a:t>
            </a:r>
            <a:endParaRPr b="1" i="0" sz="1653" u="none" cap="none" strike="noStrike">
              <a:solidFill>
                <a:schemeClr val="dk1"/>
              </a:solidFill>
              <a:latin typeface="Arial"/>
              <a:ea typeface="Arial"/>
              <a:cs typeface="Arial"/>
              <a:sym typeface="Arial"/>
            </a:endParaRPr>
          </a:p>
        </p:txBody>
      </p:sp>
      <p:pic>
        <p:nvPicPr>
          <p:cNvPr id="454" name="Google Shape;454;p31"/>
          <p:cNvPicPr preferRelativeResize="0"/>
          <p:nvPr/>
        </p:nvPicPr>
        <p:blipFill>
          <a:blip r:embed="rId3">
            <a:alphaModFix/>
          </a:blip>
          <a:stretch>
            <a:fillRect/>
          </a:stretch>
        </p:blipFill>
        <p:spPr>
          <a:xfrm>
            <a:off x="722625" y="1730615"/>
            <a:ext cx="2620970" cy="4822585"/>
          </a:xfrm>
          <a:prstGeom prst="rect">
            <a:avLst/>
          </a:prstGeom>
          <a:noFill/>
          <a:ln>
            <a:noFill/>
          </a:ln>
        </p:spPr>
      </p:pic>
      <p:pic>
        <p:nvPicPr>
          <p:cNvPr id="455" name="Google Shape;455;p31"/>
          <p:cNvPicPr preferRelativeResize="0"/>
          <p:nvPr/>
        </p:nvPicPr>
        <p:blipFill>
          <a:blip r:embed="rId4">
            <a:alphaModFix/>
          </a:blip>
          <a:stretch>
            <a:fillRect/>
          </a:stretch>
        </p:blipFill>
        <p:spPr>
          <a:xfrm>
            <a:off x="3448120" y="3411372"/>
            <a:ext cx="2869163" cy="2489979"/>
          </a:xfrm>
          <a:prstGeom prst="rect">
            <a:avLst/>
          </a:prstGeom>
          <a:noFill/>
          <a:ln>
            <a:noFill/>
          </a:ln>
        </p:spPr>
      </p:pic>
      <p:pic>
        <p:nvPicPr>
          <p:cNvPr id="456" name="Google Shape;456;p31"/>
          <p:cNvPicPr preferRelativeResize="0"/>
          <p:nvPr/>
        </p:nvPicPr>
        <p:blipFill>
          <a:blip r:embed="rId5">
            <a:alphaModFix/>
          </a:blip>
          <a:stretch>
            <a:fillRect/>
          </a:stretch>
        </p:blipFill>
        <p:spPr>
          <a:xfrm>
            <a:off x="6670008" y="3461897"/>
            <a:ext cx="2991117" cy="2388923"/>
          </a:xfrm>
          <a:prstGeom prst="rect">
            <a:avLst/>
          </a:prstGeom>
          <a:noFill/>
          <a:ln>
            <a:noFill/>
          </a:ln>
        </p:spPr>
      </p:pic>
      <p:sp>
        <p:nvSpPr>
          <p:cNvPr id="457" name="Google Shape;457;p31"/>
          <p:cNvSpPr/>
          <p:nvPr/>
        </p:nvSpPr>
        <p:spPr>
          <a:xfrm>
            <a:off x="6207325" y="4510125"/>
            <a:ext cx="651600" cy="600600"/>
          </a:xfrm>
          <a:prstGeom prst="rightArrow">
            <a:avLst>
              <a:gd fmla="val 50000" name="adj1"/>
              <a:gd fmla="val 50000" name="adj2"/>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2"/>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463" name="Google Shape;463;p32"/>
          <p:cNvSpPr txBox="1"/>
          <p:nvPr/>
        </p:nvSpPr>
        <p:spPr>
          <a:xfrm>
            <a:off x="295835" y="322729"/>
            <a:ext cx="6391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パスワードを変更する（忘れた場合）</a:t>
            </a:r>
            <a:endParaRPr b="0" i="0" sz="2800" u="none" cap="none" strike="noStrike">
              <a:solidFill>
                <a:schemeClr val="dk1"/>
              </a:solidFill>
              <a:latin typeface="Arial"/>
              <a:ea typeface="Arial"/>
              <a:cs typeface="Arial"/>
              <a:sym typeface="Arial"/>
            </a:endParaRPr>
          </a:p>
        </p:txBody>
      </p:sp>
      <p:sp>
        <p:nvSpPr>
          <p:cNvPr id="464" name="Google Shape;464;p32"/>
          <p:cNvSpPr txBox="1"/>
          <p:nvPr/>
        </p:nvSpPr>
        <p:spPr>
          <a:xfrm>
            <a:off x="531100" y="955000"/>
            <a:ext cx="4523700" cy="85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③</a:t>
            </a:r>
            <a:r>
              <a:rPr b="1" i="0" lang="ja-JP" sz="1653" u="none" cap="none" strike="noStrike">
                <a:solidFill>
                  <a:schemeClr val="dk1"/>
                </a:solidFill>
                <a:latin typeface="Arial"/>
                <a:ea typeface="Arial"/>
                <a:cs typeface="Arial"/>
                <a:sym typeface="Arial"/>
              </a:rPr>
              <a:t>下記の</a:t>
            </a:r>
            <a:r>
              <a:rPr b="1" lang="ja-JP" sz="1653">
                <a:solidFill>
                  <a:schemeClr val="dk1"/>
                </a:solidFill>
              </a:rPr>
              <a:t>件名の</a:t>
            </a:r>
            <a:r>
              <a:rPr b="1" i="0" lang="ja-JP" sz="1653" u="none" cap="none" strike="noStrike">
                <a:solidFill>
                  <a:schemeClr val="dk1"/>
                </a:solidFill>
                <a:latin typeface="Arial"/>
                <a:ea typeface="Arial"/>
                <a:cs typeface="Arial"/>
                <a:sym typeface="Arial"/>
              </a:rPr>
              <a:t>メールが</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届くのでURLをクリックします。</a:t>
            </a:r>
            <a:endParaRPr b="1" i="0" sz="1653" u="none" cap="none" strike="noStrike">
              <a:solidFill>
                <a:schemeClr val="dk1"/>
              </a:solidFill>
              <a:latin typeface="Arial"/>
              <a:ea typeface="Arial"/>
              <a:cs typeface="Arial"/>
              <a:sym typeface="Arial"/>
            </a:endParaRPr>
          </a:p>
          <a:p>
            <a:pPr indent="0" lvl="0" marL="0" rtl="0" algn="l">
              <a:spcBef>
                <a:spcPts val="0"/>
              </a:spcBef>
              <a:spcAft>
                <a:spcPts val="0"/>
              </a:spcAft>
              <a:buClr>
                <a:srgbClr val="000000"/>
              </a:buClr>
              <a:buSzPts val="1653"/>
              <a:buFont typeface="Arial"/>
              <a:buNone/>
            </a:pPr>
            <a:r>
              <a:rPr b="1" lang="ja-JP" sz="1653">
                <a:solidFill>
                  <a:schemeClr val="dk1"/>
                </a:solidFill>
              </a:rPr>
              <a:t>【パスワードの再設定｜ジョブカン共通ID】</a:t>
            </a:r>
            <a:endParaRPr b="1" sz="1653">
              <a:solidFill>
                <a:schemeClr val="dk1"/>
              </a:solidFill>
            </a:endParaRPr>
          </a:p>
        </p:txBody>
      </p:sp>
      <p:sp>
        <p:nvSpPr>
          <p:cNvPr id="465" name="Google Shape;465;p32"/>
          <p:cNvSpPr txBox="1"/>
          <p:nvPr/>
        </p:nvSpPr>
        <p:spPr>
          <a:xfrm>
            <a:off x="5222825" y="955000"/>
            <a:ext cx="4228200" cy="6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④設定したいパスワードを入力し、</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「登録」をクリックすると変更完了です。</a:t>
            </a:r>
            <a:endParaRPr b="0" i="0" sz="1653" u="none" cap="none" strike="noStrike">
              <a:solidFill>
                <a:schemeClr val="dk1"/>
              </a:solidFill>
              <a:latin typeface="Arial"/>
              <a:ea typeface="Arial"/>
              <a:cs typeface="Arial"/>
              <a:sym typeface="Arial"/>
            </a:endParaRPr>
          </a:p>
        </p:txBody>
      </p:sp>
      <p:pic>
        <p:nvPicPr>
          <p:cNvPr id="466" name="Google Shape;466;p32"/>
          <p:cNvPicPr preferRelativeResize="0"/>
          <p:nvPr/>
        </p:nvPicPr>
        <p:blipFill>
          <a:blip r:embed="rId3">
            <a:alphaModFix/>
          </a:blip>
          <a:stretch>
            <a:fillRect/>
          </a:stretch>
        </p:blipFill>
        <p:spPr>
          <a:xfrm>
            <a:off x="1247485" y="1810600"/>
            <a:ext cx="2790990" cy="4873700"/>
          </a:xfrm>
          <a:prstGeom prst="rect">
            <a:avLst/>
          </a:prstGeom>
          <a:noFill/>
          <a:ln>
            <a:noFill/>
          </a:ln>
        </p:spPr>
      </p:pic>
      <p:pic>
        <p:nvPicPr>
          <p:cNvPr id="467" name="Google Shape;467;p32"/>
          <p:cNvPicPr preferRelativeResize="0"/>
          <p:nvPr/>
        </p:nvPicPr>
        <p:blipFill>
          <a:blip r:embed="rId4">
            <a:alphaModFix/>
          </a:blip>
          <a:stretch>
            <a:fillRect/>
          </a:stretch>
        </p:blipFill>
        <p:spPr>
          <a:xfrm>
            <a:off x="5677788" y="1934950"/>
            <a:ext cx="3318253" cy="46249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4"/>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473" name="Google Shape;473;p34"/>
          <p:cNvSpPr txBox="1"/>
          <p:nvPr/>
        </p:nvSpPr>
        <p:spPr>
          <a:xfrm>
            <a:off x="399393" y="388882"/>
            <a:ext cx="4309241"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☑よくある質問</a:t>
            </a:r>
            <a:endParaRPr b="0" i="0" sz="1653" u="none" cap="none" strike="noStrike">
              <a:solidFill>
                <a:schemeClr val="dk1"/>
              </a:solidFill>
              <a:latin typeface="Arial"/>
              <a:ea typeface="Arial"/>
              <a:cs typeface="Arial"/>
              <a:sym typeface="Arial"/>
            </a:endParaRPr>
          </a:p>
        </p:txBody>
      </p:sp>
      <p:sp>
        <p:nvSpPr>
          <p:cNvPr id="474" name="Google Shape;474;p34"/>
          <p:cNvSpPr txBox="1"/>
          <p:nvPr/>
        </p:nvSpPr>
        <p:spPr>
          <a:xfrm>
            <a:off x="368570" y="1129332"/>
            <a:ext cx="9319960" cy="56883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Q.入力内容を間違えて提出してしまいました。修正できますか？</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⇒A.一度回答を提出すると、従業員側から修正することはできません。</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社内の担当者にお問い合わせください。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Q.PCではなく、スマホやガラケーからでも回答できますか？</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⇒A.スマホから回答可能です。フィーチャーフォン（ガラケー）の場合、</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Android搭載であれば回答できます。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回答できる環境がない場合は、社内の担当者にご相談ください。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Ｑ.手続き依頼のメールが届きません。どうすればよいですか？</a:t>
            </a:r>
            <a:br>
              <a:rPr b="0" i="0" lang="ja-JP" sz="1653" u="none" cap="none" strike="noStrike">
                <a:solidFill>
                  <a:schemeClr val="dk1"/>
                </a:solidFill>
                <a:latin typeface="Arial"/>
                <a:ea typeface="Arial"/>
                <a:cs typeface="Arial"/>
                <a:sym typeface="Arial"/>
              </a:rPr>
            </a:b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⇒A. 依頼のメールは下記アドレスから配信されます。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・no-reply@</a:t>
            </a:r>
            <a:r>
              <a:rPr b="1" i="0" lang="ja-JP" sz="1653" u="none" cap="none" strike="noStrike">
                <a:solidFill>
                  <a:schemeClr val="dk1"/>
                </a:solidFill>
                <a:latin typeface="Arial"/>
                <a:ea typeface="Arial"/>
                <a:cs typeface="Arial"/>
                <a:sym typeface="Arial"/>
              </a:rPr>
              <a:t>lms</a:t>
            </a:r>
            <a:r>
              <a:rPr b="0" i="0" lang="ja-JP" sz="1653" u="none" cap="none" strike="noStrike">
                <a:solidFill>
                  <a:schemeClr val="dk1"/>
                </a:solidFill>
                <a:latin typeface="Arial"/>
                <a:ea typeface="Arial"/>
                <a:cs typeface="Arial"/>
                <a:sym typeface="Arial"/>
              </a:rPr>
              <a:t>.jobcan.ne.jp</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迷惑メールフォルダに振り分けられていないかご確認いただき、</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見つからない場合には、社内の担当者にお問い合わせください。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475" name="Google Shape;475;p34"/>
          <p:cNvSpPr/>
          <p:nvPr/>
        </p:nvSpPr>
        <p:spPr>
          <a:xfrm>
            <a:off x="7376845" y="1129332"/>
            <a:ext cx="2311685" cy="2055657"/>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社内担当者</a:t>
            </a: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（問い合わせ先）</a:t>
            </a: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◎◎部◎◎◎◎</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mail：◎◎◎</a:t>
            </a: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Tel：◎◎◎</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33" name="Google Shape;133;p4"/>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ジョブカン労務HRについて</a:t>
            </a:r>
            <a:endParaRPr b="0" i="0" sz="2800" u="none" cap="none" strike="noStrike">
              <a:solidFill>
                <a:schemeClr val="dk1"/>
              </a:solidFill>
              <a:latin typeface="Arial"/>
              <a:ea typeface="Arial"/>
              <a:cs typeface="Arial"/>
              <a:sym typeface="Arial"/>
            </a:endParaRPr>
          </a:p>
        </p:txBody>
      </p:sp>
      <p:sp>
        <p:nvSpPr>
          <p:cNvPr id="134" name="Google Shape;134;p4"/>
          <p:cNvSpPr txBox="1"/>
          <p:nvPr/>
        </p:nvSpPr>
        <p:spPr>
          <a:xfrm>
            <a:off x="735150" y="1337475"/>
            <a:ext cx="8435700" cy="314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ジョブカン労務HRは、従業員のみなさんの情報をまとめて管理するシステムです。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社会保険の手続き等も、ジョブカン労務HRで行います。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そのため、引っ越し、ご結婚等のイベントにより住所や氏名、扶養の変更があった際には従業員のみなさんから、ジョブカン労務HRを使って「変更の申請」をしていただきます。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※モバイルから使用する際は、専用のアプリがあるわけではないので</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Webブラウザから利用する形になります。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※スマートフォン、タブレットまたは</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Android搭載のフィーチャーフォン（ガラケー）で利用することが可能です。</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40" name="Google Shape;140;p5"/>
          <p:cNvSpPr txBox="1"/>
          <p:nvPr/>
        </p:nvSpPr>
        <p:spPr>
          <a:xfrm>
            <a:off x="270163" y="301336"/>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招待を受ける</a:t>
            </a:r>
            <a:endParaRPr b="0" i="0" sz="2800" u="none" cap="none" strike="noStrike">
              <a:solidFill>
                <a:schemeClr val="dk1"/>
              </a:solidFill>
              <a:latin typeface="Arial"/>
              <a:ea typeface="Arial"/>
              <a:cs typeface="Arial"/>
              <a:sym typeface="Arial"/>
            </a:endParaRPr>
          </a:p>
        </p:txBody>
      </p:sp>
      <p:sp>
        <p:nvSpPr>
          <p:cNvPr id="141" name="Google Shape;141;p5"/>
          <p:cNvSpPr txBox="1"/>
          <p:nvPr/>
        </p:nvSpPr>
        <p:spPr>
          <a:xfrm>
            <a:off x="604400" y="824557"/>
            <a:ext cx="8697300" cy="60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ジョブカン労務HRを利用を開始する際、</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管理者から招待を受け、パスワードを設定する必要があります。</a:t>
            </a:r>
            <a:endParaRPr b="0" i="0" sz="1653" u="none" cap="none" strike="noStrike">
              <a:solidFill>
                <a:schemeClr val="dk1"/>
              </a:solidFill>
              <a:latin typeface="Arial"/>
              <a:ea typeface="Arial"/>
              <a:cs typeface="Arial"/>
              <a:sym typeface="Arial"/>
            </a:endParaRPr>
          </a:p>
        </p:txBody>
      </p:sp>
      <p:sp>
        <p:nvSpPr>
          <p:cNvPr id="142" name="Google Shape;142;p5"/>
          <p:cNvSpPr txBox="1"/>
          <p:nvPr/>
        </p:nvSpPr>
        <p:spPr>
          <a:xfrm>
            <a:off x="3371849" y="2104070"/>
            <a:ext cx="5822983" cy="39078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a:t>
            </a:r>
            <a:r>
              <a:rPr b="1" i="0" lang="ja-JP" sz="1653" u="none" cap="none" strike="noStrike">
                <a:solidFill>
                  <a:schemeClr val="dk1"/>
                </a:solidFill>
                <a:latin typeface="Arial"/>
                <a:ea typeface="Arial"/>
                <a:cs typeface="Arial"/>
                <a:sym typeface="Arial"/>
              </a:rPr>
              <a:t>①招待メールのリンクをクリックします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管理者より「ジョブカン共通IDに招待されました｜ジョブカン共通ID」というメールが届い たら、リンクをクリックしてください。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②パスワードを設定します→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好きなパスワードを入力して、</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「登録」ボタンをクリックすると、</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アカウントの発行が 完了します。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※パスワードの内容に条件が</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決められていることもあります。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（例）10文字以上、等</a:t>
            </a:r>
            <a:endParaRPr b="0" i="0" sz="1653" u="none" cap="none" strike="noStrike">
              <a:solidFill>
                <a:schemeClr val="dk1"/>
              </a:solidFill>
              <a:latin typeface="Arial"/>
              <a:ea typeface="Arial"/>
              <a:cs typeface="Arial"/>
              <a:sym typeface="Arial"/>
            </a:endParaRPr>
          </a:p>
        </p:txBody>
      </p:sp>
      <p:pic>
        <p:nvPicPr>
          <p:cNvPr id="143" name="Google Shape;143;p5"/>
          <p:cNvPicPr preferRelativeResize="0"/>
          <p:nvPr/>
        </p:nvPicPr>
        <p:blipFill>
          <a:blip r:embed="rId3">
            <a:alphaModFix/>
          </a:blip>
          <a:stretch>
            <a:fillRect/>
          </a:stretch>
        </p:blipFill>
        <p:spPr>
          <a:xfrm>
            <a:off x="6991096" y="3175275"/>
            <a:ext cx="2124200" cy="3310724"/>
          </a:xfrm>
          <a:prstGeom prst="rect">
            <a:avLst/>
          </a:prstGeom>
          <a:noFill/>
          <a:ln>
            <a:noFill/>
          </a:ln>
        </p:spPr>
      </p:pic>
      <p:pic>
        <p:nvPicPr>
          <p:cNvPr id="144" name="Google Shape;144;p5"/>
          <p:cNvPicPr preferRelativeResize="0"/>
          <p:nvPr/>
        </p:nvPicPr>
        <p:blipFill>
          <a:blip r:embed="rId4">
            <a:alphaModFix/>
          </a:blip>
          <a:stretch>
            <a:fillRect/>
          </a:stretch>
        </p:blipFill>
        <p:spPr>
          <a:xfrm>
            <a:off x="524675" y="1436575"/>
            <a:ext cx="2708300" cy="524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50" name="Google Shape;150;p6"/>
          <p:cNvSpPr txBox="1"/>
          <p:nvPr/>
        </p:nvSpPr>
        <p:spPr>
          <a:xfrm>
            <a:off x="546847" y="358589"/>
            <a:ext cx="36576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ログインする</a:t>
            </a:r>
            <a:endParaRPr b="0" i="0" sz="2800" u="none" cap="none" strike="noStrike">
              <a:solidFill>
                <a:schemeClr val="dk1"/>
              </a:solidFill>
              <a:latin typeface="Arial"/>
              <a:ea typeface="Arial"/>
              <a:cs typeface="Arial"/>
              <a:sym typeface="Arial"/>
            </a:endParaRPr>
          </a:p>
        </p:txBody>
      </p:sp>
      <p:sp>
        <p:nvSpPr>
          <p:cNvPr id="151" name="Google Shape;151;p6"/>
          <p:cNvSpPr txBox="1"/>
          <p:nvPr/>
        </p:nvSpPr>
        <p:spPr>
          <a:xfrm>
            <a:off x="546847" y="1268344"/>
            <a:ext cx="7987500" cy="339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③労務HRのマイぺージにログインします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招待メールからパスワードを登録すると、</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「アカウント情報」という画面が表示さ れます。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画面左上の「</a:t>
            </a:r>
            <a:r>
              <a:rPr lang="ja-JP" sz="1653">
                <a:solidFill>
                  <a:schemeClr val="dk1"/>
                </a:solidFill>
              </a:rPr>
              <a:t>他サービス</a:t>
            </a:r>
            <a:r>
              <a:rPr b="0" i="0" lang="ja-JP" sz="1653" u="none" cap="none" strike="noStrike">
                <a:solidFill>
                  <a:schemeClr val="dk1"/>
                </a:solidFill>
                <a:latin typeface="Arial"/>
                <a:ea typeface="Arial"/>
                <a:cs typeface="Arial"/>
                <a:sym typeface="Arial"/>
              </a:rPr>
              <a:t>」というタブをクリックし</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lang="ja-JP" sz="1653">
                <a:solidFill>
                  <a:schemeClr val="dk1"/>
                </a:solidFill>
              </a:rPr>
              <a:t>「労務」をクリックし</a:t>
            </a:r>
            <a:r>
              <a:rPr b="0" i="0" lang="ja-JP" sz="1653" u="none" cap="none" strike="noStrike">
                <a:solidFill>
                  <a:schemeClr val="dk1"/>
                </a:solidFill>
                <a:latin typeface="Arial"/>
                <a:ea typeface="Arial"/>
                <a:cs typeface="Arial"/>
                <a:sym typeface="Arial"/>
              </a:rPr>
              <a:t>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（お使いのブラウザによっては</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画面上の表示が非常に小さい場合がございます）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労務HRのマイページにログイン後、</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「従業員情報の入力」という画面が表示されれば、</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入力を進めます。 （次ページ）</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152" name="Google Shape;152;p6"/>
          <p:cNvPicPr preferRelativeResize="0"/>
          <p:nvPr/>
        </p:nvPicPr>
        <p:blipFill>
          <a:blip r:embed="rId3">
            <a:alphaModFix/>
          </a:blip>
          <a:stretch>
            <a:fillRect/>
          </a:stretch>
        </p:blipFill>
        <p:spPr>
          <a:xfrm>
            <a:off x="6167513" y="342900"/>
            <a:ext cx="2809875" cy="6172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58" name="Google Shape;158;p7"/>
          <p:cNvSpPr txBox="1"/>
          <p:nvPr/>
        </p:nvSpPr>
        <p:spPr>
          <a:xfrm>
            <a:off x="485316" y="346102"/>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初回入力をする</a:t>
            </a:r>
            <a:r>
              <a:rPr b="0" i="0" lang="ja-JP" sz="1800" u="none" cap="none" strike="noStrike">
                <a:solidFill>
                  <a:schemeClr val="dk1"/>
                </a:solidFill>
                <a:latin typeface="Arial"/>
                <a:ea typeface="Arial"/>
                <a:cs typeface="Arial"/>
                <a:sym typeface="Arial"/>
              </a:rPr>
              <a:t>（入力画面が表示された場合）</a:t>
            </a:r>
            <a:endParaRPr b="0" i="0" sz="1800" u="none" cap="none" strike="noStrike">
              <a:solidFill>
                <a:schemeClr val="dk1"/>
              </a:solidFill>
              <a:latin typeface="Arial"/>
              <a:ea typeface="Arial"/>
              <a:cs typeface="Arial"/>
              <a:sym typeface="Arial"/>
            </a:endParaRPr>
          </a:p>
        </p:txBody>
      </p:sp>
      <p:sp>
        <p:nvSpPr>
          <p:cNvPr id="159" name="Google Shape;159;p7"/>
          <p:cNvSpPr txBox="1"/>
          <p:nvPr/>
        </p:nvSpPr>
        <p:spPr>
          <a:xfrm>
            <a:off x="1186306" y="1141229"/>
            <a:ext cx="6798608"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④従業員情報を入力します </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160" name="Google Shape;160;p7"/>
          <p:cNvSpPr txBox="1"/>
          <p:nvPr/>
        </p:nvSpPr>
        <p:spPr>
          <a:xfrm>
            <a:off x="4930589" y="1386472"/>
            <a:ext cx="4123765" cy="1109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ファイルのマークがある部分については</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お使いのスマートフォン等に保存されている写真や画像が選択添付できます。↓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161" name="Google Shape;161;p7"/>
          <p:cNvPicPr preferRelativeResize="0"/>
          <p:nvPr/>
        </p:nvPicPr>
        <p:blipFill>
          <a:blip r:embed="rId3">
            <a:alphaModFix/>
          </a:blip>
          <a:stretch>
            <a:fillRect/>
          </a:stretch>
        </p:blipFill>
        <p:spPr>
          <a:xfrm>
            <a:off x="1323925" y="1486052"/>
            <a:ext cx="2623600" cy="5294050"/>
          </a:xfrm>
          <a:prstGeom prst="rect">
            <a:avLst/>
          </a:prstGeom>
          <a:noFill/>
          <a:ln>
            <a:noFill/>
          </a:ln>
        </p:spPr>
      </p:pic>
      <p:pic>
        <p:nvPicPr>
          <p:cNvPr id="162" name="Google Shape;162;p7"/>
          <p:cNvPicPr preferRelativeResize="0"/>
          <p:nvPr/>
        </p:nvPicPr>
        <p:blipFill>
          <a:blip r:embed="rId4">
            <a:alphaModFix/>
          </a:blip>
          <a:stretch>
            <a:fillRect/>
          </a:stretch>
        </p:blipFill>
        <p:spPr>
          <a:xfrm>
            <a:off x="5154138" y="2622348"/>
            <a:ext cx="3676675" cy="266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68" name="Google Shape;168;p8"/>
          <p:cNvSpPr txBox="1"/>
          <p:nvPr/>
        </p:nvSpPr>
        <p:spPr>
          <a:xfrm>
            <a:off x="485316" y="346102"/>
            <a:ext cx="62033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初回入力をする</a:t>
            </a:r>
            <a:endParaRPr b="0" i="0" sz="2800" u="none" cap="none" strike="noStrike">
              <a:solidFill>
                <a:schemeClr val="dk1"/>
              </a:solidFill>
              <a:latin typeface="Arial"/>
              <a:ea typeface="Arial"/>
              <a:cs typeface="Arial"/>
              <a:sym typeface="Arial"/>
            </a:endParaRPr>
          </a:p>
        </p:txBody>
      </p:sp>
      <p:sp>
        <p:nvSpPr>
          <p:cNvPr id="169" name="Google Shape;169;p8"/>
          <p:cNvSpPr txBox="1"/>
          <p:nvPr/>
        </p:nvSpPr>
        <p:spPr>
          <a:xfrm>
            <a:off x="530140" y="1244317"/>
            <a:ext cx="6798608"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⑤入力が終わったら、完了ボタンをクリックします</a:t>
            </a:r>
            <a:endParaRPr b="1"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170" name="Google Shape;170;p8"/>
          <p:cNvSpPr txBox="1"/>
          <p:nvPr/>
        </p:nvSpPr>
        <p:spPr>
          <a:xfrm>
            <a:off x="530140" y="2830198"/>
            <a:ext cx="4123800" cy="161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入力を進めると、ページの最下部に</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「完了」というボタンがあります。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そちらのボタンをクリックすると完了です。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あとは管理者の承認をお待ちください。</a:t>
            </a:r>
            <a:endParaRPr b="0" i="0" sz="1653" u="none" cap="none" strike="noStrike">
              <a:solidFill>
                <a:schemeClr val="dk1"/>
              </a:solidFill>
              <a:latin typeface="Arial"/>
              <a:ea typeface="Arial"/>
              <a:cs typeface="Arial"/>
              <a:sym typeface="Arial"/>
            </a:endParaRPr>
          </a:p>
        </p:txBody>
      </p:sp>
      <p:pic>
        <p:nvPicPr>
          <p:cNvPr id="171" name="Google Shape;171;p8"/>
          <p:cNvPicPr preferRelativeResize="0"/>
          <p:nvPr/>
        </p:nvPicPr>
        <p:blipFill rotWithShape="1">
          <a:blip r:embed="rId3">
            <a:alphaModFix/>
          </a:blip>
          <a:srcRect b="0" l="8273" r="2947" t="0"/>
          <a:stretch/>
        </p:blipFill>
        <p:spPr>
          <a:xfrm>
            <a:off x="941293" y="1739269"/>
            <a:ext cx="1344707" cy="5144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77" name="Google Shape;177;p9"/>
          <p:cNvSpPr txBox="1"/>
          <p:nvPr/>
        </p:nvSpPr>
        <p:spPr>
          <a:xfrm>
            <a:off x="233082" y="331694"/>
            <a:ext cx="658009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chemeClr val="dk1"/>
                </a:solidFill>
                <a:latin typeface="Arial"/>
                <a:ea typeface="Arial"/>
                <a:cs typeface="Arial"/>
                <a:sym typeface="Arial"/>
              </a:rPr>
              <a:t>基本の画面構成・メニューバーの出し方</a:t>
            </a:r>
            <a:endParaRPr b="0" i="0" sz="2400" u="none" cap="none" strike="noStrike">
              <a:solidFill>
                <a:schemeClr val="dk1"/>
              </a:solidFill>
              <a:latin typeface="Arial"/>
              <a:ea typeface="Arial"/>
              <a:cs typeface="Arial"/>
              <a:sym typeface="Arial"/>
            </a:endParaRPr>
          </a:p>
        </p:txBody>
      </p:sp>
      <p:pic>
        <p:nvPicPr>
          <p:cNvPr id="178" name="Google Shape;178;p9"/>
          <p:cNvPicPr preferRelativeResize="0"/>
          <p:nvPr/>
        </p:nvPicPr>
        <p:blipFill>
          <a:blip r:embed="rId3">
            <a:alphaModFix/>
          </a:blip>
          <a:stretch>
            <a:fillRect/>
          </a:stretch>
        </p:blipFill>
        <p:spPr>
          <a:xfrm>
            <a:off x="233075" y="892878"/>
            <a:ext cx="2942421" cy="5473747"/>
          </a:xfrm>
          <a:prstGeom prst="rect">
            <a:avLst/>
          </a:prstGeom>
          <a:noFill/>
          <a:ln>
            <a:noFill/>
          </a:ln>
        </p:spPr>
      </p:pic>
      <p:pic>
        <p:nvPicPr>
          <p:cNvPr id="179" name="Google Shape;179;p9"/>
          <p:cNvPicPr preferRelativeResize="0"/>
          <p:nvPr/>
        </p:nvPicPr>
        <p:blipFill>
          <a:blip r:embed="rId4">
            <a:alphaModFix/>
          </a:blip>
          <a:stretch>
            <a:fillRect/>
          </a:stretch>
        </p:blipFill>
        <p:spPr>
          <a:xfrm>
            <a:off x="3573355" y="892868"/>
            <a:ext cx="2870881" cy="5402453"/>
          </a:xfrm>
          <a:prstGeom prst="rect">
            <a:avLst/>
          </a:prstGeom>
          <a:noFill/>
          <a:ln>
            <a:noFill/>
          </a:ln>
        </p:spPr>
      </p:pic>
      <p:pic>
        <p:nvPicPr>
          <p:cNvPr id="180" name="Google Shape;180;p9"/>
          <p:cNvPicPr preferRelativeResize="0"/>
          <p:nvPr/>
        </p:nvPicPr>
        <p:blipFill>
          <a:blip r:embed="rId5">
            <a:alphaModFix/>
          </a:blip>
          <a:stretch>
            <a:fillRect/>
          </a:stretch>
        </p:blipFill>
        <p:spPr>
          <a:xfrm>
            <a:off x="6842095" y="793350"/>
            <a:ext cx="2870881" cy="5350662"/>
          </a:xfrm>
          <a:prstGeom prst="rect">
            <a:avLst/>
          </a:prstGeom>
          <a:noFill/>
          <a:ln>
            <a:noFill/>
          </a:ln>
        </p:spPr>
      </p:pic>
      <p:sp>
        <p:nvSpPr>
          <p:cNvPr id="181" name="Google Shape;181;p9"/>
          <p:cNvSpPr/>
          <p:nvPr/>
        </p:nvSpPr>
        <p:spPr>
          <a:xfrm>
            <a:off x="6161575" y="3200175"/>
            <a:ext cx="651600" cy="600600"/>
          </a:xfrm>
          <a:prstGeom prst="rightArrow">
            <a:avLst>
              <a:gd fmla="val 50000" name="adj1"/>
              <a:gd fmla="val 50000" name="adj2"/>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9"/>
          <p:cNvSpPr/>
          <p:nvPr/>
        </p:nvSpPr>
        <p:spPr>
          <a:xfrm>
            <a:off x="3032600" y="3200175"/>
            <a:ext cx="651600" cy="600600"/>
          </a:xfrm>
          <a:prstGeom prst="rightArrow">
            <a:avLst>
              <a:gd fmla="val 50000" name="adj1"/>
              <a:gd fmla="val 50000" name="adj2"/>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ユーザー会デザイン">
      <a:dk1>
        <a:srgbClr val="3F3F3F"/>
      </a:dk1>
      <a:lt1>
        <a:srgbClr val="FFFFFF"/>
      </a:lt1>
      <a:dk2>
        <a:srgbClr val="595959"/>
      </a:dk2>
      <a:lt2>
        <a:srgbClr val="FFF9E9"/>
      </a:lt2>
      <a:accent1>
        <a:srgbClr val="41B6CA"/>
      </a:accent1>
      <a:accent2>
        <a:srgbClr val="DA6272"/>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2017-03-16T09:38:49Z</dcterms:created>
  <dc:creator>nakano.shinshiro</dc:creator>
</cp:coreProperties>
</file>