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906000"/>
  <p:notesSz cx="9939325" cy="143684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WC2y8zdtDHGqroPw1kP/TEXCR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56875" y="1077625"/>
            <a:ext cx="6626525" cy="5388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1468438" y="1795463"/>
            <a:ext cx="7002462"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b="0" i="0" lang="ja-JP" sz="1102" u="none" cap="none" strike="noStrike">
                <a:solidFill>
                  <a:schemeClr val="dk1"/>
                </a:solidFill>
              </a:rPr>
              <a:t>å</a:t>
            </a:r>
            <a:endParaRPr sz="1102">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0: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2: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13: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4: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7:notes"/>
          <p:cNvSpPr txBox="1"/>
          <p:nvPr>
            <p:ph idx="1" type="body"/>
          </p:nvPr>
        </p:nvSpPr>
        <p:spPr>
          <a:xfrm>
            <a:off x="993925" y="6825000"/>
            <a:ext cx="7951450" cy="64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notes"/>
          <p:cNvSpPr/>
          <p:nvPr>
            <p:ph idx="2" type="sldImg"/>
          </p:nvPr>
        </p:nvSpPr>
        <p:spPr>
          <a:xfrm>
            <a:off x="1656875" y="1077625"/>
            <a:ext cx="6626525" cy="5388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8: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8:notes"/>
          <p:cNvSpPr txBox="1"/>
          <p:nvPr>
            <p:ph idx="1" type="body"/>
          </p:nvPr>
        </p:nvSpPr>
        <p:spPr>
          <a:xfrm>
            <a:off x="993775" y="6915150"/>
            <a:ext cx="7951788" cy="565785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9: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9:notes"/>
          <p:cNvSpPr txBox="1"/>
          <p:nvPr>
            <p:ph idx="1" type="body"/>
          </p:nvPr>
        </p:nvSpPr>
        <p:spPr>
          <a:xfrm>
            <a:off x="993775" y="6915150"/>
            <a:ext cx="7951788" cy="565785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7: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0: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40:notes"/>
          <p:cNvSpPr txBox="1"/>
          <p:nvPr>
            <p:ph idx="1" type="body"/>
          </p:nvPr>
        </p:nvSpPr>
        <p:spPr>
          <a:xfrm>
            <a:off x="993775" y="6915150"/>
            <a:ext cx="7951788" cy="565785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p1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0: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20: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1: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1: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41: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3: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5: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6: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7: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8: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spTree>
      <p:nvGrpSpPr>
        <p:cNvPr id="11" name="Shape 11"/>
        <p:cNvGrpSpPr/>
        <p:nvPr/>
      </p:nvGrpSpPr>
      <p:grpSpPr>
        <a:xfrm>
          <a:off x="0" y="0"/>
          <a:ext cx="0" cy="0"/>
          <a:chOff x="0" y="0"/>
          <a:chExt cx="0" cy="0"/>
        </a:xfrm>
      </p:grpSpPr>
      <p:sp>
        <p:nvSpPr>
          <p:cNvPr id="12" name="Google Shape;12;p2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3"/>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15" name="Google Shape;15;p23"/>
          <p:cNvSpPr/>
          <p:nvPr/>
        </p:nvSpPr>
        <p:spPr>
          <a:xfrm>
            <a:off x="0" y="118534"/>
            <a:ext cx="9906000" cy="863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6" name="Google Shape;16;p23"/>
          <p:cNvSpPr/>
          <p:nvPr/>
        </p:nvSpPr>
        <p:spPr>
          <a:xfrm>
            <a:off x="0" y="118534"/>
            <a:ext cx="9906000" cy="863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73" name="Shape 73"/>
        <p:cNvGrpSpPr/>
        <p:nvPr/>
      </p:nvGrpSpPr>
      <p:grpSpPr>
        <a:xfrm>
          <a:off x="0" y="0"/>
          <a:ext cx="0" cy="0"/>
          <a:chOff x="0" y="0"/>
          <a:chExt cx="0" cy="0"/>
        </a:xfrm>
      </p:grpSpPr>
      <p:sp>
        <p:nvSpPr>
          <p:cNvPr id="74" name="Google Shape;74;p32"/>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2"/>
          <p:cNvSpPr/>
          <p:nvPr>
            <p:ph idx="2" type="pic"/>
          </p:nvPr>
        </p:nvSpPr>
        <p:spPr>
          <a:xfrm>
            <a:off x="4211340" y="987427"/>
            <a:ext cx="5014913" cy="4873625"/>
          </a:xfrm>
          <a:prstGeom prst="rect">
            <a:avLst/>
          </a:prstGeom>
          <a:noFill/>
          <a:ln>
            <a:noFill/>
          </a:ln>
        </p:spPr>
      </p:sp>
      <p:sp>
        <p:nvSpPr>
          <p:cNvPr id="76" name="Google Shape;76;p32"/>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3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80" name="Google Shape;80;p32"/>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81" name="Shape 81"/>
        <p:cNvGrpSpPr/>
        <p:nvPr/>
      </p:nvGrpSpPr>
      <p:grpSpPr>
        <a:xfrm>
          <a:off x="0" y="0"/>
          <a:ext cx="0" cy="0"/>
          <a:chOff x="0" y="0"/>
          <a:chExt cx="0" cy="0"/>
        </a:xfrm>
      </p:grpSpPr>
      <p:sp>
        <p:nvSpPr>
          <p:cNvPr id="82" name="Google Shape;82;p33"/>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 type="body"/>
          </p:nvPr>
        </p:nvSpPr>
        <p:spPr>
          <a:xfrm rot="5400000">
            <a:off x="2777332" y="-270669"/>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3"/>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縦書きテキスト" type="vertTitleAndTx">
  <p:cSld name="VERTICAL_TITLE_AND_VERTICAL_TEXT">
    <p:spTree>
      <p:nvGrpSpPr>
        <p:cNvPr id="87" name="Shape 87"/>
        <p:cNvGrpSpPr/>
        <p:nvPr/>
      </p:nvGrpSpPr>
      <p:grpSpPr>
        <a:xfrm>
          <a:off x="0" y="0"/>
          <a:ext cx="0" cy="0"/>
          <a:chOff x="0" y="0"/>
          <a:chExt cx="0" cy="0"/>
        </a:xfrm>
      </p:grpSpPr>
      <p:sp>
        <p:nvSpPr>
          <p:cNvPr id="88" name="Google Shape;88;p34"/>
          <p:cNvSpPr txBox="1"/>
          <p:nvPr>
            <p:ph type="title"/>
          </p:nvPr>
        </p:nvSpPr>
        <p:spPr>
          <a:xfrm rot="5400000">
            <a:off x="5251054" y="2203053"/>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 type="body"/>
          </p:nvPr>
        </p:nvSpPr>
        <p:spPr>
          <a:xfrm rot="5400000">
            <a:off x="917179" y="128985"/>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4"/>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タイトルとコンテンツ">
  <p:cSld name="4_タイトルとコンテンツ">
    <p:spTree>
      <p:nvGrpSpPr>
        <p:cNvPr id="93" name="Shape 93"/>
        <p:cNvGrpSpPr/>
        <p:nvPr/>
      </p:nvGrpSpPr>
      <p:grpSpPr>
        <a:xfrm>
          <a:off x="0" y="0"/>
          <a:ext cx="0" cy="0"/>
          <a:chOff x="0" y="0"/>
          <a:chExt cx="0" cy="0"/>
        </a:xfrm>
      </p:grpSpPr>
      <p:sp>
        <p:nvSpPr>
          <p:cNvPr id="94" name="Google Shape;94;p35"/>
          <p:cNvSpPr txBox="1"/>
          <p:nvPr>
            <p:ph idx="12" type="sldNum"/>
          </p:nvPr>
        </p:nvSpPr>
        <p:spPr>
          <a:xfrm>
            <a:off x="7684889" y="6350263"/>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1pPr>
            <a:lvl2pPr indent="0" lvl="1"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2pPr>
            <a:lvl3pPr indent="0" lvl="2"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3pPr>
            <a:lvl4pPr indent="0" lvl="3"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4pPr>
            <a:lvl5pPr indent="0" lvl="4"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5pPr>
            <a:lvl6pPr indent="0" lvl="5"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6pPr>
            <a:lvl7pPr indent="0" lvl="6"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7pPr>
            <a:lvl8pPr indent="0" lvl="7"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8pPr>
            <a:lvl9pPr indent="0" lvl="8"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95" name="Google Shape;95;p35"/>
          <p:cNvCxnSpPr/>
          <p:nvPr/>
        </p:nvCxnSpPr>
        <p:spPr>
          <a:xfrm flipH="1" rot="10800000">
            <a:off x="202255" y="567559"/>
            <a:ext cx="9601271" cy="18370"/>
          </a:xfrm>
          <a:prstGeom prst="straightConnector1">
            <a:avLst/>
          </a:prstGeom>
          <a:noFill/>
          <a:ln cap="flat" cmpd="sng" w="38100">
            <a:solidFill>
              <a:srgbClr val="B2E1E9"/>
            </a:solidFill>
            <a:prstDash val="solid"/>
            <a:miter lim="800000"/>
            <a:headEnd len="sm" w="sm" type="none"/>
            <a:tailEnd len="sm" w="sm" type="none"/>
          </a:ln>
        </p:spPr>
      </p:cxnSp>
      <p:sp>
        <p:nvSpPr>
          <p:cNvPr id="96" name="Google Shape;96;p35"/>
          <p:cNvSpPr txBox="1"/>
          <p:nvPr>
            <p:ph type="title"/>
          </p:nvPr>
        </p:nvSpPr>
        <p:spPr>
          <a:xfrm>
            <a:off x="132083" y="60963"/>
            <a:ext cx="8102799" cy="517355"/>
          </a:xfrm>
          <a:prstGeom prst="rect">
            <a:avLst/>
          </a:prstGeom>
          <a:noFill/>
          <a:ln>
            <a:noFill/>
          </a:ln>
        </p:spPr>
        <p:txBody>
          <a:bodyPr anchorCtr="0" anchor="ctr" bIns="36000" lIns="180000" spcFirstLastPara="1" rIns="91425" wrap="square" tIns="108000">
            <a:normAutofit/>
          </a:bodyPr>
          <a:lstStyle>
            <a:lvl1pPr lvl="0" algn="l">
              <a:lnSpc>
                <a:spcPct val="90000"/>
              </a:lnSpc>
              <a:spcBef>
                <a:spcPts val="0"/>
              </a:spcBef>
              <a:spcAft>
                <a:spcPts val="0"/>
              </a:spcAft>
              <a:buClr>
                <a:srgbClr val="6E6E6E"/>
              </a:buClr>
              <a:buSzPts val="1910"/>
              <a:buFont typeface="Arial"/>
              <a:buNone/>
              <a:defRPr b="0" sz="191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7" name="Google Shape;97;p35"/>
          <p:cNvPicPr preferRelativeResize="0"/>
          <p:nvPr/>
        </p:nvPicPr>
        <p:blipFill rotWithShape="1">
          <a:blip r:embed="rId2">
            <a:alphaModFix/>
          </a:blip>
          <a:srcRect b="0" l="0" r="0" t="0"/>
          <a:stretch/>
        </p:blipFill>
        <p:spPr>
          <a:xfrm>
            <a:off x="7841566" y="227761"/>
            <a:ext cx="1978909" cy="2762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とコンテンツ">
  <p:cSld name="5_タイトルとコンテンツ">
    <p:spTree>
      <p:nvGrpSpPr>
        <p:cNvPr id="98" name="Shape 98"/>
        <p:cNvGrpSpPr/>
        <p:nvPr/>
      </p:nvGrpSpPr>
      <p:grpSpPr>
        <a:xfrm>
          <a:off x="0" y="0"/>
          <a:ext cx="0" cy="0"/>
          <a:chOff x="0" y="0"/>
          <a:chExt cx="0" cy="0"/>
        </a:xfrm>
      </p:grpSpPr>
      <p:sp>
        <p:nvSpPr>
          <p:cNvPr id="99" name="Google Shape;99;p36"/>
          <p:cNvSpPr txBox="1"/>
          <p:nvPr>
            <p:ph idx="12" type="sldNum"/>
          </p:nvPr>
        </p:nvSpPr>
        <p:spPr>
          <a:xfrm>
            <a:off x="7684889" y="6350263"/>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1pPr>
            <a:lvl2pPr indent="0" lvl="1"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2pPr>
            <a:lvl3pPr indent="0" lvl="2"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3pPr>
            <a:lvl4pPr indent="0" lvl="3"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4pPr>
            <a:lvl5pPr indent="0" lvl="4"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5pPr>
            <a:lvl6pPr indent="0" lvl="5"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6pPr>
            <a:lvl7pPr indent="0" lvl="6"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7pPr>
            <a:lvl8pPr indent="0" lvl="7"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8pPr>
            <a:lvl9pPr indent="0" lvl="8" marL="0" algn="r">
              <a:lnSpc>
                <a:spcPct val="100000"/>
              </a:lnSpc>
              <a:spcBef>
                <a:spcPts val="0"/>
              </a:spcBef>
              <a:spcAft>
                <a:spcPts val="0"/>
              </a:spcAft>
              <a:buSzPts val="835"/>
              <a:buNone/>
              <a:defRPr b="0" i="0" sz="835" u="none" cap="none" strike="noStrike">
                <a:solidFill>
                  <a:srgbClr val="9090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100" name="Google Shape;100;p36"/>
          <p:cNvCxnSpPr/>
          <p:nvPr/>
        </p:nvCxnSpPr>
        <p:spPr>
          <a:xfrm flipH="1" rot="10800000">
            <a:off x="202255" y="567559"/>
            <a:ext cx="9601271" cy="18370"/>
          </a:xfrm>
          <a:prstGeom prst="straightConnector1">
            <a:avLst/>
          </a:prstGeom>
          <a:noFill/>
          <a:ln cap="flat" cmpd="sng" w="38100">
            <a:solidFill>
              <a:srgbClr val="B2E1E9"/>
            </a:solidFill>
            <a:prstDash val="solid"/>
            <a:miter lim="800000"/>
            <a:headEnd len="sm" w="sm" type="none"/>
            <a:tailEnd len="sm" w="sm" type="none"/>
          </a:ln>
        </p:spPr>
      </p:cxnSp>
      <p:sp>
        <p:nvSpPr>
          <p:cNvPr id="101" name="Google Shape;101;p36"/>
          <p:cNvSpPr txBox="1"/>
          <p:nvPr>
            <p:ph type="title"/>
          </p:nvPr>
        </p:nvSpPr>
        <p:spPr>
          <a:xfrm>
            <a:off x="132083" y="60963"/>
            <a:ext cx="8102799" cy="517355"/>
          </a:xfrm>
          <a:prstGeom prst="rect">
            <a:avLst/>
          </a:prstGeom>
          <a:noFill/>
          <a:ln>
            <a:noFill/>
          </a:ln>
        </p:spPr>
        <p:txBody>
          <a:bodyPr anchorCtr="0" anchor="ctr" bIns="36000" lIns="180000" spcFirstLastPara="1" rIns="91425" wrap="square" tIns="108000">
            <a:normAutofit/>
          </a:bodyPr>
          <a:lstStyle>
            <a:lvl1pPr lvl="0" algn="l">
              <a:lnSpc>
                <a:spcPct val="90000"/>
              </a:lnSpc>
              <a:spcBef>
                <a:spcPts val="0"/>
              </a:spcBef>
              <a:spcAft>
                <a:spcPts val="0"/>
              </a:spcAft>
              <a:buClr>
                <a:srgbClr val="6E6E6E"/>
              </a:buClr>
              <a:buSzPts val="1910"/>
              <a:buFont typeface="Arial"/>
              <a:buNone/>
              <a:defRPr b="0" sz="191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2" name="Google Shape;102;p36"/>
          <p:cNvPicPr preferRelativeResize="0"/>
          <p:nvPr/>
        </p:nvPicPr>
        <p:blipFill rotWithShape="1">
          <a:blip r:embed="rId2">
            <a:alphaModFix/>
          </a:blip>
          <a:srcRect b="0" l="0" r="0" t="0"/>
          <a:stretch/>
        </p:blipFill>
        <p:spPr>
          <a:xfrm>
            <a:off x="7841566" y="227761"/>
            <a:ext cx="1978909" cy="276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7" name="Shape 17"/>
        <p:cNvGrpSpPr/>
        <p:nvPr/>
      </p:nvGrpSpPr>
      <p:grpSpPr>
        <a:xfrm>
          <a:off x="0" y="0"/>
          <a:ext cx="0" cy="0"/>
          <a:chOff x="0" y="0"/>
          <a:chExt cx="0" cy="0"/>
        </a:xfrm>
      </p:grpSpPr>
      <p:sp>
        <p:nvSpPr>
          <p:cNvPr id="18" name="Google Shape;18;p24"/>
          <p:cNvSpPr txBox="1"/>
          <p:nvPr>
            <p:ph type="ctrTitle"/>
          </p:nvPr>
        </p:nvSpPr>
        <p:spPr>
          <a:xfrm>
            <a:off x="742950" y="1122363"/>
            <a:ext cx="84201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3" name="Shape 23"/>
        <p:cNvGrpSpPr/>
        <p:nvPr/>
      </p:nvGrpSpPr>
      <p:grpSpPr>
        <a:xfrm>
          <a:off x="0" y="0"/>
          <a:ext cx="0" cy="0"/>
          <a:chOff x="0" y="0"/>
          <a:chExt cx="0" cy="0"/>
        </a:xfrm>
      </p:grpSpPr>
      <p:sp>
        <p:nvSpPr>
          <p:cNvPr id="24" name="Google Shape;24;p25"/>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29" name="Google Shape;29;p25"/>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0" name="Shape 30"/>
        <p:cNvGrpSpPr/>
        <p:nvPr/>
      </p:nvGrpSpPr>
      <p:grpSpPr>
        <a:xfrm>
          <a:off x="0" y="0"/>
          <a:ext cx="0" cy="0"/>
          <a:chOff x="0" y="0"/>
          <a:chExt cx="0" cy="0"/>
        </a:xfrm>
      </p:grpSpPr>
      <p:sp>
        <p:nvSpPr>
          <p:cNvPr id="31" name="Google Shape;31;p26"/>
          <p:cNvSpPr txBox="1"/>
          <p:nvPr>
            <p:ph type="title"/>
          </p:nvPr>
        </p:nvSpPr>
        <p:spPr>
          <a:xfrm>
            <a:off x="675879" y="1709740"/>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 type="body"/>
          </p:nvPr>
        </p:nvSpPr>
        <p:spPr>
          <a:xfrm>
            <a:off x="675879" y="4589465"/>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rgbClr val="909090"/>
              </a:buClr>
              <a:buSzPts val="2000"/>
              <a:buNone/>
              <a:defRPr sz="2000">
                <a:solidFill>
                  <a:srgbClr val="909090"/>
                </a:solidFill>
              </a:defRPr>
            </a:lvl2pPr>
            <a:lvl3pPr indent="-228600" lvl="2" marL="1371600" algn="l">
              <a:lnSpc>
                <a:spcPct val="90000"/>
              </a:lnSpc>
              <a:spcBef>
                <a:spcPts val="500"/>
              </a:spcBef>
              <a:spcAft>
                <a:spcPts val="0"/>
              </a:spcAft>
              <a:buClr>
                <a:srgbClr val="909090"/>
              </a:buClr>
              <a:buSzPts val="1800"/>
              <a:buNone/>
              <a:defRPr sz="1800">
                <a:solidFill>
                  <a:srgbClr val="909090"/>
                </a:solidFill>
              </a:defRPr>
            </a:lvl3pPr>
            <a:lvl4pPr indent="-228600" lvl="3" marL="1828800" algn="l">
              <a:lnSpc>
                <a:spcPct val="90000"/>
              </a:lnSpc>
              <a:spcBef>
                <a:spcPts val="500"/>
              </a:spcBef>
              <a:spcAft>
                <a:spcPts val="0"/>
              </a:spcAft>
              <a:buClr>
                <a:srgbClr val="909090"/>
              </a:buClr>
              <a:buSzPts val="1600"/>
              <a:buNone/>
              <a:defRPr sz="1600">
                <a:solidFill>
                  <a:srgbClr val="909090"/>
                </a:solidFill>
              </a:defRPr>
            </a:lvl4pPr>
            <a:lvl5pPr indent="-228600" lvl="4" marL="2286000" algn="l">
              <a:lnSpc>
                <a:spcPct val="90000"/>
              </a:lnSpc>
              <a:spcBef>
                <a:spcPts val="500"/>
              </a:spcBef>
              <a:spcAft>
                <a:spcPts val="0"/>
              </a:spcAft>
              <a:buClr>
                <a:srgbClr val="909090"/>
              </a:buClr>
              <a:buSzPts val="1600"/>
              <a:buNone/>
              <a:defRPr sz="1600">
                <a:solidFill>
                  <a:srgbClr val="909090"/>
                </a:solidFill>
              </a:defRPr>
            </a:lvl5pPr>
            <a:lvl6pPr indent="-228600" lvl="5" marL="2743200" algn="l">
              <a:lnSpc>
                <a:spcPct val="90000"/>
              </a:lnSpc>
              <a:spcBef>
                <a:spcPts val="500"/>
              </a:spcBef>
              <a:spcAft>
                <a:spcPts val="0"/>
              </a:spcAft>
              <a:buClr>
                <a:srgbClr val="909090"/>
              </a:buClr>
              <a:buSzPts val="1600"/>
              <a:buNone/>
              <a:defRPr sz="1600">
                <a:solidFill>
                  <a:srgbClr val="909090"/>
                </a:solidFill>
              </a:defRPr>
            </a:lvl6pPr>
            <a:lvl7pPr indent="-228600" lvl="6" marL="3200400" algn="l">
              <a:lnSpc>
                <a:spcPct val="90000"/>
              </a:lnSpc>
              <a:spcBef>
                <a:spcPts val="500"/>
              </a:spcBef>
              <a:spcAft>
                <a:spcPts val="0"/>
              </a:spcAft>
              <a:buClr>
                <a:srgbClr val="909090"/>
              </a:buClr>
              <a:buSzPts val="1600"/>
              <a:buNone/>
              <a:defRPr sz="1600">
                <a:solidFill>
                  <a:srgbClr val="909090"/>
                </a:solidFill>
              </a:defRPr>
            </a:lvl7pPr>
            <a:lvl8pPr indent="-228600" lvl="7" marL="3657600" algn="l">
              <a:lnSpc>
                <a:spcPct val="90000"/>
              </a:lnSpc>
              <a:spcBef>
                <a:spcPts val="500"/>
              </a:spcBef>
              <a:spcAft>
                <a:spcPts val="0"/>
              </a:spcAft>
              <a:buClr>
                <a:srgbClr val="909090"/>
              </a:buClr>
              <a:buSzPts val="1600"/>
              <a:buNone/>
              <a:defRPr sz="1600">
                <a:solidFill>
                  <a:srgbClr val="909090"/>
                </a:solidFill>
              </a:defRPr>
            </a:lvl8pPr>
            <a:lvl9pPr indent="-228600" lvl="8" marL="4114800" algn="l">
              <a:lnSpc>
                <a:spcPct val="90000"/>
              </a:lnSpc>
              <a:spcBef>
                <a:spcPts val="500"/>
              </a:spcBef>
              <a:spcAft>
                <a:spcPts val="0"/>
              </a:spcAft>
              <a:buClr>
                <a:srgbClr val="909090"/>
              </a:buClr>
              <a:buSzPts val="1600"/>
              <a:buNone/>
              <a:defRPr sz="1600">
                <a:solidFill>
                  <a:srgbClr val="909090"/>
                </a:solidFill>
              </a:defRPr>
            </a:lvl9pPr>
          </a:lstStyle>
          <a:p/>
        </p:txBody>
      </p:sp>
      <p:sp>
        <p:nvSpPr>
          <p:cNvPr id="33" name="Google Shape;33;p2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36" name="Google Shape;36;p26"/>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44" name="Google Shape;44;p27"/>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5" name="Shape 45"/>
        <p:cNvGrpSpPr/>
        <p:nvPr/>
      </p:nvGrpSpPr>
      <p:grpSpPr>
        <a:xfrm>
          <a:off x="0" y="0"/>
          <a:ext cx="0" cy="0"/>
          <a:chOff x="0" y="0"/>
          <a:chExt cx="0" cy="0"/>
        </a:xfrm>
      </p:grpSpPr>
      <p:sp>
        <p:nvSpPr>
          <p:cNvPr id="46" name="Google Shape;46;p28"/>
          <p:cNvSpPr txBox="1"/>
          <p:nvPr>
            <p:ph type="title"/>
          </p:nvPr>
        </p:nvSpPr>
        <p:spPr>
          <a:xfrm>
            <a:off x="68232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 type="body"/>
          </p:nvPr>
        </p:nvSpPr>
        <p:spPr>
          <a:xfrm>
            <a:off x="682329" y="1681163"/>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8"/>
          <p:cNvSpPr txBox="1"/>
          <p:nvPr>
            <p:ph idx="2" type="body"/>
          </p:nvPr>
        </p:nvSpPr>
        <p:spPr>
          <a:xfrm>
            <a:off x="682329" y="2505075"/>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8"/>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8"/>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8"/>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54" name="Google Shape;54;p28"/>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5" name="Shape 55"/>
        <p:cNvGrpSpPr/>
        <p:nvPr/>
      </p:nvGrpSpPr>
      <p:grpSpPr>
        <a:xfrm>
          <a:off x="0" y="0"/>
          <a:ext cx="0" cy="0"/>
          <a:chOff x="0" y="0"/>
          <a:chExt cx="0" cy="0"/>
        </a:xfrm>
      </p:grpSpPr>
      <p:sp>
        <p:nvSpPr>
          <p:cNvPr id="56" name="Google Shape;56;p29"/>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60" name="Google Shape;60;p29"/>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61" name="Shape 61"/>
        <p:cNvGrpSpPr/>
        <p:nvPr/>
      </p:nvGrpSpPr>
      <p:grpSpPr>
        <a:xfrm>
          <a:off x="0" y="0"/>
          <a:ext cx="0" cy="0"/>
          <a:chOff x="0" y="0"/>
          <a:chExt cx="0" cy="0"/>
        </a:xfrm>
      </p:grpSpPr>
      <p:sp>
        <p:nvSpPr>
          <p:cNvPr id="62" name="Google Shape;62;p30"/>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65" name="Google Shape;65;p30"/>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66" name="Shape 66"/>
        <p:cNvGrpSpPr/>
        <p:nvPr/>
      </p:nvGrpSpPr>
      <p:grpSpPr>
        <a:xfrm>
          <a:off x="0" y="0"/>
          <a:ext cx="0" cy="0"/>
          <a:chOff x="0" y="0"/>
          <a:chExt cx="0" cy="0"/>
        </a:xfrm>
      </p:grpSpPr>
      <p:sp>
        <p:nvSpPr>
          <p:cNvPr id="67" name="Google Shape;67;p31"/>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1"/>
          <p:cNvSpPr txBox="1"/>
          <p:nvPr>
            <p:ph idx="1" type="body"/>
          </p:nvPr>
        </p:nvSpPr>
        <p:spPr>
          <a:xfrm>
            <a:off x="4211340" y="987427"/>
            <a:ext cx="5014913"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31"/>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0909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9pPr>
          </a:lstStyle>
          <a:p/>
        </p:txBody>
      </p:sp>
      <p:sp>
        <p:nvSpPr>
          <p:cNvPr id="9" name="Google Shape;9;p2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0909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9pPr>
          </a:lstStyle>
          <a:p/>
        </p:txBody>
      </p:sp>
      <p:sp>
        <p:nvSpPr>
          <p:cNvPr id="10" name="Google Shape;10;p2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jobcan-lms.zendesk.com/hc/ja/articles/360060267351-%E4%BA%BA%E6%9D%90%E7%AE%A1%E7%90%86%E3%81%AE%E5%BE%93%E6%A5%AD%E5%93%A1%E9%80%9A%E7%9F%A5%E3%82%92%E6%96%B0%E8%A6%8F%E4%BD%9C%E6%88%90%E3%81%99%E3%82%8B#Contents1-2"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2.jpg"/><Relationship Id="rId5"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jobcan-lms.zendesk.com/hc/ja/articles/36002192229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6.png"/><Relationship Id="rId9"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3.png"/><Relationship Id="rId8"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5.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p:nvPr/>
        </p:nvSpPr>
        <p:spPr>
          <a:xfrm>
            <a:off x="0" y="0"/>
            <a:ext cx="9906000" cy="6858000"/>
          </a:xfrm>
          <a:prstGeom prst="rect">
            <a:avLst/>
          </a:prstGeom>
          <a:gradFill>
            <a:gsLst>
              <a:gs pos="0">
                <a:srgbClr val="5BA8DC"/>
              </a:gs>
              <a:gs pos="74000">
                <a:srgbClr val="A8DEE6"/>
              </a:gs>
              <a:gs pos="83000">
                <a:srgbClr val="A8DEE6"/>
              </a:gs>
              <a:gs pos="100000">
                <a:srgbClr val="CBE9E7"/>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08" name="Google Shape;108;p2"/>
          <p:cNvSpPr txBox="1"/>
          <p:nvPr>
            <p:ph type="ctrTitle"/>
          </p:nvPr>
        </p:nvSpPr>
        <p:spPr>
          <a:xfrm>
            <a:off x="1535851" y="1641540"/>
            <a:ext cx="6379451" cy="16657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b="0" lang="ja-JP"/>
              <a:t> </a:t>
            </a:r>
            <a:endParaRPr/>
          </a:p>
        </p:txBody>
      </p:sp>
      <p:sp>
        <p:nvSpPr>
          <p:cNvPr id="109" name="Google Shape;109;p2"/>
          <p:cNvSpPr/>
          <p:nvPr/>
        </p:nvSpPr>
        <p:spPr>
          <a:xfrm>
            <a:off x="4725576" y="3119617"/>
            <a:ext cx="221536" cy="2855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4725576" y="3119617"/>
            <a:ext cx="221536" cy="2855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884420" y="3760050"/>
            <a:ext cx="8125384" cy="1430102"/>
          </a:xfrm>
          <a:prstGeom prst="rect">
            <a:avLst/>
          </a:prstGeom>
          <a:noFill/>
          <a:ln>
            <a:noFill/>
          </a:ln>
        </p:spPr>
        <p:txBody>
          <a:bodyPr anchorCtr="0" anchor="t" bIns="44725" lIns="89500" spcFirstLastPara="1" rIns="89500" wrap="square" tIns="44725">
            <a:noAutofit/>
          </a:bodyPr>
          <a:lstStyle/>
          <a:p>
            <a:pPr indent="0" lvl="0" marL="0" marR="0" rtl="0" algn="ctr">
              <a:lnSpc>
                <a:spcPct val="100000"/>
              </a:lnSpc>
              <a:spcBef>
                <a:spcPts val="0"/>
              </a:spcBef>
              <a:spcAft>
                <a:spcPts val="0"/>
              </a:spcAft>
              <a:buClr>
                <a:srgbClr val="000000"/>
              </a:buClr>
              <a:buSzPts val="3600"/>
              <a:buFont typeface="Arial"/>
              <a:buNone/>
            </a:pPr>
            <a:r>
              <a:rPr b="0" i="0" lang="ja-JP" sz="3600" u="none" cap="none" strike="noStrike">
                <a:solidFill>
                  <a:schemeClr val="dk1"/>
                </a:solidFill>
                <a:latin typeface="Arial"/>
                <a:ea typeface="Arial"/>
                <a:cs typeface="Arial"/>
                <a:sym typeface="Arial"/>
              </a:rPr>
              <a:t>ジョブカン労務HR</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ja-JP" sz="3600" u="none" cap="none" strike="noStrike">
                <a:solidFill>
                  <a:schemeClr val="dk1"/>
                </a:solidFill>
                <a:latin typeface="Arial"/>
                <a:ea typeface="Arial"/>
                <a:cs typeface="Arial"/>
                <a:sym typeface="Arial"/>
              </a:rPr>
              <a:t>人材管理機能の使い方</a:t>
            </a:r>
            <a:endParaRPr b="0"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【従業員向けマニュアル】</a:t>
            </a:r>
            <a:endParaRPr b="0" i="0" sz="2800" u="none" cap="none" strike="noStrike">
              <a:solidFill>
                <a:schemeClr val="dk1"/>
              </a:solidFill>
              <a:latin typeface="Arial"/>
              <a:ea typeface="Arial"/>
              <a:cs typeface="Arial"/>
              <a:sym typeface="Arial"/>
            </a:endParaRPr>
          </a:p>
        </p:txBody>
      </p:sp>
      <p:pic>
        <p:nvPicPr>
          <p:cNvPr id="112" name="Google Shape;112;p2"/>
          <p:cNvPicPr preferRelativeResize="0"/>
          <p:nvPr/>
        </p:nvPicPr>
        <p:blipFill rotWithShape="1">
          <a:blip r:embed="rId3">
            <a:alphaModFix/>
          </a:blip>
          <a:srcRect b="0" l="0" r="0" t="0"/>
          <a:stretch/>
        </p:blipFill>
        <p:spPr>
          <a:xfrm>
            <a:off x="3751235" y="367602"/>
            <a:ext cx="1948681" cy="2693121"/>
          </a:xfrm>
          <a:prstGeom prst="rect">
            <a:avLst/>
          </a:prstGeom>
          <a:noFill/>
          <a:ln>
            <a:noFill/>
          </a:ln>
        </p:spPr>
      </p:pic>
      <p:pic>
        <p:nvPicPr>
          <p:cNvPr id="113" name="Google Shape;113;p2"/>
          <p:cNvPicPr preferRelativeResize="0"/>
          <p:nvPr/>
        </p:nvPicPr>
        <p:blipFill rotWithShape="1">
          <a:blip r:embed="rId4">
            <a:alphaModFix/>
          </a:blip>
          <a:srcRect b="7750" l="12686" r="11745" t="61250"/>
          <a:stretch/>
        </p:blipFill>
        <p:spPr>
          <a:xfrm>
            <a:off x="2074094" y="2568511"/>
            <a:ext cx="5524500" cy="906530"/>
          </a:xfrm>
          <a:prstGeom prst="rect">
            <a:avLst/>
          </a:prstGeom>
          <a:noFill/>
          <a:ln>
            <a:noFill/>
          </a:ln>
        </p:spPr>
      </p:pic>
      <p:sp>
        <p:nvSpPr>
          <p:cNvPr id="114" name="Google Shape;114;p2"/>
          <p:cNvSpPr txBox="1"/>
          <p:nvPr/>
        </p:nvSpPr>
        <p:spPr>
          <a:xfrm>
            <a:off x="4180013" y="5475150"/>
            <a:ext cx="1534200" cy="2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JP" sz="2800">
                <a:solidFill>
                  <a:schemeClr val="dk1"/>
                </a:solidFill>
              </a:rPr>
              <a:t>2024.06</a:t>
            </a:r>
            <a:endParaRPr sz="2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01" name="Google Shape;201;p10"/>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社員のデータを閲覧する</a:t>
            </a:r>
            <a:endParaRPr b="0" i="0" sz="2800" u="none" cap="none" strike="noStrike">
              <a:solidFill>
                <a:schemeClr val="dk1"/>
              </a:solidFill>
              <a:latin typeface="Arial"/>
              <a:ea typeface="Arial"/>
              <a:cs typeface="Arial"/>
              <a:sym typeface="Arial"/>
            </a:endParaRPr>
          </a:p>
        </p:txBody>
      </p:sp>
      <p:sp>
        <p:nvSpPr>
          <p:cNvPr id="202" name="Google Shape;202;p10"/>
          <p:cNvSpPr txBox="1"/>
          <p:nvPr/>
        </p:nvSpPr>
        <p:spPr>
          <a:xfrm>
            <a:off x="571500" y="1752599"/>
            <a:ext cx="8648700" cy="1872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ページ右上の、「表示項目の選択」をクリックすると、従業員情報の中で表示させたい項目を選択できます。例えば、従業員の「スキル」「資格」「語学」だけを見たいといった場合、以下のような画面に表示され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203" name="Google Shape;203;p10"/>
          <p:cNvSpPr/>
          <p:nvPr/>
        </p:nvSpPr>
        <p:spPr>
          <a:xfrm>
            <a:off x="571500" y="1162155"/>
            <a:ext cx="273632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Arial"/>
                <a:ea typeface="Arial"/>
                <a:cs typeface="Arial"/>
                <a:sym typeface="Arial"/>
              </a:rPr>
              <a:t>表示項目の選択</a:t>
            </a:r>
            <a:endParaRPr b="0" i="0" sz="1400" u="none" cap="none" strike="noStrike">
              <a:solidFill>
                <a:schemeClr val="lt1"/>
              </a:solidFill>
              <a:latin typeface="Arial"/>
              <a:ea typeface="Arial"/>
              <a:cs typeface="Arial"/>
              <a:sym typeface="Arial"/>
            </a:endParaRPr>
          </a:p>
        </p:txBody>
      </p:sp>
      <p:pic>
        <p:nvPicPr>
          <p:cNvPr id="204" name="Google Shape;204;p10"/>
          <p:cNvPicPr preferRelativeResize="0"/>
          <p:nvPr/>
        </p:nvPicPr>
        <p:blipFill rotWithShape="1">
          <a:blip r:embed="rId3">
            <a:alphaModFix/>
          </a:blip>
          <a:srcRect b="0" l="0" r="0" t="0"/>
          <a:stretch/>
        </p:blipFill>
        <p:spPr>
          <a:xfrm>
            <a:off x="571500" y="2850635"/>
            <a:ext cx="4863360" cy="3378074"/>
          </a:xfrm>
          <a:prstGeom prst="rect">
            <a:avLst/>
          </a:prstGeom>
          <a:noFill/>
          <a:ln>
            <a:noFill/>
          </a:ln>
          <a:effectLst>
            <a:outerShdw blurRad="50800" rotWithShape="0" algn="tl" dir="2700000" dist="38100">
              <a:srgbClr val="000000">
                <a:alpha val="40000"/>
              </a:srgbClr>
            </a:outerShdw>
          </a:effectLst>
        </p:spPr>
      </p:pic>
      <p:pic>
        <p:nvPicPr>
          <p:cNvPr id="205" name="Google Shape;205;p10"/>
          <p:cNvPicPr preferRelativeResize="0"/>
          <p:nvPr/>
        </p:nvPicPr>
        <p:blipFill rotWithShape="1">
          <a:blip r:embed="rId4">
            <a:alphaModFix/>
          </a:blip>
          <a:srcRect b="0" l="0" r="0" t="0"/>
          <a:stretch/>
        </p:blipFill>
        <p:spPr>
          <a:xfrm>
            <a:off x="4763489" y="3948700"/>
            <a:ext cx="4664779" cy="2423525"/>
          </a:xfrm>
          <a:prstGeom prst="rect">
            <a:avLst/>
          </a:prstGeom>
          <a:noFill/>
          <a:ln>
            <a:noFill/>
          </a:ln>
          <a:effectLst>
            <a:outerShdw blurRad="50800" rotWithShape="0" algn="tl" dir="2700000" dist="38100">
              <a:srgbClr val="000000">
                <a:alpha val="40000"/>
              </a:srgbClr>
            </a:outerShdw>
          </a:effectLst>
        </p:spPr>
      </p:pic>
      <p:sp>
        <p:nvSpPr>
          <p:cNvPr id="206" name="Google Shape;206;p10"/>
          <p:cNvSpPr txBox="1"/>
          <p:nvPr/>
        </p:nvSpPr>
        <p:spPr>
          <a:xfrm>
            <a:off x="5832105" y="3545115"/>
            <a:ext cx="2886075"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↓表示項目の選択画面</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12" name="Google Shape;212;p11"/>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従業員詳細ページで確認できる情報</a:t>
            </a:r>
            <a:endParaRPr b="0" i="0" sz="2800" u="none" cap="none" strike="noStrike">
              <a:solidFill>
                <a:schemeClr val="dk1"/>
              </a:solidFill>
              <a:latin typeface="Arial"/>
              <a:ea typeface="Arial"/>
              <a:cs typeface="Arial"/>
              <a:sym typeface="Arial"/>
            </a:endParaRPr>
          </a:p>
        </p:txBody>
      </p:sp>
      <p:sp>
        <p:nvSpPr>
          <p:cNvPr id="213" name="Google Shape;213;p11"/>
          <p:cNvSpPr txBox="1"/>
          <p:nvPr/>
        </p:nvSpPr>
        <p:spPr>
          <a:xfrm>
            <a:off x="609600" y="1268660"/>
            <a:ext cx="8573485" cy="8554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従業員詳細ページで確認できる情報は下記です。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214" name="Google Shape;214;p11"/>
          <p:cNvSpPr/>
          <p:nvPr/>
        </p:nvSpPr>
        <p:spPr>
          <a:xfrm>
            <a:off x="695325" y="4702339"/>
            <a:ext cx="65" cy="276999"/>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11"/>
          <p:cNvSpPr txBox="1"/>
          <p:nvPr/>
        </p:nvSpPr>
        <p:spPr>
          <a:xfrm>
            <a:off x="609600" y="1925865"/>
            <a:ext cx="9296400" cy="49252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■社内連絡先</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内線番号/電話番号/メールアドレス</a:t>
            </a:r>
            <a:br>
              <a:rPr b="0" i="0" lang="ja-JP" sz="1653" u="none" cap="none" strike="noStrike">
                <a:solidFill>
                  <a:schemeClr val="dk1"/>
                </a:solidFill>
                <a:latin typeface="Arial"/>
                <a:ea typeface="Arial"/>
                <a:cs typeface="Arial"/>
                <a:sym typeface="Arial"/>
              </a:rPr>
            </a:b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■タグ</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各従業員に登録されているタグ</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■所属</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役職/職種/雇用形態/在籍状況/事業所/グループ/入社日/勤続年数</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■社内経歴</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異動日/役職/職種/雇用形態/事業所/グループ</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■プロジェクト</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プロジェクト名/開始年月日/終了年月日/プロジェクト詳細</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■スキル</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スキル名/習得年月/スキル詳細</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21" name="Google Shape;221;p12"/>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従業員詳細ページで確認できる情報</a:t>
            </a:r>
            <a:endParaRPr b="0" i="0" sz="2800" u="none" cap="none" strike="noStrike">
              <a:solidFill>
                <a:schemeClr val="dk1"/>
              </a:solidFill>
              <a:latin typeface="Arial"/>
              <a:ea typeface="Arial"/>
              <a:cs typeface="Arial"/>
              <a:sym typeface="Arial"/>
            </a:endParaRPr>
          </a:p>
        </p:txBody>
      </p:sp>
      <p:sp>
        <p:nvSpPr>
          <p:cNvPr id="222" name="Google Shape;222;p12"/>
          <p:cNvSpPr txBox="1"/>
          <p:nvPr/>
        </p:nvSpPr>
        <p:spPr>
          <a:xfrm>
            <a:off x="589565" y="1025371"/>
            <a:ext cx="5810250"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223" name="Google Shape;223;p12"/>
          <p:cNvSpPr/>
          <p:nvPr/>
        </p:nvSpPr>
        <p:spPr>
          <a:xfrm>
            <a:off x="695325" y="4702339"/>
            <a:ext cx="65" cy="276999"/>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12"/>
          <p:cNvSpPr txBox="1"/>
          <p:nvPr/>
        </p:nvSpPr>
        <p:spPr>
          <a:xfrm>
            <a:off x="589565" y="1238670"/>
            <a:ext cx="9296400" cy="36534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■資格</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資格名/取得更新年月</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■語学</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言語/レベル/資格名/点数</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■職歴</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会社名/入社年月/退社年月/役職・職位/業務内容</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■学歴</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学校区分/学校名/学部学科専攻</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■パーソナル情報</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性別/生年月日/年齢/外国人区分/国籍・地域　　　■その他、カスタマイズ項目</a:t>
            </a:r>
            <a:endParaRPr b="0" i="0" sz="1653" u="none" cap="none" strike="noStrike">
              <a:solidFill>
                <a:schemeClr val="dk1"/>
              </a:solidFill>
              <a:latin typeface="Arial"/>
              <a:ea typeface="Arial"/>
              <a:cs typeface="Arial"/>
              <a:sym typeface="Arial"/>
            </a:endParaRPr>
          </a:p>
        </p:txBody>
      </p:sp>
      <p:pic>
        <p:nvPicPr>
          <p:cNvPr id="225" name="Google Shape;225;p12"/>
          <p:cNvPicPr preferRelativeResize="0"/>
          <p:nvPr/>
        </p:nvPicPr>
        <p:blipFill rotWithShape="1">
          <a:blip r:embed="rId3">
            <a:alphaModFix/>
          </a:blip>
          <a:srcRect b="0" l="0" r="0" t="0"/>
          <a:stretch/>
        </p:blipFill>
        <p:spPr>
          <a:xfrm>
            <a:off x="695325" y="5171484"/>
            <a:ext cx="5472847" cy="10351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31" name="Google Shape;231;p13"/>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「従業員通知」について</a:t>
            </a:r>
            <a:endParaRPr b="0" i="0" sz="2800" u="none" cap="none" strike="noStrike">
              <a:solidFill>
                <a:schemeClr val="dk1"/>
              </a:solidFill>
              <a:latin typeface="Arial"/>
              <a:ea typeface="Arial"/>
              <a:cs typeface="Arial"/>
              <a:sym typeface="Arial"/>
            </a:endParaRPr>
          </a:p>
        </p:txBody>
      </p:sp>
      <p:sp>
        <p:nvSpPr>
          <p:cNvPr id="232" name="Google Shape;232;p13"/>
          <p:cNvSpPr/>
          <p:nvPr/>
        </p:nvSpPr>
        <p:spPr>
          <a:xfrm>
            <a:off x="600073" y="3283401"/>
            <a:ext cx="147637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Arial"/>
                <a:ea typeface="Arial"/>
                <a:cs typeface="Arial"/>
                <a:sym typeface="Arial"/>
              </a:rPr>
              <a:t>できること</a:t>
            </a:r>
            <a:endParaRPr b="0" i="0" sz="1653" u="none" cap="none" strike="noStrike">
              <a:solidFill>
                <a:schemeClr val="lt1"/>
              </a:solidFill>
              <a:latin typeface="Arial"/>
              <a:ea typeface="Arial"/>
              <a:cs typeface="Arial"/>
              <a:sym typeface="Arial"/>
            </a:endParaRPr>
          </a:p>
        </p:txBody>
      </p:sp>
      <p:sp>
        <p:nvSpPr>
          <p:cNvPr id="233" name="Google Shape;233;p13"/>
          <p:cNvSpPr txBox="1"/>
          <p:nvPr/>
        </p:nvSpPr>
        <p:spPr>
          <a:xfrm>
            <a:off x="2238376" y="2921586"/>
            <a:ext cx="7343775" cy="11097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・人材管理を利用できる従業員に対し、通知を送ることが可能です。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・通知対象は1名から選択できます。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・受信者はその通知に対し、最大4つの選択肢から返信できます。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・送信者は通知に対する各従業員の返信結果を確認することが可能です。</a:t>
            </a:r>
            <a:endParaRPr b="0" i="0" sz="1653" u="none" cap="none" strike="noStrike">
              <a:solidFill>
                <a:schemeClr val="dk1"/>
              </a:solidFill>
              <a:latin typeface="Arial"/>
              <a:ea typeface="Arial"/>
              <a:cs typeface="Arial"/>
              <a:sym typeface="Arial"/>
            </a:endParaRPr>
          </a:p>
        </p:txBody>
      </p:sp>
      <p:sp>
        <p:nvSpPr>
          <p:cNvPr id="234" name="Google Shape;234;p13"/>
          <p:cNvSpPr/>
          <p:nvPr/>
        </p:nvSpPr>
        <p:spPr>
          <a:xfrm>
            <a:off x="600072" y="4598484"/>
            <a:ext cx="147637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Arial"/>
                <a:ea typeface="Arial"/>
                <a:cs typeface="Arial"/>
                <a:sym typeface="Arial"/>
              </a:rPr>
              <a:t>利用例</a:t>
            </a:r>
            <a:endParaRPr b="0" i="0" sz="1653" u="none" cap="none" strike="noStrike">
              <a:solidFill>
                <a:schemeClr val="lt1"/>
              </a:solidFill>
              <a:latin typeface="Arial"/>
              <a:ea typeface="Arial"/>
              <a:cs typeface="Arial"/>
              <a:sym typeface="Arial"/>
            </a:endParaRPr>
          </a:p>
        </p:txBody>
      </p:sp>
      <p:sp>
        <p:nvSpPr>
          <p:cNvPr id="235" name="Google Shape;235;p13"/>
          <p:cNvSpPr txBox="1"/>
          <p:nvPr/>
        </p:nvSpPr>
        <p:spPr>
          <a:xfrm>
            <a:off x="2238375" y="4116431"/>
            <a:ext cx="6610350"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・人事労務部が、社員の安否確認を行うとき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・人事労務部が、社員の出社有無を確認するとき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・総務部が、社内に落とし物を通知するとき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・全社的なイベントの出欠確認を取るとき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・全社的なお知らせや人事異動を共有するとき</a:t>
            </a:r>
            <a:endParaRPr b="0" i="0" sz="1653" u="none" cap="none" strike="noStrike">
              <a:solidFill>
                <a:schemeClr val="dk1"/>
              </a:solidFill>
              <a:latin typeface="Arial"/>
              <a:ea typeface="Arial"/>
              <a:cs typeface="Arial"/>
              <a:sym typeface="Arial"/>
            </a:endParaRPr>
          </a:p>
        </p:txBody>
      </p:sp>
      <p:sp>
        <p:nvSpPr>
          <p:cNvPr id="236" name="Google Shape;236;p13"/>
          <p:cNvSpPr/>
          <p:nvPr/>
        </p:nvSpPr>
        <p:spPr>
          <a:xfrm>
            <a:off x="600071" y="5713542"/>
            <a:ext cx="147637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ja-JP" sz="1600" u="none" cap="none" strike="noStrike">
                <a:solidFill>
                  <a:schemeClr val="lt1"/>
                </a:solidFill>
                <a:latin typeface="Arial"/>
                <a:ea typeface="Arial"/>
                <a:cs typeface="Arial"/>
                <a:sym typeface="Arial"/>
              </a:rPr>
              <a:t>注意点</a:t>
            </a:r>
            <a:endParaRPr b="0" i="0" sz="1600" u="none" cap="none" strike="noStrike">
              <a:solidFill>
                <a:schemeClr val="lt1"/>
              </a:solidFill>
              <a:latin typeface="Arial"/>
              <a:ea typeface="Arial"/>
              <a:cs typeface="Arial"/>
              <a:sym typeface="Arial"/>
            </a:endParaRPr>
          </a:p>
        </p:txBody>
      </p:sp>
      <p:sp>
        <p:nvSpPr>
          <p:cNvPr id="237" name="Google Shape;237;p13"/>
          <p:cNvSpPr txBox="1"/>
          <p:nvPr/>
        </p:nvSpPr>
        <p:spPr>
          <a:xfrm>
            <a:off x="2238375" y="5713542"/>
            <a:ext cx="6610350"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・配信後、配信を取り消すことはできません。</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238" name="Google Shape;238;p13"/>
          <p:cNvPicPr preferRelativeResize="0"/>
          <p:nvPr/>
        </p:nvPicPr>
        <p:blipFill rotWithShape="1">
          <a:blip r:embed="rId3">
            <a:alphaModFix/>
          </a:blip>
          <a:srcRect b="0" l="0" r="0" t="0"/>
          <a:stretch/>
        </p:blipFill>
        <p:spPr>
          <a:xfrm>
            <a:off x="600073" y="1150067"/>
            <a:ext cx="5286377" cy="15935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44" name="Google Shape;244;p14"/>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「従業員通知」を行う</a:t>
            </a:r>
            <a:endParaRPr b="0" i="0" sz="2800" u="none" cap="none" strike="noStrike">
              <a:solidFill>
                <a:schemeClr val="dk1"/>
              </a:solidFill>
              <a:latin typeface="Arial"/>
              <a:ea typeface="Arial"/>
              <a:cs typeface="Arial"/>
              <a:sym typeface="Arial"/>
            </a:endParaRPr>
          </a:p>
        </p:txBody>
      </p:sp>
      <p:sp>
        <p:nvSpPr>
          <p:cNvPr id="245" name="Google Shape;245;p14"/>
          <p:cNvSpPr txBox="1"/>
          <p:nvPr/>
        </p:nvSpPr>
        <p:spPr>
          <a:xfrm>
            <a:off x="438150" y="1181100"/>
            <a:ext cx="7962900"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①管理画面上部の「人材」をクリックし人材管理画面に遷移します。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②左メニュー「従業員通知」をクリックします。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246" name="Google Shape;246;p14"/>
          <p:cNvPicPr preferRelativeResize="0"/>
          <p:nvPr/>
        </p:nvPicPr>
        <p:blipFill rotWithShape="1">
          <a:blip r:embed="rId3">
            <a:alphaModFix/>
          </a:blip>
          <a:srcRect b="0" l="0" r="0" t="0"/>
          <a:stretch/>
        </p:blipFill>
        <p:spPr>
          <a:xfrm>
            <a:off x="714169" y="2157288"/>
            <a:ext cx="2953162" cy="1781424"/>
          </a:xfrm>
          <a:prstGeom prst="rect">
            <a:avLst/>
          </a:prstGeom>
          <a:noFill/>
          <a:ln>
            <a:noFill/>
          </a:ln>
          <a:effectLst>
            <a:outerShdw blurRad="50800" rotWithShape="0" algn="tl" dir="2700000" dist="38100">
              <a:srgbClr val="000000">
                <a:alpha val="40000"/>
              </a:srgbClr>
            </a:outerShdw>
          </a:effectLst>
        </p:spPr>
      </p:pic>
      <p:sp>
        <p:nvSpPr>
          <p:cNvPr id="247" name="Google Shape;247;p14"/>
          <p:cNvSpPr/>
          <p:nvPr/>
        </p:nvSpPr>
        <p:spPr>
          <a:xfrm>
            <a:off x="765545" y="3438525"/>
            <a:ext cx="1247553" cy="42862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248" name="Google Shape;248;p14"/>
          <p:cNvPicPr preferRelativeResize="0"/>
          <p:nvPr/>
        </p:nvPicPr>
        <p:blipFill rotWithShape="1">
          <a:blip r:embed="rId4">
            <a:alphaModFix/>
          </a:blip>
          <a:srcRect b="0" l="0" r="0" t="0"/>
          <a:stretch/>
        </p:blipFill>
        <p:spPr>
          <a:xfrm>
            <a:off x="529392" y="4649774"/>
            <a:ext cx="8124764" cy="1667018"/>
          </a:xfrm>
          <a:prstGeom prst="rect">
            <a:avLst/>
          </a:prstGeom>
          <a:noFill/>
          <a:ln>
            <a:noFill/>
          </a:ln>
          <a:effectLst>
            <a:outerShdw blurRad="50800" rotWithShape="0" algn="tl" dir="2700000" dist="38100">
              <a:srgbClr val="000000">
                <a:alpha val="40000"/>
              </a:srgbClr>
            </a:outerShdw>
          </a:effectLst>
        </p:spPr>
      </p:pic>
      <p:sp>
        <p:nvSpPr>
          <p:cNvPr id="249" name="Google Shape;249;p14"/>
          <p:cNvSpPr txBox="1"/>
          <p:nvPr/>
        </p:nvSpPr>
        <p:spPr>
          <a:xfrm>
            <a:off x="438150" y="4257675"/>
            <a:ext cx="4010025"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③「新規通知作成」をクリックします</a:t>
            </a:r>
            <a:endParaRPr b="0" i="0" sz="1653" u="none" cap="none" strike="noStrike">
              <a:solidFill>
                <a:schemeClr val="dk1"/>
              </a:solidFill>
              <a:latin typeface="Arial"/>
              <a:ea typeface="Arial"/>
              <a:cs typeface="Arial"/>
              <a:sym typeface="Arial"/>
            </a:endParaRPr>
          </a:p>
        </p:txBody>
      </p:sp>
      <p:sp>
        <p:nvSpPr>
          <p:cNvPr id="250" name="Google Shape;250;p14"/>
          <p:cNvSpPr/>
          <p:nvPr/>
        </p:nvSpPr>
        <p:spPr>
          <a:xfrm>
            <a:off x="7350642" y="5805376"/>
            <a:ext cx="956930" cy="318977"/>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56" name="Google Shape;256;p37"/>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rgbClr val="000000"/>
                </a:solidFill>
                <a:latin typeface="Arial"/>
                <a:ea typeface="Arial"/>
                <a:cs typeface="Arial"/>
                <a:sym typeface="Arial"/>
              </a:rPr>
              <a:t>「従業員通知」を行う</a:t>
            </a:r>
            <a:endParaRPr b="0" i="0" sz="2800" u="none" cap="none" strike="noStrike">
              <a:solidFill>
                <a:srgbClr val="000000"/>
              </a:solidFill>
              <a:latin typeface="Arial"/>
              <a:ea typeface="Arial"/>
              <a:cs typeface="Arial"/>
              <a:sym typeface="Arial"/>
            </a:endParaRPr>
          </a:p>
        </p:txBody>
      </p:sp>
      <p:sp>
        <p:nvSpPr>
          <p:cNvPr id="257" name="Google Shape;257;p37"/>
          <p:cNvSpPr txBox="1"/>
          <p:nvPr/>
        </p:nvSpPr>
        <p:spPr>
          <a:xfrm>
            <a:off x="428624" y="1185839"/>
            <a:ext cx="546735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④通知内容と、その通知に対する返答の選択肢を</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　返信1～4まで設定します。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37"/>
          <p:cNvSpPr/>
          <p:nvPr/>
        </p:nvSpPr>
        <p:spPr>
          <a:xfrm>
            <a:off x="336331" y="2123057"/>
            <a:ext cx="5108357" cy="4277743"/>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59" name="Google Shape;259;p37"/>
          <p:cNvSpPr/>
          <p:nvPr/>
        </p:nvSpPr>
        <p:spPr>
          <a:xfrm>
            <a:off x="582857" y="1997877"/>
            <a:ext cx="1266825" cy="240615"/>
          </a:xfrm>
          <a:prstGeom prst="homePlate">
            <a:avLst>
              <a:gd fmla="val 50000" name="adj"/>
            </a:avLst>
          </a:prstGeom>
          <a:solidFill>
            <a:schemeClr val="accen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ja-JP" sz="1400" u="none" cap="none" strike="noStrike">
                <a:solidFill>
                  <a:schemeClr val="lt1"/>
                </a:solidFill>
                <a:latin typeface="Arial"/>
                <a:ea typeface="Arial"/>
                <a:cs typeface="Arial"/>
                <a:sym typeface="Arial"/>
              </a:rPr>
              <a:t>POINT</a:t>
            </a:r>
            <a:endParaRPr b="0" i="0" sz="1400" u="none" cap="none" strike="noStrike">
              <a:solidFill>
                <a:schemeClr val="lt1"/>
              </a:solidFill>
              <a:latin typeface="Arial"/>
              <a:ea typeface="Arial"/>
              <a:cs typeface="Arial"/>
              <a:sym typeface="Arial"/>
            </a:endParaRPr>
          </a:p>
        </p:txBody>
      </p:sp>
      <p:sp>
        <p:nvSpPr>
          <p:cNvPr id="260" name="Google Shape;260;p37"/>
          <p:cNvSpPr txBox="1"/>
          <p:nvPr/>
        </p:nvSpPr>
        <p:spPr>
          <a:xfrm>
            <a:off x="428624" y="2420810"/>
            <a:ext cx="4868446" cy="37702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各種項目の詳細は下記です。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・タイトル…最大50文字</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・本文…最大2000文字（</a:t>
            </a:r>
            <a:r>
              <a:rPr b="0" i="0" lang="ja-JP" sz="1400" u="sng" cap="none" strike="noStrike">
                <a:solidFill>
                  <a:srgbClr val="000000"/>
                </a:solidFill>
                <a:latin typeface="Arial"/>
                <a:ea typeface="Arial"/>
                <a:cs typeface="Arial"/>
                <a:sym typeface="Arial"/>
                <a:hlinkClick r:id="rId3">
                  <a:extLst>
                    <a:ext uri="{A12FA001-AC4F-418D-AE19-62706E023703}">
                      <ahyp:hlinkClr val="tx"/>
                    </a:ext>
                  </a:extLst>
                </a:hlinkClick>
              </a:rPr>
              <a:t>HTMLコードが使用できます</a:t>
            </a:r>
            <a:r>
              <a:rPr b="0" i="0" lang="ja-JP"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・添付ファイル…10MB以下の書類が1点添付可能</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・返信内容…最大4つの回答項目（各10文字以下）</a:t>
            </a: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・返信状況公開設定…</a:t>
            </a:r>
            <a:r>
              <a:rPr b="0" i="0" lang="ja-JP" sz="1100" u="none" cap="none" strike="noStrike">
                <a:solidFill>
                  <a:srgbClr val="000000"/>
                </a:solidFill>
                <a:latin typeface="Arial"/>
                <a:ea typeface="Arial"/>
                <a:cs typeface="Arial"/>
                <a:sym typeface="Arial"/>
              </a:rPr>
              <a:t>従業員が他の従業員の回答を閲覧できる状態にするかどうか選択ください。送信者にしか確認できない状態にする場合「非公開」の設定をします。</a:t>
            </a:r>
            <a:br>
              <a:rPr b="0" i="0" lang="ja-JP"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・配信日時設定…</a:t>
            </a:r>
            <a:r>
              <a:rPr b="0" i="0" lang="ja-JP" sz="1100" u="none" cap="none" strike="noStrike">
                <a:solidFill>
                  <a:srgbClr val="000000"/>
                </a:solidFill>
                <a:latin typeface="Arial"/>
                <a:ea typeface="Arial"/>
                <a:cs typeface="Arial"/>
                <a:sym typeface="Arial"/>
              </a:rPr>
              <a:t>「今すぐ配信」か「予約配信」を選択してください。</a:t>
            </a:r>
            <a:endParaRPr/>
          </a:p>
          <a:p>
            <a:pPr indent="0" lvl="0" marL="0" marR="0" rtl="0" algn="l">
              <a:lnSpc>
                <a:spcPct val="100000"/>
              </a:lnSpc>
              <a:spcBef>
                <a:spcPts val="0"/>
              </a:spcBef>
              <a:spcAft>
                <a:spcPts val="0"/>
              </a:spcAft>
              <a:buNone/>
            </a:pPr>
            <a:r>
              <a:rPr b="0" i="0" lang="ja-JP" sz="1100" u="none" cap="none" strike="noStrike">
                <a:solidFill>
                  <a:srgbClr val="000000"/>
                </a:solidFill>
                <a:latin typeface="Arial"/>
                <a:ea typeface="Arial"/>
                <a:cs typeface="Arial"/>
                <a:sym typeface="Arial"/>
              </a:rPr>
              <a:t>今すぐ配信は、「配信」をクリックしますとその時点で通知対象者に通知されます。予約配信は、通知したい日時を選択しますとその時刻になると通知が送信されます。</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・回答者に自分自身を含める</a:t>
            </a:r>
            <a:r>
              <a:rPr b="0" i="0" lang="ja-JP" sz="1100" u="none" cap="none" strike="noStrike">
                <a:solidFill>
                  <a:srgbClr val="000000"/>
                </a:solidFill>
                <a:latin typeface="Arial"/>
                <a:ea typeface="Arial"/>
                <a:cs typeface="Arial"/>
                <a:sym typeface="Arial"/>
              </a:rPr>
              <a:t>…通知に関して、自分自身も回答者として回答するかどうか設定ください。回答する場合はチェックを入れてください。</a:t>
            </a:r>
            <a:endParaRPr b="0" i="0" sz="1100" u="none" cap="none" strike="noStrike">
              <a:solidFill>
                <a:srgbClr val="000000"/>
              </a:solidFill>
              <a:latin typeface="Arial"/>
              <a:ea typeface="Arial"/>
              <a:cs typeface="Arial"/>
              <a:sym typeface="Arial"/>
            </a:endParaRPr>
          </a:p>
        </p:txBody>
      </p:sp>
      <p:pic>
        <p:nvPicPr>
          <p:cNvPr id="261" name="Google Shape;261;p37"/>
          <p:cNvPicPr preferRelativeResize="0"/>
          <p:nvPr/>
        </p:nvPicPr>
        <p:blipFill rotWithShape="1">
          <a:blip r:embed="rId4">
            <a:alphaModFix/>
          </a:blip>
          <a:srcRect b="0" l="0" r="0" t="0"/>
          <a:stretch/>
        </p:blipFill>
        <p:spPr>
          <a:xfrm>
            <a:off x="5656071" y="2238492"/>
            <a:ext cx="3918908" cy="345450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67" name="Google Shape;267;p38"/>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rgbClr val="000000"/>
                </a:solidFill>
                <a:latin typeface="Arial"/>
                <a:ea typeface="Arial"/>
                <a:cs typeface="Arial"/>
                <a:sym typeface="Arial"/>
              </a:rPr>
              <a:t>「従業員通知」を行う</a:t>
            </a:r>
            <a:endParaRPr b="0" i="0" sz="2800" u="none" cap="none" strike="noStrike">
              <a:solidFill>
                <a:srgbClr val="000000"/>
              </a:solidFill>
              <a:latin typeface="Arial"/>
              <a:ea typeface="Arial"/>
              <a:cs typeface="Arial"/>
              <a:sym typeface="Arial"/>
            </a:endParaRPr>
          </a:p>
        </p:txBody>
      </p:sp>
      <p:sp>
        <p:nvSpPr>
          <p:cNvPr id="268" name="Google Shape;268;p38"/>
          <p:cNvSpPr txBox="1"/>
          <p:nvPr/>
        </p:nvSpPr>
        <p:spPr>
          <a:xfrm>
            <a:off x="428624" y="1185839"/>
            <a:ext cx="75152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あらかじめ設定のあるテンプレートを利用することも可能です。</a:t>
            </a:r>
            <a:endParaRPr b="0" i="0" sz="1400" u="none" cap="none" strike="noStrike">
              <a:solidFill>
                <a:srgbClr val="000000"/>
              </a:solidFill>
              <a:latin typeface="Arial"/>
              <a:ea typeface="Arial"/>
              <a:cs typeface="Arial"/>
              <a:sym typeface="Arial"/>
            </a:endParaRPr>
          </a:p>
        </p:txBody>
      </p:sp>
      <p:pic>
        <p:nvPicPr>
          <p:cNvPr id="269" name="Google Shape;269;p38"/>
          <p:cNvPicPr preferRelativeResize="0"/>
          <p:nvPr/>
        </p:nvPicPr>
        <p:blipFill rotWithShape="1">
          <a:blip r:embed="rId3">
            <a:alphaModFix/>
          </a:blip>
          <a:srcRect b="0" l="0" r="0" t="0"/>
          <a:stretch/>
        </p:blipFill>
        <p:spPr>
          <a:xfrm>
            <a:off x="428624" y="1633477"/>
            <a:ext cx="2381251" cy="747220"/>
          </a:xfrm>
          <a:prstGeom prst="rect">
            <a:avLst/>
          </a:prstGeom>
          <a:noFill/>
          <a:ln>
            <a:noFill/>
          </a:ln>
        </p:spPr>
      </p:pic>
      <p:sp>
        <p:nvSpPr>
          <p:cNvPr id="270" name="Google Shape;270;p38"/>
          <p:cNvSpPr txBox="1"/>
          <p:nvPr/>
        </p:nvSpPr>
        <p:spPr>
          <a:xfrm>
            <a:off x="336331" y="2545194"/>
            <a:ext cx="8655269"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現在テンプレート設定がある内容は下記です。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・安否確認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・出社形態確認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・勤怠確認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テンプレートの内容をそのまま使うことも、追加編集を加えて使うこともできます。</a:t>
            </a:r>
            <a:endParaRPr b="0" i="0" sz="1400" u="none" cap="none" strike="noStrike">
              <a:solidFill>
                <a:srgbClr val="000000"/>
              </a:solidFill>
              <a:latin typeface="Arial"/>
              <a:ea typeface="Arial"/>
              <a:cs typeface="Arial"/>
              <a:sym typeface="Arial"/>
            </a:endParaRPr>
          </a:p>
        </p:txBody>
      </p:sp>
      <p:sp>
        <p:nvSpPr>
          <p:cNvPr id="271" name="Google Shape;271;p38"/>
          <p:cNvSpPr/>
          <p:nvPr/>
        </p:nvSpPr>
        <p:spPr>
          <a:xfrm>
            <a:off x="255696" y="4211305"/>
            <a:ext cx="8831154" cy="2103770"/>
          </a:xfrm>
          <a:prstGeom prst="roundRect">
            <a:avLst>
              <a:gd fmla="val 16667"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2" name="Google Shape;272;p38"/>
          <p:cNvSpPr/>
          <p:nvPr/>
        </p:nvSpPr>
        <p:spPr>
          <a:xfrm>
            <a:off x="505017" y="3963655"/>
            <a:ext cx="1266825" cy="247650"/>
          </a:xfrm>
          <a:prstGeom prst="homePlate">
            <a:avLst>
              <a:gd fmla="val 50000" name="adj"/>
            </a:avLst>
          </a:prstGeom>
          <a:solidFill>
            <a:schemeClr val="accen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ja-JP" sz="1400" u="none" cap="none" strike="noStrike">
                <a:solidFill>
                  <a:schemeClr val="lt1"/>
                </a:solidFill>
                <a:latin typeface="Arial"/>
                <a:ea typeface="Arial"/>
                <a:cs typeface="Arial"/>
                <a:sym typeface="Arial"/>
              </a:rPr>
              <a:t>POINT</a:t>
            </a:r>
            <a:endParaRPr b="0" i="0" sz="1400" u="none" cap="none" strike="noStrike">
              <a:solidFill>
                <a:schemeClr val="lt1"/>
              </a:solidFill>
              <a:latin typeface="Arial"/>
              <a:ea typeface="Arial"/>
              <a:cs typeface="Arial"/>
              <a:sym typeface="Arial"/>
            </a:endParaRPr>
          </a:p>
        </p:txBody>
      </p:sp>
      <p:sp>
        <p:nvSpPr>
          <p:cNvPr id="273" name="Google Shape;273;p38"/>
          <p:cNvSpPr txBox="1"/>
          <p:nvPr/>
        </p:nvSpPr>
        <p:spPr>
          <a:xfrm>
            <a:off x="505016" y="4339911"/>
            <a:ext cx="8105583"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配信した通知のリマインドも可能です。</a:t>
            </a:r>
            <a:br>
              <a:rPr b="0" i="0" lang="ja-JP"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従業員通知一覧＞送信した通知＞リマインドしたい通知を選択します。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「リマインドメール送信」をクリックします。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※未回答の従業員にのみ送信されます。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74" name="Google Shape;274;p38"/>
          <p:cNvPicPr preferRelativeResize="0"/>
          <p:nvPr/>
        </p:nvPicPr>
        <p:blipFill rotWithShape="1">
          <a:blip r:embed="rId4">
            <a:alphaModFix/>
          </a:blip>
          <a:srcRect b="0" l="0" r="0" t="0"/>
          <a:stretch/>
        </p:blipFill>
        <p:spPr>
          <a:xfrm>
            <a:off x="4581525" y="5536894"/>
            <a:ext cx="4715223" cy="102583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75" name="Google Shape;275;p38"/>
          <p:cNvSpPr/>
          <p:nvPr/>
        </p:nvSpPr>
        <p:spPr>
          <a:xfrm>
            <a:off x="7684238" y="5847907"/>
            <a:ext cx="1374260" cy="290623"/>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81" name="Google Shape;281;p39"/>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rgbClr val="000000"/>
                </a:solidFill>
                <a:latin typeface="Arial"/>
                <a:ea typeface="Arial"/>
                <a:cs typeface="Arial"/>
                <a:sym typeface="Arial"/>
              </a:rPr>
              <a:t>「従業員通知」を行う</a:t>
            </a:r>
            <a:endParaRPr b="0" i="0" sz="2800" u="none" cap="none" strike="noStrike">
              <a:solidFill>
                <a:srgbClr val="000000"/>
              </a:solidFill>
              <a:latin typeface="Arial"/>
              <a:ea typeface="Arial"/>
              <a:cs typeface="Arial"/>
              <a:sym typeface="Arial"/>
            </a:endParaRPr>
          </a:p>
        </p:txBody>
      </p:sp>
      <p:sp>
        <p:nvSpPr>
          <p:cNvPr id="282" name="Google Shape;282;p39"/>
          <p:cNvSpPr txBox="1"/>
          <p:nvPr/>
        </p:nvSpPr>
        <p:spPr>
          <a:xfrm>
            <a:off x="336331" y="1171575"/>
            <a:ext cx="858183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最後に、従業員通知を全員に配信するか、通知対象を選択して配信するか選択します。</a:t>
            </a:r>
            <a:endParaRPr b="0" i="0" sz="1400" u="none" cap="none" strike="noStrike">
              <a:solidFill>
                <a:srgbClr val="000000"/>
              </a:solidFill>
              <a:latin typeface="Arial"/>
              <a:ea typeface="Arial"/>
              <a:cs typeface="Arial"/>
              <a:sym typeface="Arial"/>
            </a:endParaRPr>
          </a:p>
        </p:txBody>
      </p:sp>
      <p:pic>
        <p:nvPicPr>
          <p:cNvPr id="283" name="Google Shape;283;p39"/>
          <p:cNvPicPr preferRelativeResize="0"/>
          <p:nvPr/>
        </p:nvPicPr>
        <p:blipFill rotWithShape="1">
          <a:blip r:embed="rId3">
            <a:alphaModFix/>
          </a:blip>
          <a:srcRect b="0" l="0" r="0" t="0"/>
          <a:stretch/>
        </p:blipFill>
        <p:spPr>
          <a:xfrm>
            <a:off x="255696" y="1632331"/>
            <a:ext cx="3905795" cy="438211"/>
          </a:xfrm>
          <a:prstGeom prst="rect">
            <a:avLst/>
          </a:prstGeom>
          <a:noFill/>
          <a:ln>
            <a:noFill/>
          </a:ln>
        </p:spPr>
      </p:pic>
      <p:sp>
        <p:nvSpPr>
          <p:cNvPr id="284" name="Google Shape;284;p39"/>
          <p:cNvSpPr txBox="1"/>
          <p:nvPr/>
        </p:nvSpPr>
        <p:spPr>
          <a:xfrm>
            <a:off x="233282" y="2222372"/>
            <a:ext cx="864904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・全員に配信…全員に配信を選択すると人材管理を利用中の従業員全員に配信されます。</a:t>
            </a:r>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・通知対象を選択…「通知対象を選択」を選択すると</a:t>
            </a:r>
            <a:r>
              <a:rPr b="1" i="0" lang="ja-JP" sz="1400" u="none" cap="none" strike="noStrike">
                <a:solidFill>
                  <a:srgbClr val="000000"/>
                </a:solidFill>
                <a:latin typeface="Arial"/>
                <a:ea typeface="Arial"/>
                <a:cs typeface="Arial"/>
                <a:sym typeface="Arial"/>
              </a:rPr>
              <a:t>個人宛にも通知が可能</a:t>
            </a:r>
            <a:r>
              <a:rPr b="0" i="0" lang="ja-JP" sz="1400" u="none" cap="none" strike="noStrike">
                <a:solidFill>
                  <a:srgbClr val="000000"/>
                </a:solidFill>
                <a:latin typeface="Arial"/>
                <a:ea typeface="Arial"/>
                <a:cs typeface="Arial"/>
                <a:sym typeface="Arial"/>
              </a:rPr>
              <a:t>です。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____6.JPG" id="285" name="Google Shape;285;p39"/>
          <p:cNvPicPr preferRelativeResize="0"/>
          <p:nvPr/>
        </p:nvPicPr>
        <p:blipFill rotWithShape="1">
          <a:blip r:embed="rId4">
            <a:alphaModFix/>
          </a:blip>
          <a:srcRect b="0" l="0" r="0" t="0"/>
          <a:stretch/>
        </p:blipFill>
        <p:spPr>
          <a:xfrm>
            <a:off x="336331" y="3441040"/>
            <a:ext cx="4686437" cy="293608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86" name="Google Shape;286;p39"/>
          <p:cNvSpPr txBox="1"/>
          <p:nvPr/>
        </p:nvSpPr>
        <p:spPr>
          <a:xfrm>
            <a:off x="233282" y="2985465"/>
            <a:ext cx="838476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「通知対象を選択」をクリックすると、下記のような従業員選択画面に遷移します。</a:t>
            </a:r>
            <a:endParaRPr b="0" i="0" sz="1400" u="none" cap="none" strike="noStrike">
              <a:solidFill>
                <a:srgbClr val="000000"/>
              </a:solidFill>
              <a:latin typeface="Arial"/>
              <a:ea typeface="Arial"/>
              <a:cs typeface="Arial"/>
              <a:sym typeface="Arial"/>
            </a:endParaRPr>
          </a:p>
        </p:txBody>
      </p:sp>
      <p:sp>
        <p:nvSpPr>
          <p:cNvPr id="287" name="Google Shape;287;p39"/>
          <p:cNvSpPr txBox="1"/>
          <p:nvPr/>
        </p:nvSpPr>
        <p:spPr>
          <a:xfrm>
            <a:off x="5143500" y="3992247"/>
            <a:ext cx="444817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配信対象を選択後、</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rgbClr val="000000"/>
                </a:solidFill>
                <a:latin typeface="Arial"/>
                <a:ea typeface="Arial"/>
                <a:cs typeface="Arial"/>
                <a:sym typeface="Arial"/>
              </a:rPr>
              <a:t>配信内容の確認→「配信」をクリックします。</a:t>
            </a:r>
            <a:endParaRPr b="0" i="0" sz="1400" u="none" cap="none" strike="noStrike">
              <a:solidFill>
                <a:srgbClr val="000000"/>
              </a:solidFill>
              <a:latin typeface="Arial"/>
              <a:ea typeface="Arial"/>
              <a:cs typeface="Arial"/>
              <a:sym typeface="Arial"/>
            </a:endParaRPr>
          </a:p>
        </p:txBody>
      </p:sp>
      <p:pic>
        <p:nvPicPr>
          <p:cNvPr descr="____7.JPG" id="288" name="Google Shape;288;p39"/>
          <p:cNvPicPr preferRelativeResize="0"/>
          <p:nvPr/>
        </p:nvPicPr>
        <p:blipFill rotWithShape="1">
          <a:blip r:embed="rId5">
            <a:alphaModFix/>
          </a:blip>
          <a:srcRect b="0" l="0" r="0" t="0"/>
          <a:stretch/>
        </p:blipFill>
        <p:spPr>
          <a:xfrm>
            <a:off x="5627532" y="4739554"/>
            <a:ext cx="3480110" cy="16002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94" name="Google Shape;294;p17"/>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配信した通知・返信を確認する</a:t>
            </a:r>
            <a:endParaRPr b="0" i="0" sz="2800" u="none" cap="none" strike="noStrike">
              <a:solidFill>
                <a:schemeClr val="dk1"/>
              </a:solidFill>
              <a:latin typeface="Arial"/>
              <a:ea typeface="Arial"/>
              <a:cs typeface="Arial"/>
              <a:sym typeface="Arial"/>
            </a:endParaRPr>
          </a:p>
        </p:txBody>
      </p:sp>
      <p:sp>
        <p:nvSpPr>
          <p:cNvPr id="295" name="Google Shape;295;p17"/>
          <p:cNvSpPr txBox="1"/>
          <p:nvPr/>
        </p:nvSpPr>
        <p:spPr>
          <a:xfrm>
            <a:off x="336331" y="1152525"/>
            <a:ext cx="8524875"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①「人材管理」画面の左メニュー「従業員通知」をクリックします。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②「受信した通知」「送信した通知」「閲覧できる通知」を確認できます。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296" name="Google Shape;296;p17"/>
          <p:cNvPicPr preferRelativeResize="0"/>
          <p:nvPr/>
        </p:nvPicPr>
        <p:blipFill rotWithShape="1">
          <a:blip r:embed="rId3">
            <a:alphaModFix/>
          </a:blip>
          <a:srcRect b="0" l="0" r="0" t="0"/>
          <a:stretch/>
        </p:blipFill>
        <p:spPr>
          <a:xfrm>
            <a:off x="336331" y="2086908"/>
            <a:ext cx="7387304" cy="1487773"/>
          </a:xfrm>
          <a:prstGeom prst="rect">
            <a:avLst/>
          </a:prstGeom>
          <a:noFill/>
          <a:ln>
            <a:noFill/>
          </a:ln>
          <a:effectLst>
            <a:outerShdw blurRad="50800" rotWithShape="0" algn="tl" dir="2700000" dist="38100">
              <a:srgbClr val="000000">
                <a:alpha val="40000"/>
              </a:srgbClr>
            </a:outerShdw>
          </a:effectLst>
        </p:spPr>
      </p:pic>
      <p:sp>
        <p:nvSpPr>
          <p:cNvPr id="297" name="Google Shape;297;p17"/>
          <p:cNvSpPr txBox="1"/>
          <p:nvPr/>
        </p:nvSpPr>
        <p:spPr>
          <a:xfrm>
            <a:off x="336331" y="4038668"/>
            <a:ext cx="8943975" cy="23816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受信した通知</a:t>
            </a:r>
            <a:r>
              <a:rPr b="0" i="0" lang="ja-JP" sz="1653" u="none" cap="none" strike="noStrike">
                <a:solidFill>
                  <a:schemeClr val="dk1"/>
                </a:solidFill>
                <a:latin typeface="Arial"/>
                <a:ea typeface="Arial"/>
                <a:cs typeface="Arial"/>
                <a:sym typeface="Arial"/>
              </a:rPr>
              <a:t>：自分宛の通知を確認することが出来ます。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※管理者は自身以外の管理者からの受信内容を確認できます。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53" u="none" cap="none" strike="noStrike">
                <a:solidFill>
                  <a:schemeClr val="dk1"/>
                </a:solidFill>
                <a:latin typeface="Arial"/>
                <a:ea typeface="Arial"/>
                <a:cs typeface="Arial"/>
                <a:sym typeface="Arial"/>
              </a:rPr>
            </a:br>
            <a:r>
              <a:rPr b="1" i="0" lang="ja-JP" sz="1653" u="none" cap="none" strike="noStrike">
                <a:solidFill>
                  <a:schemeClr val="dk1"/>
                </a:solidFill>
                <a:latin typeface="Arial"/>
                <a:ea typeface="Arial"/>
                <a:cs typeface="Arial"/>
                <a:sym typeface="Arial"/>
              </a:rPr>
              <a:t>送信した通知</a:t>
            </a:r>
            <a:r>
              <a:rPr b="0" i="0" lang="ja-JP" sz="1653" u="none" cap="none" strike="noStrike">
                <a:solidFill>
                  <a:schemeClr val="dk1"/>
                </a:solidFill>
                <a:latin typeface="Arial"/>
                <a:ea typeface="Arial"/>
                <a:cs typeface="Arial"/>
                <a:sym typeface="Arial"/>
              </a:rPr>
              <a:t>：自身が送信した通知内容と従業員の返信内容が確認できます。</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閲覧できる通知</a:t>
            </a:r>
            <a:r>
              <a:rPr b="0" i="0" lang="ja-JP" sz="1653" u="none" cap="none" strike="noStrike">
                <a:solidFill>
                  <a:schemeClr val="dk1"/>
                </a:solidFill>
                <a:latin typeface="Arial"/>
                <a:ea typeface="Arial"/>
                <a:cs typeface="Arial"/>
                <a:sym typeface="Arial"/>
              </a:rPr>
              <a:t>：通知を作成時に「返信状況の公開範囲」を「受信したユーザー全員に公開する」に設定された通知のみ閲覧できます。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0"/>
          <p:cNvPicPr preferRelativeResize="0"/>
          <p:nvPr/>
        </p:nvPicPr>
        <p:blipFill rotWithShape="1">
          <a:blip r:embed="rId3">
            <a:alphaModFix/>
          </a:blip>
          <a:srcRect b="0" l="0" r="0" t="0"/>
          <a:stretch/>
        </p:blipFill>
        <p:spPr>
          <a:xfrm>
            <a:off x="336331" y="2510282"/>
            <a:ext cx="5934075" cy="272454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03" name="Google Shape;303;p4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04" name="Google Shape;304;p40"/>
          <p:cNvSpPr txBox="1"/>
          <p:nvPr/>
        </p:nvSpPr>
        <p:spPr>
          <a:xfrm>
            <a:off x="336331" y="1219200"/>
            <a:ext cx="896959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③「送信した通知」から確認したい通知をクリックします。</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ja-JP" sz="1600" u="none" cap="none" strike="noStrike">
                <a:solidFill>
                  <a:srgbClr val="000000"/>
                </a:solidFill>
                <a:latin typeface="Arial"/>
                <a:ea typeface="Arial"/>
                <a:cs typeface="Arial"/>
                <a:sym typeface="Arial"/>
              </a:rPr>
            </a:br>
            <a:r>
              <a:rPr b="0" i="0" lang="ja-JP" sz="1600" u="none" cap="none" strike="noStrike">
                <a:solidFill>
                  <a:srgbClr val="000000"/>
                </a:solidFill>
                <a:latin typeface="Arial"/>
                <a:ea typeface="Arial"/>
                <a:cs typeface="Arial"/>
                <a:sym typeface="Arial"/>
              </a:rPr>
              <a:t>送信内容と従業員の返信状況が確認できます。</a:t>
            </a:r>
            <a:br>
              <a:rPr b="0" i="0" lang="ja-JP" sz="1600" u="none" cap="none" strike="noStrike">
                <a:solidFill>
                  <a:srgbClr val="000000"/>
                </a:solidFill>
                <a:latin typeface="Arial"/>
                <a:ea typeface="Arial"/>
                <a:cs typeface="Arial"/>
                <a:sym typeface="Arial"/>
              </a:rPr>
            </a:br>
            <a:r>
              <a:rPr b="0" i="0" lang="ja-JP" sz="1600" u="none" cap="none" strike="noStrike">
                <a:solidFill>
                  <a:srgbClr val="000000"/>
                </a:solidFill>
                <a:latin typeface="Arial"/>
                <a:ea typeface="Arial"/>
                <a:cs typeface="Arial"/>
                <a:sym typeface="Arial"/>
              </a:rPr>
              <a:t>「返信状況」をクリックすることで、返信状況ごとに並び替えることもできます。</a:t>
            </a:r>
            <a:endParaRPr/>
          </a:p>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305" name="Google Shape;305;p40"/>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rgbClr val="000000"/>
                </a:solidFill>
                <a:latin typeface="Arial"/>
                <a:ea typeface="Arial"/>
                <a:cs typeface="Arial"/>
                <a:sym typeface="Arial"/>
              </a:rPr>
              <a:t>配信した通知・返信を確認する</a:t>
            </a:r>
            <a:endParaRPr b="0" i="0" sz="2800" u="none" cap="none" strike="noStrike">
              <a:solidFill>
                <a:srgbClr val="000000"/>
              </a:solidFill>
              <a:latin typeface="Arial"/>
              <a:ea typeface="Arial"/>
              <a:cs typeface="Arial"/>
              <a:sym typeface="Arial"/>
            </a:endParaRPr>
          </a:p>
        </p:txBody>
      </p:sp>
      <p:sp>
        <p:nvSpPr>
          <p:cNvPr id="306" name="Google Shape;306;p40"/>
          <p:cNvSpPr/>
          <p:nvPr/>
        </p:nvSpPr>
        <p:spPr>
          <a:xfrm>
            <a:off x="4135328" y="4924425"/>
            <a:ext cx="826532" cy="204274"/>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7" name="Google Shape;307;p40"/>
          <p:cNvSpPr txBox="1"/>
          <p:nvPr/>
        </p:nvSpPr>
        <p:spPr>
          <a:xfrm>
            <a:off x="6384706" y="2757203"/>
            <a:ext cx="333375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送信した通知を削除したい場合、「通知を削除」から削除をします。</a:t>
            </a:r>
            <a:endParaRPr/>
          </a:p>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従業員は削除された通知に回答できなくなります。</a:t>
            </a:r>
            <a:br>
              <a:rPr b="0" i="0" lang="ja-JP"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※送信そのものを取り消すことにはなりません。</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308" name="Google Shape;308;p40"/>
          <p:cNvSpPr/>
          <p:nvPr/>
        </p:nvSpPr>
        <p:spPr>
          <a:xfrm>
            <a:off x="5450515" y="3269420"/>
            <a:ext cx="647700" cy="25254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9" name="Google Shape;309;p40"/>
          <p:cNvSpPr txBox="1"/>
          <p:nvPr/>
        </p:nvSpPr>
        <p:spPr>
          <a:xfrm>
            <a:off x="82769" y="5634000"/>
            <a:ext cx="9223156"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rgbClr val="000000"/>
                </a:solidFill>
                <a:latin typeface="Arial"/>
                <a:ea typeface="Arial"/>
                <a:cs typeface="Arial"/>
                <a:sym typeface="Arial"/>
              </a:rPr>
              <a:t>「回答一括ダウンロード」をクリックすると返信状況（回答内容）をCSVダウンロードできます。</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20" name="Google Shape;120;p1"/>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本マニュアルの概要</a:t>
            </a:r>
            <a:endParaRPr b="0" i="0" sz="2800" u="none" cap="none" strike="noStrike">
              <a:solidFill>
                <a:schemeClr val="dk1"/>
              </a:solidFill>
              <a:latin typeface="Arial"/>
              <a:ea typeface="Arial"/>
              <a:cs typeface="Arial"/>
              <a:sym typeface="Arial"/>
            </a:endParaRPr>
          </a:p>
        </p:txBody>
      </p:sp>
      <p:sp>
        <p:nvSpPr>
          <p:cNvPr id="121" name="Google Shape;121;p1"/>
          <p:cNvSpPr txBox="1"/>
          <p:nvPr/>
        </p:nvSpPr>
        <p:spPr>
          <a:xfrm>
            <a:off x="472307" y="1321676"/>
            <a:ext cx="8765627" cy="29315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0"/>
              <a:buFont typeface="Arial"/>
              <a:buNone/>
            </a:pPr>
            <a:r>
              <a:rPr b="0" i="0" lang="ja-JP" sz="1650" u="none" cap="none" strike="noStrike">
                <a:solidFill>
                  <a:schemeClr val="dk1"/>
                </a:solidFill>
                <a:latin typeface="Arial"/>
                <a:ea typeface="Arial"/>
                <a:cs typeface="Arial"/>
                <a:sym typeface="Arial"/>
              </a:rPr>
              <a:t>本マニュアルは、人材管理機能の設定・利用に関する従業員向けマニュアルです。</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50" u="none" cap="none" strike="noStrike">
                <a:solidFill>
                  <a:schemeClr val="dk1"/>
                </a:solidFill>
                <a:latin typeface="Arial"/>
                <a:ea typeface="Arial"/>
                <a:cs typeface="Arial"/>
                <a:sym typeface="Arial"/>
              </a:rPr>
              <a:t>企業様によって使い方は様々かと思いますので、本マニュアルについても</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50" u="none" cap="none" strike="noStrike">
                <a:solidFill>
                  <a:schemeClr val="dk1"/>
                </a:solidFill>
                <a:latin typeface="Arial"/>
                <a:ea typeface="Arial"/>
                <a:cs typeface="Arial"/>
                <a:sym typeface="Arial"/>
              </a:rPr>
              <a:t>社内向けにカスタマイズの上ご活用くださいませ。</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22" name="Google Shape;122;p1"/>
          <p:cNvSpPr txBox="1"/>
          <p:nvPr/>
        </p:nvSpPr>
        <p:spPr>
          <a:xfrm>
            <a:off x="472307" y="2549149"/>
            <a:ext cx="8765627" cy="44165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accent2"/>
                </a:solidFill>
                <a:latin typeface="Arial"/>
                <a:ea typeface="Arial"/>
                <a:cs typeface="Arial"/>
                <a:sym typeface="Arial"/>
              </a:rPr>
              <a:t>■事前の社内向け周知ポイント</a:t>
            </a:r>
            <a:endParaRPr b="1" i="0" sz="1653"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ジョブカン労務HRの人材管理機能を利用する際の推奨環境は下記です。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1" i="0" lang="ja-JP" sz="1653" u="none" cap="none" strike="noStrike">
                <a:solidFill>
                  <a:schemeClr val="dk1"/>
                </a:solidFill>
                <a:latin typeface="Arial"/>
                <a:ea typeface="Arial"/>
                <a:cs typeface="Arial"/>
                <a:sym typeface="Arial"/>
              </a:rPr>
              <a:t>【ブラウザ】Google Chrome　最新版</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Google Chrome以外のブラウザでもジョブカン労務HRをご利用できますが、一部正常に動作しない場合があります。挙動が不安定な場合には、Google Chromeをご利用ください。</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53" u="none" cap="none" strike="noStrike">
                <a:solidFill>
                  <a:schemeClr val="dk1"/>
                </a:solidFill>
                <a:latin typeface="Arial"/>
                <a:ea typeface="Arial"/>
                <a:cs typeface="Arial"/>
                <a:sym typeface="Arial"/>
              </a:rPr>
            </a:br>
            <a:r>
              <a:rPr b="1" i="0" lang="ja-JP" sz="1653" u="none" cap="none" strike="noStrike">
                <a:solidFill>
                  <a:schemeClr val="dk1"/>
                </a:solidFill>
                <a:latin typeface="Arial"/>
                <a:ea typeface="Arial"/>
                <a:cs typeface="Arial"/>
                <a:sym typeface="Arial"/>
              </a:rPr>
              <a:t>【メールの受信設定】</a:t>
            </a:r>
            <a:r>
              <a:rPr b="0" i="0" lang="ja-JP" sz="1653" u="none" cap="none" strike="noStrike">
                <a:solidFill>
                  <a:schemeClr val="dk1"/>
                </a:solidFill>
                <a:latin typeface="Arial"/>
                <a:ea typeface="Arial"/>
                <a:cs typeface="Arial"/>
                <a:sym typeface="Arial"/>
              </a:rPr>
              <a:t>送信元メールアドレス：no-reply@lms.jobcan.ne.jp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上記メールアドレスを通じて、招待・通知等が行われます。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迷惑メールなどにはじかれないよう事前に設定・従業員周知頂けますと幸いです。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53" u="none" cap="none" strike="noStrike">
                <a:solidFill>
                  <a:schemeClr val="dk1"/>
                </a:solidFill>
                <a:latin typeface="Arial"/>
                <a:ea typeface="Arial"/>
                <a:cs typeface="Arial"/>
                <a:sym typeface="Arial"/>
              </a:rPr>
            </a:br>
            <a:r>
              <a:rPr b="1" i="0" lang="ja-JP" sz="1653" u="none" cap="none" strike="noStrike">
                <a:solidFill>
                  <a:schemeClr val="dk1"/>
                </a:solidFill>
                <a:latin typeface="Arial"/>
                <a:ea typeface="Arial"/>
                <a:cs typeface="Arial"/>
                <a:sym typeface="Arial"/>
              </a:rPr>
              <a:t>【よくあるご質問】</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Q. ジョブカン労務HRはスマートフォンやタブレットで利用できますか？</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A. はい、ご利用いただけます。しかし、スマートフォン向けの専用アプリはございませんので、ブラウザからログインしてください。詳細は</a:t>
            </a:r>
            <a:r>
              <a:rPr b="0" i="0" lang="ja-JP" sz="1653" u="sng" cap="none" strike="noStrike">
                <a:solidFill>
                  <a:schemeClr val="dk1"/>
                </a:solidFill>
                <a:latin typeface="Arial"/>
                <a:ea typeface="Arial"/>
                <a:cs typeface="Arial"/>
                <a:sym typeface="Arial"/>
                <a:hlinkClick r:id="rId3">
                  <a:extLst>
                    <a:ext uri="{A12FA001-AC4F-418D-AE19-62706E023703}">
                      <ahyp:hlinkClr val="tx"/>
                    </a:ext>
                  </a:extLst>
                </a:hlinkClick>
              </a:rPr>
              <a:t>こちら</a:t>
            </a:r>
            <a:r>
              <a:rPr b="0" i="0" lang="ja-JP" sz="1653" u="none" cap="none" strike="noStrike">
                <a:solidFill>
                  <a:schemeClr val="dk1"/>
                </a:solidFill>
                <a:latin typeface="Arial"/>
                <a:ea typeface="Arial"/>
                <a:cs typeface="Arial"/>
                <a:sym typeface="Arial"/>
              </a:rPr>
              <a:t>をご覧くださいませ。</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15" name="Google Shape;315;p19"/>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届いた通知に返信する</a:t>
            </a:r>
            <a:endParaRPr b="0" i="0" sz="2800" u="none" cap="none" strike="noStrike">
              <a:solidFill>
                <a:schemeClr val="dk1"/>
              </a:solidFill>
              <a:latin typeface="Arial"/>
              <a:ea typeface="Arial"/>
              <a:cs typeface="Arial"/>
              <a:sym typeface="Arial"/>
            </a:endParaRPr>
          </a:p>
        </p:txBody>
      </p:sp>
      <p:sp>
        <p:nvSpPr>
          <p:cNvPr id="316" name="Google Shape;316;p19"/>
          <p:cNvSpPr txBox="1"/>
          <p:nvPr/>
        </p:nvSpPr>
        <p:spPr>
          <a:xfrm>
            <a:off x="485774" y="1308357"/>
            <a:ext cx="8048625"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①通知メールが届きます。メールに記載のURLをクリックください。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317" name="Google Shape;317;p19"/>
          <p:cNvSpPr txBox="1"/>
          <p:nvPr/>
        </p:nvSpPr>
        <p:spPr>
          <a:xfrm>
            <a:off x="6048375" y="2499117"/>
            <a:ext cx="3857625" cy="18937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■メールタイトル</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「○○さん（管理者名）からお知らせを受信しました｜ジョブカン労務HR」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■送信元アドレス</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no-reply@lms.jobcan.ne.jp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318" name="Google Shape;318;p19"/>
          <p:cNvSpPr txBox="1"/>
          <p:nvPr/>
        </p:nvSpPr>
        <p:spPr>
          <a:xfrm>
            <a:off x="574456" y="5138889"/>
            <a:ext cx="8855295"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②ログイン画面が表示されるので、ログインします。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319" name="Google Shape;319;p19"/>
          <p:cNvPicPr preferRelativeResize="0"/>
          <p:nvPr/>
        </p:nvPicPr>
        <p:blipFill rotWithShape="1">
          <a:blip r:embed="rId3">
            <a:alphaModFix/>
          </a:blip>
          <a:srcRect b="0" l="0" r="0" t="0"/>
          <a:stretch/>
        </p:blipFill>
        <p:spPr>
          <a:xfrm>
            <a:off x="485774" y="1729211"/>
            <a:ext cx="5067507" cy="3151928"/>
          </a:xfrm>
          <a:prstGeom prst="rect">
            <a:avLst/>
          </a:prstGeom>
          <a:noFill/>
          <a:ln>
            <a:noFill/>
          </a:ln>
        </p:spPr>
      </p:pic>
      <p:sp>
        <p:nvSpPr>
          <p:cNvPr id="320" name="Google Shape;320;p19"/>
          <p:cNvSpPr/>
          <p:nvPr/>
        </p:nvSpPr>
        <p:spPr>
          <a:xfrm>
            <a:off x="657011" y="3533133"/>
            <a:ext cx="2168382" cy="278579"/>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26" name="Google Shape;326;p20"/>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届いた通知に返信する</a:t>
            </a:r>
            <a:endParaRPr b="0" i="0" sz="2800" u="none" cap="none" strike="noStrike">
              <a:solidFill>
                <a:schemeClr val="dk1"/>
              </a:solidFill>
              <a:latin typeface="Arial"/>
              <a:ea typeface="Arial"/>
              <a:cs typeface="Arial"/>
              <a:sym typeface="Arial"/>
            </a:endParaRPr>
          </a:p>
        </p:txBody>
      </p:sp>
      <p:sp>
        <p:nvSpPr>
          <p:cNvPr id="327" name="Google Shape;327;p20"/>
          <p:cNvSpPr/>
          <p:nvPr/>
        </p:nvSpPr>
        <p:spPr>
          <a:xfrm>
            <a:off x="336330" y="1227738"/>
            <a:ext cx="8236169"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③回答画面に遷移しますので、用意された回答選択から選んで返信します。</a:t>
            </a:r>
            <a:endParaRPr b="0" i="0" sz="1400" u="none" cap="none" strike="noStrike">
              <a:solidFill>
                <a:srgbClr val="000000"/>
              </a:solidFill>
              <a:latin typeface="Arial"/>
              <a:ea typeface="Arial"/>
              <a:cs typeface="Arial"/>
              <a:sym typeface="Arial"/>
            </a:endParaRPr>
          </a:p>
        </p:txBody>
      </p:sp>
      <p:pic>
        <p:nvPicPr>
          <p:cNvPr id="328" name="Google Shape;328;p20"/>
          <p:cNvPicPr preferRelativeResize="0"/>
          <p:nvPr/>
        </p:nvPicPr>
        <p:blipFill rotWithShape="1">
          <a:blip r:embed="rId3">
            <a:alphaModFix/>
          </a:blip>
          <a:srcRect b="0" l="0" r="0" t="0"/>
          <a:stretch/>
        </p:blipFill>
        <p:spPr>
          <a:xfrm>
            <a:off x="576835" y="1844441"/>
            <a:ext cx="5509993" cy="2254397"/>
          </a:xfrm>
          <a:prstGeom prst="rect">
            <a:avLst/>
          </a:prstGeom>
          <a:noFill/>
          <a:ln>
            <a:noFill/>
          </a:ln>
          <a:effectLst>
            <a:outerShdw blurRad="50800" rotWithShape="0" algn="tl" dir="2700000" dist="38100">
              <a:srgbClr val="000000">
                <a:alpha val="40000"/>
              </a:srgbClr>
            </a:outerShdw>
          </a:effectLst>
        </p:spPr>
      </p:pic>
      <p:pic>
        <p:nvPicPr>
          <p:cNvPr id="329" name="Google Shape;329;p20"/>
          <p:cNvPicPr preferRelativeResize="0"/>
          <p:nvPr/>
        </p:nvPicPr>
        <p:blipFill rotWithShape="1">
          <a:blip r:embed="rId4">
            <a:alphaModFix/>
          </a:blip>
          <a:srcRect b="-34884" l="153" r="-153" t="34884"/>
          <a:stretch/>
        </p:blipFill>
        <p:spPr>
          <a:xfrm>
            <a:off x="532976" y="4801478"/>
            <a:ext cx="5597710" cy="2385231"/>
          </a:xfrm>
          <a:prstGeom prst="rect">
            <a:avLst/>
          </a:prstGeom>
          <a:noFill/>
          <a:ln>
            <a:noFill/>
          </a:ln>
          <a:effectLst>
            <a:outerShdw blurRad="50800" rotWithShape="0" algn="tl" dir="2700000" dist="38100">
              <a:srgbClr val="000000">
                <a:alpha val="40000"/>
              </a:srgbClr>
            </a:outerShdw>
          </a:effectLst>
        </p:spPr>
      </p:pic>
      <p:sp>
        <p:nvSpPr>
          <p:cNvPr id="330" name="Google Shape;330;p20"/>
          <p:cNvSpPr/>
          <p:nvPr/>
        </p:nvSpPr>
        <p:spPr>
          <a:xfrm>
            <a:off x="2225748" y="3480391"/>
            <a:ext cx="1027815" cy="22682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331" name="Google Shape;331;p20"/>
          <p:cNvSpPr/>
          <p:nvPr/>
        </p:nvSpPr>
        <p:spPr>
          <a:xfrm>
            <a:off x="3189550" y="4208713"/>
            <a:ext cx="284562" cy="482890"/>
          </a:xfrm>
          <a:prstGeom prst="downArrow">
            <a:avLst>
              <a:gd fmla="val 50000" name="adj1"/>
              <a:gd fmla="val 50000" name="adj2"/>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332" name="Google Shape;332;p20"/>
          <p:cNvSpPr txBox="1"/>
          <p:nvPr/>
        </p:nvSpPr>
        <p:spPr>
          <a:xfrm>
            <a:off x="6344864" y="5314174"/>
            <a:ext cx="32076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※一度返答した後、その返答内容を</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　変更することはできません。</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38" name="Google Shape;338;p21"/>
          <p:cNvSpPr txBox="1"/>
          <p:nvPr/>
        </p:nvSpPr>
        <p:spPr>
          <a:xfrm>
            <a:off x="336331" y="1219200"/>
            <a:ext cx="8969594"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①未返信の通知がある場合は、人材管理画面のメニューバー</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「従業員通知」に未返信数のマークがつきます。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339" name="Google Shape;339;p21"/>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未返信の通知を確認する</a:t>
            </a:r>
            <a:endParaRPr b="0" i="0" sz="2800" u="none" cap="none" strike="noStrike">
              <a:solidFill>
                <a:schemeClr val="dk1"/>
              </a:solidFill>
              <a:latin typeface="Arial"/>
              <a:ea typeface="Arial"/>
              <a:cs typeface="Arial"/>
              <a:sym typeface="Arial"/>
            </a:endParaRPr>
          </a:p>
        </p:txBody>
      </p:sp>
      <p:sp>
        <p:nvSpPr>
          <p:cNvPr id="340" name="Google Shape;340;p21"/>
          <p:cNvSpPr/>
          <p:nvPr/>
        </p:nvSpPr>
        <p:spPr>
          <a:xfrm>
            <a:off x="444061" y="3162583"/>
            <a:ext cx="1825844" cy="571217"/>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341" name="Google Shape;341;p21"/>
          <p:cNvPicPr preferRelativeResize="0"/>
          <p:nvPr/>
        </p:nvPicPr>
        <p:blipFill rotWithShape="1">
          <a:blip r:embed="rId3">
            <a:alphaModFix/>
          </a:blip>
          <a:srcRect b="0" l="0" r="0" t="0"/>
          <a:stretch/>
        </p:blipFill>
        <p:spPr>
          <a:xfrm>
            <a:off x="404954" y="4313027"/>
            <a:ext cx="8151876" cy="2247444"/>
          </a:xfrm>
          <a:prstGeom prst="rect">
            <a:avLst/>
          </a:prstGeom>
          <a:noFill/>
          <a:ln>
            <a:noFill/>
          </a:ln>
          <a:effectLst>
            <a:outerShdw blurRad="50800" rotWithShape="0" algn="tl" dir="2700000" dist="38100">
              <a:srgbClr val="000000">
                <a:alpha val="40000"/>
              </a:srgbClr>
            </a:outerShdw>
          </a:effectLst>
        </p:spPr>
      </p:pic>
      <p:pic>
        <p:nvPicPr>
          <p:cNvPr id="342" name="Google Shape;342;p21"/>
          <p:cNvPicPr preferRelativeResize="0"/>
          <p:nvPr/>
        </p:nvPicPr>
        <p:blipFill rotWithShape="1">
          <a:blip r:embed="rId4">
            <a:alphaModFix/>
          </a:blip>
          <a:srcRect b="0" l="0" r="0" t="0"/>
          <a:stretch/>
        </p:blipFill>
        <p:spPr>
          <a:xfrm>
            <a:off x="404954" y="1901278"/>
            <a:ext cx="3172268" cy="1971950"/>
          </a:xfrm>
          <a:prstGeom prst="rect">
            <a:avLst/>
          </a:prstGeom>
          <a:noFill/>
          <a:ln>
            <a:noFill/>
          </a:ln>
          <a:effectLst>
            <a:outerShdw blurRad="50800" rotWithShape="0" algn="tl" dir="2700000" dist="38100">
              <a:srgbClr val="000000">
                <a:alpha val="40000"/>
              </a:srgbClr>
            </a:outerShdw>
          </a:effectLst>
        </p:spPr>
      </p:pic>
      <p:sp>
        <p:nvSpPr>
          <p:cNvPr id="343" name="Google Shape;343;p21"/>
          <p:cNvSpPr/>
          <p:nvPr/>
        </p:nvSpPr>
        <p:spPr>
          <a:xfrm>
            <a:off x="444061" y="3134230"/>
            <a:ext cx="1533826" cy="465201"/>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344" name="Google Shape;344;p21"/>
          <p:cNvSpPr/>
          <p:nvPr/>
        </p:nvSpPr>
        <p:spPr>
          <a:xfrm>
            <a:off x="573932" y="5993081"/>
            <a:ext cx="439705" cy="443301"/>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345" name="Google Shape;345;p21"/>
          <p:cNvSpPr txBox="1"/>
          <p:nvPr/>
        </p:nvSpPr>
        <p:spPr>
          <a:xfrm>
            <a:off x="336331" y="3966329"/>
            <a:ext cx="7645941"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②赤い印のあるものに関しては未返信ですので、確認の上返答しましょう。</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351" name="Google Shape;351;p41"/>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労務HRサポート窓口のご案内</a:t>
            </a:r>
            <a:endParaRPr b="0" i="0" sz="2800" u="none" cap="none" strike="noStrike">
              <a:solidFill>
                <a:schemeClr val="dk1"/>
              </a:solidFill>
              <a:latin typeface="Arial"/>
              <a:ea typeface="Arial"/>
              <a:cs typeface="Arial"/>
              <a:sym typeface="Arial"/>
            </a:endParaRPr>
          </a:p>
        </p:txBody>
      </p:sp>
      <p:pic>
        <p:nvPicPr>
          <p:cNvPr id="352" name="Google Shape;352;p41"/>
          <p:cNvPicPr preferRelativeResize="0"/>
          <p:nvPr/>
        </p:nvPicPr>
        <p:blipFill rotWithShape="1">
          <a:blip r:embed="rId3">
            <a:alphaModFix/>
          </a:blip>
          <a:srcRect b="0" l="0" r="0" t="0"/>
          <a:stretch/>
        </p:blipFill>
        <p:spPr>
          <a:xfrm>
            <a:off x="336331" y="1095310"/>
            <a:ext cx="1939406" cy="1774850"/>
          </a:xfrm>
          <a:prstGeom prst="rect">
            <a:avLst/>
          </a:prstGeom>
          <a:noFill/>
          <a:ln>
            <a:noFill/>
          </a:ln>
        </p:spPr>
      </p:pic>
      <p:sp>
        <p:nvSpPr>
          <p:cNvPr id="353" name="Google Shape;353;p41"/>
          <p:cNvSpPr txBox="1"/>
          <p:nvPr/>
        </p:nvSpPr>
        <p:spPr>
          <a:xfrm>
            <a:off x="2072640" y="1095310"/>
            <a:ext cx="321056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rgbClr val="424242"/>
                </a:solidFill>
                <a:latin typeface="Arial"/>
                <a:ea typeface="Arial"/>
                <a:cs typeface="Arial"/>
                <a:sym typeface="Arial"/>
              </a:rPr>
              <a:t>050-3204-4943</a:t>
            </a:r>
            <a:endParaRPr b="0" i="0" sz="2800" u="none" cap="none" strike="noStrike">
              <a:solidFill>
                <a:srgbClr val="424242"/>
              </a:solidFill>
              <a:latin typeface="Arial"/>
              <a:ea typeface="Arial"/>
              <a:cs typeface="Arial"/>
              <a:sym typeface="Arial"/>
            </a:endParaRPr>
          </a:p>
        </p:txBody>
      </p:sp>
      <p:sp>
        <p:nvSpPr>
          <p:cNvPr id="354" name="Google Shape;354;p41"/>
          <p:cNvSpPr/>
          <p:nvPr/>
        </p:nvSpPr>
        <p:spPr>
          <a:xfrm>
            <a:off x="6653049" y="315711"/>
            <a:ext cx="46228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ja-JP" sz="1800" u="none" cap="none" strike="noStrike">
                <a:solidFill>
                  <a:srgbClr val="2B8C9C"/>
                </a:solidFill>
                <a:latin typeface="Arial"/>
                <a:ea typeface="Arial"/>
                <a:cs typeface="Arial"/>
                <a:sym typeface="Arial"/>
              </a:rPr>
              <a:t>営業時間：土日祝日を除く</a:t>
            </a:r>
            <a:br>
              <a:rPr b="1" i="0" lang="ja-JP" sz="1800" u="none" cap="none" strike="noStrike">
                <a:solidFill>
                  <a:srgbClr val="2B8C9C"/>
                </a:solidFill>
                <a:latin typeface="Arial"/>
                <a:ea typeface="Arial"/>
                <a:cs typeface="Arial"/>
                <a:sym typeface="Arial"/>
              </a:rPr>
            </a:br>
            <a:r>
              <a:rPr b="1" i="0" lang="ja-JP" sz="1800" u="none" cap="none" strike="noStrike">
                <a:solidFill>
                  <a:srgbClr val="2B8C9C"/>
                </a:solidFill>
                <a:latin typeface="Arial"/>
                <a:ea typeface="Arial"/>
                <a:cs typeface="Arial"/>
                <a:sym typeface="Arial"/>
              </a:rPr>
              <a:t>　　　　　平日9時～18時</a:t>
            </a:r>
            <a:endParaRPr b="0" i="0" sz="1800" u="none" cap="none" strike="noStrike">
              <a:solidFill>
                <a:srgbClr val="2B8C9C"/>
              </a:solidFill>
              <a:latin typeface="Arial"/>
              <a:ea typeface="Arial"/>
              <a:cs typeface="Arial"/>
              <a:sym typeface="Arial"/>
            </a:endParaRPr>
          </a:p>
        </p:txBody>
      </p:sp>
      <p:sp>
        <p:nvSpPr>
          <p:cNvPr id="355" name="Google Shape;355;p41"/>
          <p:cNvSpPr/>
          <p:nvPr/>
        </p:nvSpPr>
        <p:spPr>
          <a:xfrm>
            <a:off x="2072640" y="1810835"/>
            <a:ext cx="34499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000" u="none" cap="none" strike="noStrike">
                <a:solidFill>
                  <a:srgbClr val="333333"/>
                </a:solidFill>
                <a:latin typeface="Arial"/>
                <a:ea typeface="Arial"/>
                <a:cs typeface="Arial"/>
                <a:sym typeface="Arial"/>
              </a:rPr>
              <a:t>support@lms.jobcan.ne.jp</a:t>
            </a:r>
            <a:endParaRPr b="0" i="0" sz="2000" u="none" cap="none" strike="noStrike">
              <a:solidFill>
                <a:srgbClr val="000000"/>
              </a:solidFill>
              <a:latin typeface="Arial"/>
              <a:ea typeface="Arial"/>
              <a:cs typeface="Arial"/>
              <a:sym typeface="Arial"/>
            </a:endParaRPr>
          </a:p>
        </p:txBody>
      </p:sp>
      <p:pic>
        <p:nvPicPr>
          <p:cNvPr id="356" name="Google Shape;356;p41"/>
          <p:cNvPicPr preferRelativeResize="0"/>
          <p:nvPr/>
        </p:nvPicPr>
        <p:blipFill rotWithShape="1">
          <a:blip r:embed="rId4">
            <a:alphaModFix/>
          </a:blip>
          <a:srcRect b="0" l="0" r="0" t="0"/>
          <a:stretch/>
        </p:blipFill>
        <p:spPr>
          <a:xfrm>
            <a:off x="2296909" y="2399613"/>
            <a:ext cx="1238772" cy="484332"/>
          </a:xfrm>
          <a:prstGeom prst="rect">
            <a:avLst/>
          </a:prstGeom>
          <a:noFill/>
          <a:ln>
            <a:noFill/>
          </a:ln>
        </p:spPr>
      </p:pic>
      <p:pic>
        <p:nvPicPr>
          <p:cNvPr id="357" name="Google Shape;357;p41"/>
          <p:cNvPicPr preferRelativeResize="0"/>
          <p:nvPr/>
        </p:nvPicPr>
        <p:blipFill rotWithShape="1">
          <a:blip r:embed="rId5">
            <a:alphaModFix/>
          </a:blip>
          <a:srcRect b="0" l="0" r="0" t="0"/>
          <a:stretch/>
        </p:blipFill>
        <p:spPr>
          <a:xfrm>
            <a:off x="797508" y="3354376"/>
            <a:ext cx="2550263" cy="1038072"/>
          </a:xfrm>
          <a:prstGeom prst="rect">
            <a:avLst/>
          </a:prstGeom>
          <a:noFill/>
          <a:ln>
            <a:noFill/>
          </a:ln>
        </p:spPr>
      </p:pic>
      <p:pic>
        <p:nvPicPr>
          <p:cNvPr id="358" name="Google Shape;358;p41"/>
          <p:cNvPicPr preferRelativeResize="0"/>
          <p:nvPr/>
        </p:nvPicPr>
        <p:blipFill rotWithShape="1">
          <a:blip r:embed="rId6">
            <a:alphaModFix/>
          </a:blip>
          <a:srcRect b="0" l="0" r="0" t="0"/>
          <a:stretch/>
        </p:blipFill>
        <p:spPr>
          <a:xfrm>
            <a:off x="336331" y="4777745"/>
            <a:ext cx="3225715" cy="655819"/>
          </a:xfrm>
          <a:prstGeom prst="rect">
            <a:avLst/>
          </a:prstGeom>
          <a:noFill/>
          <a:ln>
            <a:noFill/>
          </a:ln>
        </p:spPr>
      </p:pic>
      <p:sp>
        <p:nvSpPr>
          <p:cNvPr id="359" name="Google Shape;359;p41"/>
          <p:cNvSpPr/>
          <p:nvPr/>
        </p:nvSpPr>
        <p:spPr>
          <a:xfrm>
            <a:off x="3685540" y="2561925"/>
            <a:ext cx="42322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ja-JP" sz="1400" u="none" cap="none" strike="noStrike">
                <a:solidFill>
                  <a:srgbClr val="2F2F2F"/>
                </a:solidFill>
                <a:latin typeface="Arial"/>
                <a:ea typeface="Arial"/>
                <a:cs typeface="Arial"/>
                <a:sym typeface="Arial"/>
              </a:rPr>
              <a:t>1.管理画面右下にある【サポート】をクリックします。</a:t>
            </a:r>
            <a:endParaRPr/>
          </a:p>
        </p:txBody>
      </p:sp>
      <p:sp>
        <p:nvSpPr>
          <p:cNvPr id="360" name="Google Shape;360;p41"/>
          <p:cNvSpPr/>
          <p:nvPr/>
        </p:nvSpPr>
        <p:spPr>
          <a:xfrm>
            <a:off x="2275737" y="2934315"/>
            <a:ext cx="446690" cy="365760"/>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1" name="Google Shape;361;p41"/>
          <p:cNvSpPr/>
          <p:nvPr/>
        </p:nvSpPr>
        <p:spPr>
          <a:xfrm>
            <a:off x="3677920" y="3292480"/>
            <a:ext cx="4953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ja-JP" sz="1400" u="none" cap="none" strike="noStrike">
                <a:solidFill>
                  <a:srgbClr val="424242"/>
                </a:solidFill>
                <a:latin typeface="Arial"/>
                <a:ea typeface="Arial"/>
                <a:cs typeface="Arial"/>
                <a:sym typeface="Arial"/>
              </a:rPr>
              <a:t>2.【何をお探しでしょうか？】にワードを入力すると関連のヘルプページが立ち上がります。</a:t>
            </a:r>
            <a:endParaRPr/>
          </a:p>
        </p:txBody>
      </p:sp>
      <p:pic>
        <p:nvPicPr>
          <p:cNvPr id="362" name="Google Shape;362;p41"/>
          <p:cNvPicPr preferRelativeResize="0"/>
          <p:nvPr/>
        </p:nvPicPr>
        <p:blipFill rotWithShape="1">
          <a:blip r:embed="rId7">
            <a:alphaModFix/>
          </a:blip>
          <a:srcRect b="0" l="0" r="0" t="0"/>
          <a:stretch/>
        </p:blipFill>
        <p:spPr>
          <a:xfrm>
            <a:off x="2296909" y="4408883"/>
            <a:ext cx="445047" cy="365792"/>
          </a:xfrm>
          <a:prstGeom prst="rect">
            <a:avLst/>
          </a:prstGeom>
          <a:noFill/>
          <a:ln>
            <a:noFill/>
          </a:ln>
        </p:spPr>
      </p:pic>
      <p:sp>
        <p:nvSpPr>
          <p:cNvPr id="363" name="Google Shape;363;p41"/>
          <p:cNvSpPr/>
          <p:nvPr/>
        </p:nvSpPr>
        <p:spPr>
          <a:xfrm>
            <a:off x="3677920" y="4224077"/>
            <a:ext cx="57404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ja-JP" sz="1400" u="none" cap="none" strike="noStrike">
                <a:solidFill>
                  <a:srgbClr val="2F2F2F"/>
                </a:solidFill>
                <a:latin typeface="Arial"/>
                <a:ea typeface="Arial"/>
                <a:cs typeface="Arial"/>
                <a:sym typeface="Arial"/>
              </a:rPr>
              <a:t>3.そのままチャットサポートをご利用する場合は【オンラインチャット】をクリックします。</a:t>
            </a:r>
            <a:endParaRPr/>
          </a:p>
          <a:p>
            <a:pPr indent="0" lvl="0" marL="0" marR="0" rtl="0" algn="l">
              <a:lnSpc>
                <a:spcPct val="100000"/>
              </a:lnSpc>
              <a:spcBef>
                <a:spcPts val="0"/>
              </a:spcBef>
              <a:spcAft>
                <a:spcPts val="0"/>
              </a:spcAft>
              <a:buNone/>
            </a:pPr>
            <a:r>
              <a:rPr b="1" i="0" lang="ja-JP" sz="1400" u="none" cap="none" strike="noStrike">
                <a:solidFill>
                  <a:srgbClr val="2F2F2F"/>
                </a:solidFill>
                <a:latin typeface="Arial"/>
                <a:ea typeface="Arial"/>
                <a:cs typeface="Arial"/>
                <a:sym typeface="Arial"/>
              </a:rPr>
              <a:t>メッセージにご質問内容をご入力いただき【チャットを開始】をクリックいただくと、リアルタイムで回答します。</a:t>
            </a:r>
            <a:endParaRPr/>
          </a:p>
        </p:txBody>
      </p:sp>
      <p:pic>
        <p:nvPicPr>
          <p:cNvPr id="364" name="Google Shape;364;p41"/>
          <p:cNvPicPr preferRelativeResize="0"/>
          <p:nvPr/>
        </p:nvPicPr>
        <p:blipFill rotWithShape="1">
          <a:blip r:embed="rId8">
            <a:alphaModFix/>
          </a:blip>
          <a:srcRect b="0" l="0" r="0" t="0"/>
          <a:stretch/>
        </p:blipFill>
        <p:spPr>
          <a:xfrm>
            <a:off x="336331" y="5779409"/>
            <a:ext cx="2014260" cy="422345"/>
          </a:xfrm>
          <a:prstGeom prst="rect">
            <a:avLst/>
          </a:prstGeom>
          <a:noFill/>
          <a:ln>
            <a:noFill/>
          </a:ln>
        </p:spPr>
      </p:pic>
      <p:pic>
        <p:nvPicPr>
          <p:cNvPr id="365" name="Google Shape;365;p41"/>
          <p:cNvPicPr preferRelativeResize="0"/>
          <p:nvPr/>
        </p:nvPicPr>
        <p:blipFill rotWithShape="1">
          <a:blip r:embed="rId9">
            <a:alphaModFix/>
          </a:blip>
          <a:srcRect b="0" l="0" r="0" t="0"/>
          <a:stretch/>
        </p:blipFill>
        <p:spPr>
          <a:xfrm>
            <a:off x="2658398" y="5724755"/>
            <a:ext cx="4012431" cy="655626"/>
          </a:xfrm>
          <a:prstGeom prst="rect">
            <a:avLst/>
          </a:prstGeom>
          <a:noFill/>
          <a:ln>
            <a:noFill/>
          </a:ln>
        </p:spPr>
      </p:pic>
      <p:sp>
        <p:nvSpPr>
          <p:cNvPr id="366" name="Google Shape;366;p41"/>
          <p:cNvSpPr txBox="1"/>
          <p:nvPr/>
        </p:nvSpPr>
        <p:spPr>
          <a:xfrm>
            <a:off x="2741956" y="6335854"/>
            <a:ext cx="53035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ja-JP" sz="1400" u="none" cap="none" strike="noStrike">
                <a:solidFill>
                  <a:srgbClr val="2F2F2F"/>
                </a:solidFill>
                <a:latin typeface="Arial"/>
                <a:ea typeface="Arial"/>
                <a:cs typeface="Arial"/>
                <a:sym typeface="Arial"/>
              </a:rPr>
              <a:t>管理画面左上の「ヘルプ」をクリックして、ご確認ください。</a:t>
            </a:r>
            <a:endParaRPr b="1" i="0" sz="1400" u="none" cap="none" strike="noStrike">
              <a:solidFill>
                <a:srgbClr val="2F2F2F"/>
              </a:solidFill>
              <a:latin typeface="Arial"/>
              <a:ea typeface="Arial"/>
              <a:cs typeface="Arial"/>
              <a:sym typeface="Arial"/>
            </a:endParaRPr>
          </a:p>
        </p:txBody>
      </p:sp>
      <p:sp>
        <p:nvSpPr>
          <p:cNvPr id="367" name="Google Shape;367;p41"/>
          <p:cNvSpPr txBox="1"/>
          <p:nvPr/>
        </p:nvSpPr>
        <p:spPr>
          <a:xfrm>
            <a:off x="6327901" y="1329779"/>
            <a:ext cx="317977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800" u="none" cap="none" strike="noStrike">
                <a:solidFill>
                  <a:srgbClr val="FF0000"/>
                </a:solidFill>
                <a:latin typeface="Arial"/>
                <a:ea typeface="Arial"/>
                <a:cs typeface="Arial"/>
                <a:sym typeface="Arial"/>
              </a:rPr>
              <a:t>※サポートにつきましては、</a:t>
            </a:r>
            <a:br>
              <a:rPr b="0" i="0" lang="ja-JP" sz="1800" u="none" cap="none" strike="noStrike">
                <a:solidFill>
                  <a:srgbClr val="FF0000"/>
                </a:solidFill>
                <a:latin typeface="Arial"/>
                <a:ea typeface="Arial"/>
                <a:cs typeface="Arial"/>
                <a:sym typeface="Arial"/>
              </a:rPr>
            </a:br>
            <a:r>
              <a:rPr b="0" i="0" lang="ja-JP" sz="1800" u="none" cap="none" strike="noStrike">
                <a:solidFill>
                  <a:srgbClr val="FF0000"/>
                </a:solidFill>
                <a:latin typeface="Arial"/>
                <a:ea typeface="Arial"/>
                <a:cs typeface="Arial"/>
                <a:sym typeface="Arial"/>
              </a:rPr>
              <a:t>管理者権限をお持ちの方のみご利用いただけます。</a:t>
            </a:r>
            <a:endParaRPr b="0" i="0" sz="1800" u="none" cap="none" strike="noStrike">
              <a:solidFill>
                <a:srgbClr val="FF0000"/>
              </a:solidFill>
              <a:latin typeface="Arial"/>
              <a:ea typeface="Arial"/>
              <a:cs typeface="Arial"/>
              <a:sym typeface="Arial"/>
            </a:endParaRPr>
          </a:p>
        </p:txBody>
      </p:sp>
      <p:sp>
        <p:nvSpPr>
          <p:cNvPr id="368" name="Google Shape;368;p41"/>
          <p:cNvSpPr/>
          <p:nvPr/>
        </p:nvSpPr>
        <p:spPr>
          <a:xfrm>
            <a:off x="2722427" y="5820049"/>
            <a:ext cx="1075204" cy="42234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28" name="Google Shape;128;p3"/>
          <p:cNvSpPr txBox="1"/>
          <p:nvPr/>
        </p:nvSpPr>
        <p:spPr>
          <a:xfrm>
            <a:off x="302501" y="303815"/>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人材管理機能について</a:t>
            </a:r>
            <a:endParaRPr b="0" i="0" sz="2800" u="none" cap="none" strike="noStrike">
              <a:solidFill>
                <a:schemeClr val="dk1"/>
              </a:solidFill>
              <a:latin typeface="Arial"/>
              <a:ea typeface="Arial"/>
              <a:cs typeface="Arial"/>
              <a:sym typeface="Arial"/>
            </a:endParaRPr>
          </a:p>
        </p:txBody>
      </p:sp>
      <p:sp>
        <p:nvSpPr>
          <p:cNvPr id="129" name="Google Shape;129;p3"/>
          <p:cNvSpPr txBox="1"/>
          <p:nvPr/>
        </p:nvSpPr>
        <p:spPr>
          <a:xfrm>
            <a:off x="314325" y="1247775"/>
            <a:ext cx="8953500" cy="36534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ジョブカン人材管理機能では下記のようなことが可能になります。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・「顔と名前が一致しない社員」を探す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・ほかの社員の内線番号やメールアドレスなどの情報を確認する</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・特定のスキルや経歴を持っている社員を探す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・社内向けの一斉通知メールを配信する</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社内コミュニケーションをより円滑に行うためにも是非活用してください。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※人材管理機能を利用するためには、ジョブカン労務管理にログインした後の画面上部の</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黒いメニューバーの中に「人材」が表示されている必要があります。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この表示がない場合は一度社内の担当者にお問い合わせください。</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130" name="Google Shape;130;p3"/>
          <p:cNvPicPr preferRelativeResize="0"/>
          <p:nvPr/>
        </p:nvPicPr>
        <p:blipFill rotWithShape="1">
          <a:blip r:embed="rId3">
            <a:alphaModFix/>
          </a:blip>
          <a:srcRect b="0" l="0" r="0" t="0"/>
          <a:stretch/>
        </p:blipFill>
        <p:spPr>
          <a:xfrm>
            <a:off x="585396" y="5078896"/>
            <a:ext cx="5611008" cy="1343212"/>
          </a:xfrm>
          <a:prstGeom prst="rect">
            <a:avLst/>
          </a:prstGeom>
          <a:noFill/>
          <a:ln>
            <a:noFill/>
          </a:ln>
        </p:spPr>
      </p:pic>
      <p:sp>
        <p:nvSpPr>
          <p:cNvPr id="131" name="Google Shape;131;p3"/>
          <p:cNvSpPr/>
          <p:nvPr/>
        </p:nvSpPr>
        <p:spPr>
          <a:xfrm>
            <a:off x="3657599" y="4978400"/>
            <a:ext cx="751841" cy="450849"/>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idx="12" type="sldNum"/>
          </p:nvPr>
        </p:nvSpPr>
        <p:spPr>
          <a:xfrm>
            <a:off x="7677150" y="6492875"/>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37" name="Google Shape;137;p4"/>
          <p:cNvSpPr txBox="1"/>
          <p:nvPr/>
        </p:nvSpPr>
        <p:spPr>
          <a:xfrm>
            <a:off x="346841" y="273270"/>
            <a:ext cx="542643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目次</a:t>
            </a:r>
            <a:endParaRPr b="0" i="0" sz="2800" u="none" cap="none" strike="noStrike">
              <a:solidFill>
                <a:schemeClr val="dk1"/>
              </a:solidFill>
              <a:latin typeface="Arial"/>
              <a:ea typeface="Arial"/>
              <a:cs typeface="Arial"/>
              <a:sym typeface="Arial"/>
            </a:endParaRPr>
          </a:p>
        </p:txBody>
      </p:sp>
      <p:sp>
        <p:nvSpPr>
          <p:cNvPr id="138" name="Google Shape;138;p4"/>
          <p:cNvSpPr txBox="1"/>
          <p:nvPr/>
        </p:nvSpPr>
        <p:spPr>
          <a:xfrm>
            <a:off x="637364" y="1367142"/>
            <a:ext cx="9338554" cy="4717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br>
              <a:rPr b="0" i="0" lang="ja-JP" sz="2000" u="none" cap="none" strike="noStrike">
                <a:solidFill>
                  <a:schemeClr val="dk1"/>
                </a:solidFill>
                <a:latin typeface="Arial"/>
                <a:ea typeface="Arial"/>
                <a:cs typeface="Arial"/>
                <a:sym typeface="Arial"/>
              </a:rPr>
            </a:br>
            <a:r>
              <a:rPr b="0" i="0" lang="ja-JP" sz="2000" u="none" cap="none" strike="noStrike">
                <a:solidFill>
                  <a:schemeClr val="dk1"/>
                </a:solidFill>
                <a:latin typeface="Arial"/>
                <a:ea typeface="Arial"/>
                <a:cs typeface="Arial"/>
                <a:sym typeface="Arial"/>
              </a:rPr>
              <a:t>p.5 </a:t>
            </a:r>
            <a:r>
              <a:rPr b="1" i="0" lang="ja-JP" sz="2000" u="none" cap="none" strike="noStrike">
                <a:solidFill>
                  <a:schemeClr val="dk1"/>
                </a:solidFill>
                <a:latin typeface="Arial"/>
                <a:ea typeface="Arial"/>
                <a:cs typeface="Arial"/>
                <a:sym typeface="Arial"/>
              </a:rPr>
              <a:t>「従業員検索ページ」について</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chemeClr val="dk1"/>
                </a:solidFill>
                <a:latin typeface="Arial"/>
                <a:ea typeface="Arial"/>
                <a:cs typeface="Arial"/>
                <a:sym typeface="Arial"/>
              </a:rPr>
              <a:t>・</a:t>
            </a:r>
            <a:r>
              <a:rPr b="0" i="0" lang="ja-JP" sz="1800" u="none" cap="none" strike="noStrike">
                <a:solidFill>
                  <a:schemeClr val="dk1"/>
                </a:solidFill>
                <a:latin typeface="Arial"/>
                <a:ea typeface="Arial"/>
                <a:cs typeface="Arial"/>
                <a:sym typeface="Arial"/>
              </a:rPr>
              <a:t>従業員を検索・閲覧する</a:t>
            </a:r>
            <a:br>
              <a:rPr b="0" i="0" lang="ja-JP"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p.8</a:t>
            </a:r>
            <a:r>
              <a:rPr b="1" i="0" lang="ja-JP" sz="2000" u="none" cap="none" strike="noStrike">
                <a:solidFill>
                  <a:schemeClr val="dk1"/>
                </a:solidFill>
                <a:latin typeface="Arial"/>
                <a:ea typeface="Arial"/>
                <a:cs typeface="Arial"/>
                <a:sym typeface="Arial"/>
              </a:rPr>
              <a:t> 「従業員詳細ページ」について</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Arial"/>
                <a:ea typeface="Arial"/>
                <a:cs typeface="Arial"/>
                <a:sym typeface="Arial"/>
              </a:rPr>
              <a:t>・社員のデータを閲覧する</a:t>
            </a:r>
            <a:br>
              <a:rPr b="0" i="0" lang="ja-JP" sz="1800" u="none" cap="none" strike="noStrike">
                <a:solidFill>
                  <a:schemeClr val="dk1"/>
                </a:solidFill>
                <a:latin typeface="Arial"/>
                <a:ea typeface="Arial"/>
                <a:cs typeface="Arial"/>
                <a:sym typeface="Arial"/>
              </a:rPr>
            </a:br>
            <a:r>
              <a:rPr b="0" i="0" lang="ja-JP" sz="1800" u="none" cap="none" strike="noStrike">
                <a:solidFill>
                  <a:schemeClr val="dk1"/>
                </a:solidFill>
                <a:latin typeface="Arial"/>
                <a:ea typeface="Arial"/>
                <a:cs typeface="Arial"/>
                <a:sym typeface="Arial"/>
              </a:rPr>
              <a:t>・従業員詳細ページで確認できる情報</a:t>
            </a:r>
            <a:br>
              <a:rPr b="0" i="0" lang="ja-JP"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p.13 </a:t>
            </a:r>
            <a:r>
              <a:rPr b="1" i="0" lang="ja-JP" sz="2000" u="none" cap="none" strike="noStrike">
                <a:solidFill>
                  <a:schemeClr val="dk1"/>
                </a:solidFill>
                <a:latin typeface="Arial"/>
                <a:ea typeface="Arial"/>
                <a:cs typeface="Arial"/>
                <a:sym typeface="Arial"/>
              </a:rPr>
              <a:t>「従業員通知」について</a:t>
            </a:r>
            <a:br>
              <a:rPr b="1" i="0" lang="ja-JP" sz="2000" u="none" cap="none" strike="noStrike">
                <a:solidFill>
                  <a:schemeClr val="dk1"/>
                </a:solidFill>
                <a:latin typeface="Arial"/>
                <a:ea typeface="Arial"/>
                <a:cs typeface="Arial"/>
                <a:sym typeface="Arial"/>
              </a:rPr>
            </a:br>
            <a:r>
              <a:rPr b="1" i="0" lang="ja-JP" sz="1800" u="none" cap="none" strike="noStrike">
                <a:solidFill>
                  <a:schemeClr val="dk1"/>
                </a:solidFill>
                <a:latin typeface="Arial"/>
                <a:ea typeface="Arial"/>
                <a:cs typeface="Arial"/>
                <a:sym typeface="Arial"/>
              </a:rPr>
              <a:t>・</a:t>
            </a:r>
            <a:r>
              <a:rPr b="0" i="0" lang="ja-JP" sz="1800" u="none" cap="none" strike="noStrike">
                <a:solidFill>
                  <a:schemeClr val="dk1"/>
                </a:solidFill>
                <a:latin typeface="Arial"/>
                <a:ea typeface="Arial"/>
                <a:cs typeface="Arial"/>
                <a:sym typeface="Arial"/>
              </a:rPr>
              <a:t>「従業員通知」を行う</a:t>
            </a:r>
            <a:br>
              <a:rPr b="0" i="0" lang="ja-JP" sz="1800" u="none" cap="none" strike="noStrike">
                <a:solidFill>
                  <a:schemeClr val="dk1"/>
                </a:solidFill>
                <a:latin typeface="Arial"/>
                <a:ea typeface="Arial"/>
                <a:cs typeface="Arial"/>
                <a:sym typeface="Arial"/>
              </a:rPr>
            </a:br>
            <a:r>
              <a:rPr b="0" i="0" lang="ja-JP" sz="1800" u="none" cap="none" strike="noStrike">
                <a:solidFill>
                  <a:schemeClr val="dk1"/>
                </a:solidFill>
                <a:latin typeface="Arial"/>
                <a:ea typeface="Arial"/>
                <a:cs typeface="Arial"/>
                <a:sym typeface="Arial"/>
              </a:rPr>
              <a:t>・配信した通知・返信を確認する</a:t>
            </a:r>
            <a:br>
              <a:rPr b="0" i="0" lang="ja-JP" sz="1800" u="none" cap="none" strike="noStrike">
                <a:solidFill>
                  <a:schemeClr val="dk1"/>
                </a:solidFill>
                <a:latin typeface="Arial"/>
                <a:ea typeface="Arial"/>
                <a:cs typeface="Arial"/>
                <a:sym typeface="Arial"/>
              </a:rPr>
            </a:br>
            <a:r>
              <a:rPr b="0" i="0" lang="ja-JP" sz="1800" u="none" cap="none" strike="noStrike">
                <a:solidFill>
                  <a:schemeClr val="dk1"/>
                </a:solidFill>
                <a:latin typeface="Arial"/>
                <a:ea typeface="Arial"/>
                <a:cs typeface="Arial"/>
                <a:sym typeface="Arial"/>
              </a:rPr>
              <a:t>・届いた通知に返信する</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Arial"/>
                <a:ea typeface="Arial"/>
                <a:cs typeface="Arial"/>
                <a:sym typeface="Arial"/>
              </a:rPr>
              <a:t>・未返信の通知を確認する</a:t>
            </a:r>
            <a:br>
              <a:rPr b="0" i="0" lang="ja-JP" sz="1800" u="none" cap="none" strike="noStrike">
                <a:solidFill>
                  <a:schemeClr val="dk1"/>
                </a:solidFill>
                <a:latin typeface="Arial"/>
                <a:ea typeface="Arial"/>
                <a:cs typeface="Arial"/>
                <a:sym typeface="Arial"/>
              </a:rPr>
            </a:br>
            <a:br>
              <a:rPr b="0" i="0" lang="ja-JP"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44" name="Google Shape;144;p5"/>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「従業員検索ページ」について</a:t>
            </a:r>
            <a:endParaRPr b="0" i="0" sz="2800" u="none" cap="none" strike="noStrike">
              <a:solidFill>
                <a:schemeClr val="dk1"/>
              </a:solidFill>
              <a:latin typeface="Arial"/>
              <a:ea typeface="Arial"/>
              <a:cs typeface="Arial"/>
              <a:sym typeface="Arial"/>
            </a:endParaRPr>
          </a:p>
        </p:txBody>
      </p:sp>
      <p:sp>
        <p:nvSpPr>
          <p:cNvPr id="145" name="Google Shape;145;p5"/>
          <p:cNvSpPr/>
          <p:nvPr/>
        </p:nvSpPr>
        <p:spPr>
          <a:xfrm>
            <a:off x="628653" y="4057108"/>
            <a:ext cx="147637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Arial"/>
                <a:ea typeface="Arial"/>
                <a:cs typeface="Arial"/>
                <a:sym typeface="Arial"/>
              </a:rPr>
              <a:t>できること</a:t>
            </a:r>
            <a:endParaRPr b="0" i="0" sz="1653" u="none" cap="none" strike="noStrike">
              <a:solidFill>
                <a:schemeClr val="lt1"/>
              </a:solidFill>
              <a:latin typeface="Arial"/>
              <a:ea typeface="Arial"/>
              <a:cs typeface="Arial"/>
              <a:sym typeface="Arial"/>
            </a:endParaRPr>
          </a:p>
        </p:txBody>
      </p:sp>
      <p:sp>
        <p:nvSpPr>
          <p:cNvPr id="146" name="Google Shape;146;p5"/>
          <p:cNvSpPr txBox="1"/>
          <p:nvPr/>
        </p:nvSpPr>
        <p:spPr>
          <a:xfrm>
            <a:off x="2266952" y="3956602"/>
            <a:ext cx="7343775" cy="601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・所属や役職、保有するスキルや資格等で従業員を検索できます。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・従業員の顔写真を一覧することができます。</a:t>
            </a:r>
            <a:endParaRPr b="0" i="0" sz="1653" u="none" cap="none" strike="noStrike">
              <a:solidFill>
                <a:schemeClr val="dk1"/>
              </a:solidFill>
              <a:latin typeface="Arial"/>
              <a:ea typeface="Arial"/>
              <a:cs typeface="Arial"/>
              <a:sym typeface="Arial"/>
            </a:endParaRPr>
          </a:p>
        </p:txBody>
      </p:sp>
      <p:sp>
        <p:nvSpPr>
          <p:cNvPr id="147" name="Google Shape;147;p5"/>
          <p:cNvSpPr/>
          <p:nvPr/>
        </p:nvSpPr>
        <p:spPr>
          <a:xfrm>
            <a:off x="628650" y="5324846"/>
            <a:ext cx="147637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Arial"/>
                <a:ea typeface="Arial"/>
                <a:cs typeface="Arial"/>
                <a:sym typeface="Arial"/>
              </a:rPr>
              <a:t>利用例</a:t>
            </a:r>
            <a:endParaRPr b="0" i="0" sz="1653" u="none" cap="none" strike="noStrike">
              <a:solidFill>
                <a:schemeClr val="lt1"/>
              </a:solidFill>
              <a:latin typeface="Arial"/>
              <a:ea typeface="Arial"/>
              <a:cs typeface="Arial"/>
              <a:sym typeface="Arial"/>
            </a:endParaRPr>
          </a:p>
        </p:txBody>
      </p:sp>
      <p:sp>
        <p:nvSpPr>
          <p:cNvPr id="148" name="Google Shape;148;p5"/>
          <p:cNvSpPr txBox="1"/>
          <p:nvPr/>
        </p:nvSpPr>
        <p:spPr>
          <a:xfrm>
            <a:off x="2266952" y="4842793"/>
            <a:ext cx="7591425" cy="13641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・ある資格やスキルを持つ社員を一覧で確認したいとき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・「えっと、あの人誰だっけ…？」を解消したいとき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・別部署のあの人の内線番号が知りたいとき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・社内ツールの管理者権限を持っている人を探すとき（タグで検索）</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・次回のプロジェクトメンバーを検討するとき</a:t>
            </a:r>
            <a:endParaRPr b="0" i="0" sz="1653" u="none" cap="none" strike="noStrike">
              <a:solidFill>
                <a:schemeClr val="dk1"/>
              </a:solidFill>
              <a:latin typeface="Arial"/>
              <a:ea typeface="Arial"/>
              <a:cs typeface="Arial"/>
              <a:sym typeface="Arial"/>
            </a:endParaRPr>
          </a:p>
        </p:txBody>
      </p:sp>
      <p:pic>
        <p:nvPicPr>
          <p:cNvPr id="149" name="Google Shape;149;p5"/>
          <p:cNvPicPr preferRelativeResize="0"/>
          <p:nvPr/>
        </p:nvPicPr>
        <p:blipFill rotWithShape="1">
          <a:blip r:embed="rId3">
            <a:alphaModFix/>
          </a:blip>
          <a:srcRect b="0" l="0" r="0" t="0"/>
          <a:stretch/>
        </p:blipFill>
        <p:spPr>
          <a:xfrm>
            <a:off x="628650" y="1123954"/>
            <a:ext cx="5943435" cy="265410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pic>
        <p:nvPicPr>
          <p:cNvPr id="155" name="Google Shape;155;p6"/>
          <p:cNvPicPr preferRelativeResize="0"/>
          <p:nvPr/>
        </p:nvPicPr>
        <p:blipFill rotWithShape="1">
          <a:blip r:embed="rId3">
            <a:alphaModFix/>
          </a:blip>
          <a:srcRect b="0" l="0" r="0" t="0"/>
          <a:stretch/>
        </p:blipFill>
        <p:spPr>
          <a:xfrm>
            <a:off x="659190" y="2506865"/>
            <a:ext cx="8539994" cy="3508838"/>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392"/>
              </a:srgbClr>
            </a:outerShdw>
          </a:effectLst>
        </p:spPr>
      </p:pic>
      <p:sp>
        <p:nvSpPr>
          <p:cNvPr id="156" name="Google Shape;156;p6"/>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従業員を検索・閲覧する</a:t>
            </a:r>
            <a:endParaRPr b="0" i="0" sz="2800" u="none" cap="none" strike="noStrike">
              <a:solidFill>
                <a:schemeClr val="dk1"/>
              </a:solidFill>
              <a:latin typeface="Arial"/>
              <a:ea typeface="Arial"/>
              <a:cs typeface="Arial"/>
              <a:sym typeface="Arial"/>
            </a:endParaRPr>
          </a:p>
        </p:txBody>
      </p:sp>
      <p:sp>
        <p:nvSpPr>
          <p:cNvPr id="157" name="Google Shape;157;p6"/>
          <p:cNvSpPr txBox="1"/>
          <p:nvPr/>
        </p:nvSpPr>
        <p:spPr>
          <a:xfrm>
            <a:off x="523875" y="1211258"/>
            <a:ext cx="8810625"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①「人材管理」画面の左メニュー「従業員検索」をクリックします。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②検索条件が最上部に表示されます。</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「詳細条件を開く」をクリックすると、さらに細かな条件で検索を掛けることが出来ます。</a:t>
            </a:r>
            <a:endParaRPr b="0" i="0" sz="1653" u="none" cap="none" strike="noStrike">
              <a:solidFill>
                <a:schemeClr val="dk1"/>
              </a:solidFill>
              <a:latin typeface="Arial"/>
              <a:ea typeface="Arial"/>
              <a:cs typeface="Arial"/>
              <a:sym typeface="Arial"/>
            </a:endParaRPr>
          </a:p>
        </p:txBody>
      </p:sp>
      <p:sp>
        <p:nvSpPr>
          <p:cNvPr id="158" name="Google Shape;158;p6"/>
          <p:cNvSpPr/>
          <p:nvPr/>
        </p:nvSpPr>
        <p:spPr>
          <a:xfrm>
            <a:off x="4114800" y="5252720"/>
            <a:ext cx="1584960" cy="264161"/>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64" name="Google Shape;164;p7"/>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従業員を検索・閲覧する</a:t>
            </a:r>
            <a:endParaRPr b="0" i="0" sz="2800" u="none" cap="none" strike="noStrike">
              <a:solidFill>
                <a:schemeClr val="dk1"/>
              </a:solidFill>
              <a:latin typeface="Arial"/>
              <a:ea typeface="Arial"/>
              <a:cs typeface="Arial"/>
              <a:sym typeface="Arial"/>
            </a:endParaRPr>
          </a:p>
        </p:txBody>
      </p:sp>
      <p:sp>
        <p:nvSpPr>
          <p:cNvPr id="165" name="Google Shape;165;p7"/>
          <p:cNvSpPr txBox="1"/>
          <p:nvPr/>
        </p:nvSpPr>
        <p:spPr>
          <a:xfrm>
            <a:off x="409574" y="1238250"/>
            <a:ext cx="8753475"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③条件を入力した時点で従業員検索がかかり、該当する従業員が表示されます。</a:t>
            </a:r>
            <a:endParaRPr b="0" i="0" sz="1653" u="none" cap="none" strike="noStrike">
              <a:solidFill>
                <a:schemeClr val="dk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b="0" l="0" r="0" t="0"/>
          <a:stretch/>
        </p:blipFill>
        <p:spPr>
          <a:xfrm>
            <a:off x="442063" y="1742813"/>
            <a:ext cx="8720986" cy="2686527"/>
          </a:xfrm>
          <a:prstGeom prst="rect">
            <a:avLst/>
          </a:prstGeom>
          <a:noFill/>
          <a:ln>
            <a:noFill/>
          </a:ln>
        </p:spPr>
      </p:pic>
      <p:sp>
        <p:nvSpPr>
          <p:cNvPr id="167" name="Google Shape;167;p7"/>
          <p:cNvSpPr/>
          <p:nvPr/>
        </p:nvSpPr>
        <p:spPr>
          <a:xfrm>
            <a:off x="714375" y="2562225"/>
            <a:ext cx="2019300" cy="39052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68" name="Google Shape;168;p7"/>
          <p:cNvSpPr/>
          <p:nvPr/>
        </p:nvSpPr>
        <p:spPr>
          <a:xfrm>
            <a:off x="7884160" y="2621280"/>
            <a:ext cx="1127760" cy="263472"/>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69" name="Google Shape;169;p7"/>
          <p:cNvSpPr txBox="1"/>
          <p:nvPr/>
        </p:nvSpPr>
        <p:spPr>
          <a:xfrm>
            <a:off x="409574" y="5982512"/>
            <a:ext cx="9324975"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④表示方法や表示件数を切り替えたり、表示順を並べ替えることも可能です。</a:t>
            </a:r>
            <a:endParaRPr b="0" i="0" sz="1653" u="none" cap="none" strike="noStrike">
              <a:solidFill>
                <a:schemeClr val="dk1"/>
              </a:solidFill>
              <a:latin typeface="Arial"/>
              <a:ea typeface="Arial"/>
              <a:cs typeface="Arial"/>
              <a:sym typeface="Arial"/>
            </a:endParaRPr>
          </a:p>
        </p:txBody>
      </p:sp>
      <p:pic>
        <p:nvPicPr>
          <p:cNvPr id="170" name="Google Shape;170;p7"/>
          <p:cNvPicPr preferRelativeResize="0"/>
          <p:nvPr/>
        </p:nvPicPr>
        <p:blipFill rotWithShape="1">
          <a:blip r:embed="rId4">
            <a:alphaModFix/>
          </a:blip>
          <a:srcRect b="0" l="0" r="0" t="0"/>
          <a:stretch/>
        </p:blipFill>
        <p:spPr>
          <a:xfrm>
            <a:off x="7962784" y="3407628"/>
            <a:ext cx="1657581" cy="2295845"/>
          </a:xfrm>
          <a:prstGeom prst="rect">
            <a:avLst/>
          </a:prstGeom>
          <a:noFill/>
          <a:ln>
            <a:noFill/>
          </a:ln>
          <a:effectLst>
            <a:outerShdw blurRad="50800" rotWithShape="0" algn="tl" dir="2700000" dist="38100">
              <a:srgbClr val="000000">
                <a:alpha val="40000"/>
              </a:srgbClr>
            </a:outerShdw>
          </a:effectLst>
        </p:spPr>
      </p:pic>
      <p:sp>
        <p:nvSpPr>
          <p:cNvPr id="171" name="Google Shape;171;p7"/>
          <p:cNvSpPr/>
          <p:nvPr/>
        </p:nvSpPr>
        <p:spPr>
          <a:xfrm>
            <a:off x="8448675" y="2952750"/>
            <a:ext cx="146685" cy="454878"/>
          </a:xfrm>
          <a:prstGeom prst="downArrow">
            <a:avLst>
              <a:gd fmla="val 50000" name="adj1"/>
              <a:gd fmla="val 50000" name="adj2"/>
            </a:avLst>
          </a:prstGeom>
          <a:solidFill>
            <a:srgbClr val="FF0000"/>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72" name="Google Shape;172;p7"/>
          <p:cNvSpPr/>
          <p:nvPr/>
        </p:nvSpPr>
        <p:spPr>
          <a:xfrm>
            <a:off x="2390775" y="3061685"/>
            <a:ext cx="247650" cy="599014"/>
          </a:xfrm>
          <a:prstGeom prst="downArrow">
            <a:avLst>
              <a:gd fmla="val 50000" name="adj1"/>
              <a:gd fmla="val 50000" name="adj2"/>
            </a:avLst>
          </a:prstGeom>
          <a:solidFill>
            <a:srgbClr val="FF0000"/>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173" name="Google Shape;173;p7"/>
          <p:cNvPicPr preferRelativeResize="0"/>
          <p:nvPr/>
        </p:nvPicPr>
        <p:blipFill rotWithShape="1">
          <a:blip r:embed="rId5">
            <a:alphaModFix/>
          </a:blip>
          <a:srcRect b="0" l="0" r="0" t="0"/>
          <a:stretch/>
        </p:blipFill>
        <p:spPr>
          <a:xfrm>
            <a:off x="2094320" y="3705318"/>
            <a:ext cx="1400370" cy="1981477"/>
          </a:xfrm>
          <a:prstGeom prst="rect">
            <a:avLst/>
          </a:prstGeom>
          <a:noFill/>
          <a:ln>
            <a:noFill/>
          </a:ln>
          <a:effectLst>
            <a:outerShdw blurRad="50800" rotWithShape="0" algn="tl" dir="2700000" dist="38100">
              <a:srgbClr val="000000">
                <a:alpha val="40000"/>
              </a:srgbClr>
            </a:outerShdw>
          </a:effectLst>
        </p:spPr>
      </p:pic>
      <p:pic>
        <p:nvPicPr>
          <p:cNvPr id="174" name="Google Shape;174;p7"/>
          <p:cNvPicPr preferRelativeResize="0"/>
          <p:nvPr/>
        </p:nvPicPr>
        <p:blipFill rotWithShape="1">
          <a:blip r:embed="rId6">
            <a:alphaModFix/>
          </a:blip>
          <a:srcRect b="0" l="0" r="0" t="0"/>
          <a:stretch/>
        </p:blipFill>
        <p:spPr>
          <a:xfrm>
            <a:off x="629928" y="4610344"/>
            <a:ext cx="1276528" cy="111458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80" name="Google Shape;180;p8"/>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「従業員詳細ページ」について</a:t>
            </a:r>
            <a:endParaRPr b="0" i="0" sz="2800" u="none" cap="none" strike="noStrike">
              <a:solidFill>
                <a:schemeClr val="dk1"/>
              </a:solidFill>
              <a:latin typeface="Arial"/>
              <a:ea typeface="Arial"/>
              <a:cs typeface="Arial"/>
              <a:sym typeface="Arial"/>
            </a:endParaRPr>
          </a:p>
        </p:txBody>
      </p:sp>
      <p:sp>
        <p:nvSpPr>
          <p:cNvPr id="181" name="Google Shape;181;p8"/>
          <p:cNvSpPr/>
          <p:nvPr/>
        </p:nvSpPr>
        <p:spPr>
          <a:xfrm>
            <a:off x="581024" y="3921813"/>
            <a:ext cx="147637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Arial"/>
                <a:ea typeface="Arial"/>
                <a:cs typeface="Arial"/>
                <a:sym typeface="Arial"/>
              </a:rPr>
              <a:t>できること</a:t>
            </a:r>
            <a:endParaRPr b="0" i="0" sz="1653" u="none" cap="none" strike="noStrike">
              <a:solidFill>
                <a:schemeClr val="lt1"/>
              </a:solidFill>
              <a:latin typeface="Arial"/>
              <a:ea typeface="Arial"/>
              <a:cs typeface="Arial"/>
              <a:sym typeface="Arial"/>
            </a:endParaRPr>
          </a:p>
        </p:txBody>
      </p:sp>
      <p:sp>
        <p:nvSpPr>
          <p:cNvPr id="182" name="Google Shape;182;p8"/>
          <p:cNvSpPr txBox="1"/>
          <p:nvPr/>
        </p:nvSpPr>
        <p:spPr>
          <a:xfrm>
            <a:off x="2152649" y="3185396"/>
            <a:ext cx="7343775" cy="1872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・従業員の経歴やスキルに関する情報を確認できます。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・表示する項目をカスタマイズして、複数の従業員の</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特定の情報だけ確認できます。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・特定の従業員の詳細ページのURLをコピーし、</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すぐに従業員情報を共有することが可能です。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・自由に「タグ付け」ができるので、社内向けの称号や権限を持つ</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社員を確認できます。</a:t>
            </a:r>
            <a:endParaRPr b="0" i="0" sz="1653" u="none" cap="none" strike="noStrike">
              <a:solidFill>
                <a:schemeClr val="dk1"/>
              </a:solidFill>
              <a:latin typeface="Arial"/>
              <a:ea typeface="Arial"/>
              <a:cs typeface="Arial"/>
              <a:sym typeface="Arial"/>
            </a:endParaRPr>
          </a:p>
        </p:txBody>
      </p:sp>
      <p:sp>
        <p:nvSpPr>
          <p:cNvPr id="183" name="Google Shape;183;p8"/>
          <p:cNvSpPr/>
          <p:nvPr/>
        </p:nvSpPr>
        <p:spPr>
          <a:xfrm>
            <a:off x="581024" y="5731078"/>
            <a:ext cx="147637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Arial"/>
                <a:ea typeface="Arial"/>
                <a:cs typeface="Arial"/>
                <a:sym typeface="Arial"/>
              </a:rPr>
              <a:t>利用例</a:t>
            </a:r>
            <a:endParaRPr b="0" i="0" sz="1653" u="none" cap="none" strike="noStrike">
              <a:solidFill>
                <a:schemeClr val="lt1"/>
              </a:solidFill>
              <a:latin typeface="Arial"/>
              <a:ea typeface="Arial"/>
              <a:cs typeface="Arial"/>
              <a:sym typeface="Arial"/>
            </a:endParaRPr>
          </a:p>
        </p:txBody>
      </p:sp>
      <p:sp>
        <p:nvSpPr>
          <p:cNvPr id="184" name="Google Shape;184;p8"/>
          <p:cNvSpPr txBox="1"/>
          <p:nvPr/>
        </p:nvSpPr>
        <p:spPr>
          <a:xfrm>
            <a:off x="2219324" y="5376208"/>
            <a:ext cx="7591425" cy="1109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・現場の管理職が、部下の経歴やスキルを確認するとき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・社員が他の社員の情報を確認したいとき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・ある社員の情報を他の人と共有したいとき</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・次回のプロジェクトメンバーを検討するとき</a:t>
            </a:r>
            <a:endParaRPr b="0" i="0" sz="1653" u="none" cap="none" strike="noStrike">
              <a:solidFill>
                <a:schemeClr val="dk1"/>
              </a:solidFill>
              <a:latin typeface="Arial"/>
              <a:ea typeface="Arial"/>
              <a:cs typeface="Arial"/>
              <a:sym typeface="Arial"/>
            </a:endParaRPr>
          </a:p>
        </p:txBody>
      </p:sp>
      <p:pic>
        <p:nvPicPr>
          <p:cNvPr id="185" name="Google Shape;185;p8"/>
          <p:cNvPicPr preferRelativeResize="0"/>
          <p:nvPr/>
        </p:nvPicPr>
        <p:blipFill rotWithShape="1">
          <a:blip r:embed="rId3">
            <a:alphaModFix/>
          </a:blip>
          <a:srcRect b="0" l="0" r="0" t="0"/>
          <a:stretch/>
        </p:blipFill>
        <p:spPr>
          <a:xfrm>
            <a:off x="581024" y="1146539"/>
            <a:ext cx="5586250" cy="192865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91" name="Google Shape;191;p9"/>
          <p:cNvSpPr txBox="1"/>
          <p:nvPr/>
        </p:nvSpPr>
        <p:spPr>
          <a:xfrm>
            <a:off x="336331" y="315191"/>
            <a:ext cx="63167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社員のデータを閲覧する</a:t>
            </a:r>
            <a:endParaRPr b="0" i="0" sz="2800" u="none" cap="none" strike="noStrike">
              <a:solidFill>
                <a:schemeClr val="dk1"/>
              </a:solidFill>
              <a:latin typeface="Arial"/>
              <a:ea typeface="Arial"/>
              <a:cs typeface="Arial"/>
              <a:sym typeface="Arial"/>
            </a:endParaRPr>
          </a:p>
        </p:txBody>
      </p:sp>
      <p:sp>
        <p:nvSpPr>
          <p:cNvPr id="192" name="Google Shape;192;p9"/>
          <p:cNvSpPr txBox="1"/>
          <p:nvPr/>
        </p:nvSpPr>
        <p:spPr>
          <a:xfrm>
            <a:off x="428625" y="1228725"/>
            <a:ext cx="8820150" cy="35755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①「人材管理」画面の左メニュー「従業員検索」をクリックします。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②情報を閲覧したい従業員をクリックすると、従業員情報が閲覧できます。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右上の「URLをコピー」をクリックすると該当の従業員情報へのリンクURLが生成されます。</a:t>
            </a:r>
            <a:br>
              <a:rPr b="1"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Arial"/>
                <a:ea typeface="Arial"/>
                <a:cs typeface="Arial"/>
                <a:sym typeface="Arial"/>
              </a:rPr>
              <a:t>他の方に従業員情報をシェアする際などにご利用くださいませ。</a:t>
            </a:r>
            <a:br>
              <a:rPr b="0" i="0" lang="ja-JP" sz="1400" u="none" cap="none" strike="noStrike">
                <a:solidFill>
                  <a:schemeClr val="dk1"/>
                </a:solidFill>
                <a:latin typeface="Arial"/>
                <a:ea typeface="Arial"/>
                <a:cs typeface="Arial"/>
                <a:sym typeface="Arial"/>
              </a:rPr>
            </a:br>
            <a:r>
              <a:rPr b="0" i="0" lang="ja-JP" sz="1400" u="none" cap="none" strike="noStrike">
                <a:solidFill>
                  <a:schemeClr val="dk1"/>
                </a:solidFill>
                <a:latin typeface="Arial"/>
                <a:ea typeface="Arial"/>
                <a:cs typeface="Arial"/>
                <a:sym typeface="Arial"/>
              </a:rPr>
              <a:t>リンクURLからの遷移はログインを都度求めるため、人材管理を利用している社員同士のみに有効です。</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pic>
        <p:nvPicPr>
          <p:cNvPr id="193" name="Google Shape;193;p9"/>
          <p:cNvPicPr preferRelativeResize="0"/>
          <p:nvPr/>
        </p:nvPicPr>
        <p:blipFill rotWithShape="1">
          <a:blip r:embed="rId3">
            <a:alphaModFix/>
          </a:blip>
          <a:srcRect b="42045" l="14105" r="0" t="0"/>
          <a:stretch/>
        </p:blipFill>
        <p:spPr>
          <a:xfrm>
            <a:off x="517437" y="4392942"/>
            <a:ext cx="8350338" cy="22756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94" name="Google Shape;194;p9"/>
          <p:cNvSpPr/>
          <p:nvPr/>
        </p:nvSpPr>
        <p:spPr>
          <a:xfrm>
            <a:off x="7499497" y="4723018"/>
            <a:ext cx="652130" cy="226828"/>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
        <p:nvSpPr>
          <p:cNvPr id="195" name="Google Shape;195;p9"/>
          <p:cNvSpPr/>
          <p:nvPr/>
        </p:nvSpPr>
        <p:spPr>
          <a:xfrm>
            <a:off x="441237" y="2435578"/>
            <a:ext cx="2736325" cy="400050"/>
          </a:xfrm>
          <a:prstGeom prst="rect">
            <a:avLst/>
          </a:prstGeom>
          <a:solidFill>
            <a:schemeClr val="accen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lt1"/>
                </a:solidFill>
                <a:latin typeface="Arial"/>
                <a:ea typeface="Arial"/>
                <a:cs typeface="Arial"/>
                <a:sym typeface="Arial"/>
              </a:rPr>
              <a:t>URLのコピー</a:t>
            </a:r>
            <a:endParaRPr b="0" i="0" sz="1653"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ユーザー会デザイン">
      <a:dk1>
        <a:srgbClr val="3F3F3F"/>
      </a:dk1>
      <a:lt1>
        <a:srgbClr val="FFFFFF"/>
      </a:lt1>
      <a:dk2>
        <a:srgbClr val="595959"/>
      </a:dk2>
      <a:lt2>
        <a:srgbClr val="FFF9E9"/>
      </a:lt2>
      <a:accent1>
        <a:srgbClr val="41B6CA"/>
      </a:accent1>
      <a:accent2>
        <a:srgbClr val="DA6272"/>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2017-03-16T09:38:49Z</dcterms:created>
  <dc:creator>nakano.shinshiro</dc:creator>
</cp:coreProperties>
</file>