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9906000" cx="6858000"/>
  <p:notesSz cx="6858000" cy="9144000"/>
  <p:embeddedFontLst>
    <p:embeddedFont>
      <p:font typeface="Kosugi Maru"/>
      <p:regular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0" roundtripDataSignature="AMtx7mhpc9rMOtZYYK2zjmC8bK5fOxw6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324BD78-17FB-45A3-9496-21D25EA12F4D}">
  <a:tblStyle styleId="{B324BD78-17FB-45A3-9496-21D25EA12F4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CC543563-F472-4464-8A88-8FCC0678D948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C9BD51B8-5526-41C1-8F80-179505F69F74}" styleName="Table_2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KosugiMaru-regular.fntdata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ja-JP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" name="Google Shape;3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ja-JP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" name="Google Shape;120;p10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p11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p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ja-JP">
                <a:latin typeface="Kosugi Maru"/>
                <a:ea typeface="Kosugi Maru"/>
                <a:cs typeface="Kosugi Maru"/>
                <a:sym typeface="Kosugi Maru"/>
              </a:rPr>
              <a:t>‹#›</a:t>
            </a:fld>
            <a:endParaRPr>
              <a:latin typeface="Kosugi Maru"/>
              <a:ea typeface="Kosugi Maru"/>
              <a:cs typeface="Kosugi Maru"/>
              <a:sym typeface="Kosugi Maru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p13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" name="Google Shape;163;p14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7" name="Google Shape;177;p15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34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6" name="Google Shape;196;p16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5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5" name="Google Shape;215;p17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" name="Google Shape;42;p2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p36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1" name="Google Shape;241;p37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3" name="Google Shape;253;p18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0" name="Google Shape;260;p19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0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4" name="Google Shape;274;p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ja-JP">
                <a:latin typeface="Kosugi Maru"/>
                <a:ea typeface="Kosugi Maru"/>
                <a:cs typeface="Kosugi Maru"/>
                <a:sym typeface="Kosugi Maru"/>
              </a:rPr>
              <a:t>‹#›</a:t>
            </a:fld>
            <a:endParaRPr>
              <a:latin typeface="Kosugi Maru"/>
              <a:ea typeface="Kosugi Maru"/>
              <a:cs typeface="Kosugi Maru"/>
              <a:sym typeface="Kosugi Maru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4" name="Google Shape;284;p21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4" name="Google Shape;294;p22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1" name="Google Shape;301;p23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3" name="Google Shape;313;p24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4" name="Google Shape;324;p25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" name="Google Shape;49;p3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1" name="Google Shape;331;p26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9" name="Google Shape;339;p27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cde1789c1f_0_1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6" name="Google Shape;346;gcde1789c1f_0_105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6" name="Google Shape;356;p28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" name="Google Shape;56;p4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" name="Google Shape;67;p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ja-JP">
                <a:latin typeface="Kosugi Maru"/>
                <a:ea typeface="Kosugi Maru"/>
                <a:cs typeface="Kosugi Maru"/>
                <a:sym typeface="Kosugi Maru"/>
              </a:rPr>
              <a:t>‹#›</a:t>
            </a:fld>
            <a:endParaRPr>
              <a:latin typeface="Kosugi Maru"/>
              <a:ea typeface="Kosugi Maru"/>
              <a:cs typeface="Kosugi Maru"/>
              <a:sym typeface="Kosugi Maru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8" name="Google Shape;78;p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ja-JP">
                <a:latin typeface="Kosugi Maru"/>
                <a:ea typeface="Kosugi Maru"/>
                <a:cs typeface="Kosugi Maru"/>
                <a:sym typeface="Kosugi Maru"/>
              </a:rPr>
              <a:t>‹#›</a:t>
            </a:fld>
            <a:endParaRPr>
              <a:latin typeface="Kosugi Maru"/>
              <a:ea typeface="Kosugi Maru"/>
              <a:cs typeface="Kosugi Maru"/>
              <a:sym typeface="Kosugi Maru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" name="Google Shape;91;p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ja-JP">
                <a:latin typeface="Kosugi Maru"/>
                <a:ea typeface="Kosugi Maru"/>
                <a:cs typeface="Kosugi Maru"/>
                <a:sym typeface="Kosugi Maru"/>
              </a:rPr>
              <a:t>‹#›</a:t>
            </a:fld>
            <a:endParaRPr>
              <a:latin typeface="Kosugi Maru"/>
              <a:ea typeface="Kosugi Maru"/>
              <a:cs typeface="Kosugi Maru"/>
              <a:sym typeface="Kosugi Maru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p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ja-JP">
                <a:latin typeface="Kosugi Maru"/>
                <a:ea typeface="Kosugi Maru"/>
                <a:cs typeface="Kosugi Maru"/>
                <a:sym typeface="Kosugi Maru"/>
              </a:rPr>
              <a:t>‹#›</a:t>
            </a:fld>
            <a:endParaRPr>
              <a:latin typeface="Kosugi Maru"/>
              <a:ea typeface="Kosugi Maru"/>
              <a:cs typeface="Kosugi Maru"/>
              <a:sym typeface="Kosugi Maru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" name="Google Shape;113;p9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のみ">
  <p:cSld name="タイトルのみ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/>
          <p:nvPr>
            <p:ph idx="12" type="sldNum"/>
          </p:nvPr>
        </p:nvSpPr>
        <p:spPr>
          <a:xfrm>
            <a:off x="5314950" y="925548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17" name="Google Shape;17;p30"/>
          <p:cNvSpPr txBox="1"/>
          <p:nvPr>
            <p:ph idx="1" type="body"/>
          </p:nvPr>
        </p:nvSpPr>
        <p:spPr>
          <a:xfrm>
            <a:off x="1294522" y="5777107"/>
            <a:ext cx="4268955" cy="209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i="0" sz="2100" u="none" cap="none" strike="noStrike">
                <a:solidFill>
                  <a:schemeClr val="dk1"/>
                </a:solidFill>
              </a:defRPr>
            </a:lvl1pPr>
            <a:lvl2pPr indent="-3429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i="0" sz="1500" u="none" cap="none" strike="noStrike">
                <a:solidFill>
                  <a:schemeClr val="dk1"/>
                </a:solidFill>
              </a:defRPr>
            </a:lvl3pPr>
            <a:lvl4pPr indent="-314325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i="0" sz="1350" u="none" cap="none" strike="noStrike">
                <a:solidFill>
                  <a:schemeClr val="dk1"/>
                </a:solidFill>
              </a:defRPr>
            </a:lvl4pPr>
            <a:lvl5pPr indent="-314325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i="0" sz="1350" u="none" cap="none" strike="noStrike">
                <a:solidFill>
                  <a:schemeClr val="dk1"/>
                </a:solidFill>
              </a:defRPr>
            </a:lvl5pPr>
            <a:lvl6pPr indent="-314325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i="0" sz="1350" u="none" cap="none" strike="noStrike">
                <a:solidFill>
                  <a:schemeClr val="dk1"/>
                </a:solidFill>
              </a:defRPr>
            </a:lvl6pPr>
            <a:lvl7pPr indent="-314325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i="0" sz="1350" u="none" cap="none" strike="noStrike">
                <a:solidFill>
                  <a:schemeClr val="dk1"/>
                </a:solidFill>
              </a:defRPr>
            </a:lvl7pPr>
            <a:lvl8pPr indent="-314325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i="0" sz="1350" u="none" cap="none" strike="noStrike">
                <a:solidFill>
                  <a:schemeClr val="dk1"/>
                </a:solidFill>
              </a:defRPr>
            </a:lvl8pPr>
            <a:lvl9pPr indent="-314325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i="0" sz="135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18" name="Google Shape;18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389198"/>
            <a:ext cx="6858000" cy="197259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0"/>
          <p:cNvSpPr txBox="1"/>
          <p:nvPr>
            <p:ph type="title"/>
          </p:nvPr>
        </p:nvSpPr>
        <p:spPr>
          <a:xfrm>
            <a:off x="516460" y="3069208"/>
            <a:ext cx="5825080" cy="26125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Kosugi Maru"/>
              <a:buNone/>
              <a:defRPr i="0" sz="4400" u="none" cap="none" strike="noStrike">
                <a:solidFill>
                  <a:schemeClr val="lt1"/>
                </a:solidFill>
                <a:latin typeface="Kosugi Maru"/>
                <a:ea typeface="Kosugi Maru"/>
                <a:cs typeface="Kosugi Maru"/>
                <a:sym typeface="Kosugi Maru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20" name="Google Shape;2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362200"/>
            <a:ext cx="6553200" cy="965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ユーザー設定レイアウト">
  <p:cSld name="1_ユーザー設定レイアウト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" y="411359"/>
            <a:ext cx="6858000" cy="2852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1"/>
          <p:cNvSpPr txBox="1"/>
          <p:nvPr>
            <p:ph type="title"/>
          </p:nvPr>
        </p:nvSpPr>
        <p:spPr>
          <a:xfrm>
            <a:off x="186611" y="0"/>
            <a:ext cx="4400946" cy="469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b="1" i="0" sz="2800" u="none" cap="none" strike="noStrike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" name="Google Shape;24;p31"/>
          <p:cNvSpPr txBox="1"/>
          <p:nvPr>
            <p:ph idx="12" type="sldNum"/>
          </p:nvPr>
        </p:nvSpPr>
        <p:spPr>
          <a:xfrm>
            <a:off x="5314950" y="925760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タイトルのみ">
  <p:cSld name="1_タイトルのみ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2"/>
          <p:cNvSpPr txBox="1"/>
          <p:nvPr>
            <p:ph idx="12" type="sldNum"/>
          </p:nvPr>
        </p:nvSpPr>
        <p:spPr>
          <a:xfrm>
            <a:off x="5314950" y="925548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pic>
        <p:nvPicPr>
          <p:cNvPr id="27" name="Google Shape;27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722076"/>
            <a:ext cx="6858000" cy="123825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2"/>
          <p:cNvSpPr txBox="1"/>
          <p:nvPr>
            <p:ph type="title"/>
          </p:nvPr>
        </p:nvSpPr>
        <p:spPr>
          <a:xfrm>
            <a:off x="516460" y="3080931"/>
            <a:ext cx="5919510" cy="26125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b="1" i="0" sz="4400" u="none" cap="none" strike="noStrik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osugi Maru"/>
              <a:buNone/>
              <a:defRPr sz="1800">
                <a:latin typeface="Kosugi Maru"/>
                <a:ea typeface="Kosugi Maru"/>
                <a:cs typeface="Kosugi Maru"/>
                <a:sym typeface="Kosugi Maru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osugi Maru"/>
              <a:buNone/>
              <a:defRPr sz="1800">
                <a:latin typeface="Kosugi Maru"/>
                <a:ea typeface="Kosugi Maru"/>
                <a:cs typeface="Kosugi Maru"/>
                <a:sym typeface="Kosugi Maru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osugi Maru"/>
              <a:buNone/>
              <a:defRPr sz="1800">
                <a:latin typeface="Kosugi Maru"/>
                <a:ea typeface="Kosugi Maru"/>
                <a:cs typeface="Kosugi Maru"/>
                <a:sym typeface="Kosugi Maru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osugi Maru"/>
              <a:buNone/>
              <a:defRPr sz="1800">
                <a:latin typeface="Kosugi Maru"/>
                <a:ea typeface="Kosugi Maru"/>
                <a:cs typeface="Kosugi Maru"/>
                <a:sym typeface="Kosugi Maru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osugi Maru"/>
              <a:buNone/>
              <a:defRPr sz="1800">
                <a:latin typeface="Kosugi Maru"/>
                <a:ea typeface="Kosugi Maru"/>
                <a:cs typeface="Kosugi Maru"/>
                <a:sym typeface="Kosugi Maru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osugi Maru"/>
              <a:buNone/>
              <a:defRPr sz="1800">
                <a:latin typeface="Kosugi Maru"/>
                <a:ea typeface="Kosugi Maru"/>
                <a:cs typeface="Kosugi Maru"/>
                <a:sym typeface="Kosugi Maru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osugi Maru"/>
              <a:buNone/>
              <a:defRPr sz="1800">
                <a:latin typeface="Kosugi Maru"/>
                <a:ea typeface="Kosugi Maru"/>
                <a:cs typeface="Kosugi Maru"/>
                <a:sym typeface="Kosugi Maru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osugi Maru"/>
              <a:buNone/>
              <a:defRPr sz="1800">
                <a:latin typeface="Kosugi Maru"/>
                <a:ea typeface="Kosugi Maru"/>
                <a:cs typeface="Kosugi Maru"/>
                <a:sym typeface="Kosugi Maru"/>
              </a:defRPr>
            </a:lvl9pPr>
          </a:lstStyle>
          <a:p/>
        </p:txBody>
      </p:sp>
      <p:sp>
        <p:nvSpPr>
          <p:cNvPr id="29" name="Google Shape;29;p32"/>
          <p:cNvSpPr txBox="1"/>
          <p:nvPr>
            <p:ph idx="1" type="body"/>
          </p:nvPr>
        </p:nvSpPr>
        <p:spPr>
          <a:xfrm>
            <a:off x="537469" y="5129407"/>
            <a:ext cx="4268955" cy="209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100"/>
              <a:buChar char="•"/>
              <a:defRPr b="1" i="0" sz="2100" u="none" cap="none" strike="noStrike">
                <a:solidFill>
                  <a:srgbClr val="595959"/>
                </a:solidFill>
              </a:defRPr>
            </a:lvl1pPr>
            <a:lvl2pPr indent="-3429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1" i="0" sz="1800" u="none" cap="none" strike="noStrike">
                <a:solidFill>
                  <a:srgbClr val="595959"/>
                </a:solidFill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500"/>
              <a:buChar char="•"/>
              <a:defRPr b="1" i="0" sz="1500" u="none" cap="none" strike="noStrike">
                <a:solidFill>
                  <a:srgbClr val="595959"/>
                </a:solidFill>
              </a:defRPr>
            </a:lvl3pPr>
            <a:lvl4pPr indent="-314325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350"/>
              <a:buChar char="•"/>
              <a:defRPr b="1" i="0" sz="1350" u="none" cap="none" strike="noStrike">
                <a:solidFill>
                  <a:srgbClr val="595959"/>
                </a:solidFill>
              </a:defRPr>
            </a:lvl4pPr>
            <a:lvl5pPr indent="-314325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i="0" sz="1350" u="none" cap="none" strike="noStrike">
                <a:solidFill>
                  <a:schemeClr val="dk1"/>
                </a:solidFill>
              </a:defRPr>
            </a:lvl5pPr>
            <a:lvl6pPr indent="-314325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i="0" sz="1350" u="none" cap="none" strike="noStrike">
                <a:solidFill>
                  <a:schemeClr val="dk1"/>
                </a:solidFill>
              </a:defRPr>
            </a:lvl6pPr>
            <a:lvl7pPr indent="-314325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i="0" sz="1350" u="none" cap="none" strike="noStrike">
                <a:solidFill>
                  <a:schemeClr val="dk1"/>
                </a:solidFill>
              </a:defRPr>
            </a:lvl7pPr>
            <a:lvl8pPr indent="-314325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i="0" sz="1350" u="none" cap="none" strike="noStrike">
                <a:solidFill>
                  <a:schemeClr val="dk1"/>
                </a:solidFill>
              </a:defRPr>
            </a:lvl8pPr>
            <a:lvl9pPr indent="-314325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i="0" sz="1350" u="none" cap="none" strike="noStrike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ユーザー設定レイアウト">
  <p:cSld name="ユーザー設定レイアウト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3"/>
          <p:cNvSpPr txBox="1"/>
          <p:nvPr>
            <p:ph idx="12" type="sldNum"/>
          </p:nvPr>
        </p:nvSpPr>
        <p:spPr>
          <a:xfrm>
            <a:off x="5314950" y="925548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Kosugi Maru"/>
                <a:ea typeface="Kosugi Maru"/>
                <a:cs typeface="Kosugi Maru"/>
                <a:sym typeface="Kosugi Maru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/>
          <p:nvPr>
            <p:ph type="title"/>
          </p:nvPr>
        </p:nvSpPr>
        <p:spPr>
          <a:xfrm>
            <a:off x="471488" y="592754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osugi Maru"/>
              <a:buNone/>
              <a:defRPr b="0" i="0" sz="3300" u="none" cap="none" strike="noStrike">
                <a:solidFill>
                  <a:schemeClr val="dk1"/>
                </a:solidFill>
                <a:latin typeface="Kosugi Maru"/>
                <a:ea typeface="Kosugi Maru"/>
                <a:cs typeface="Kosugi Maru"/>
                <a:sym typeface="Kosugi Mar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9"/>
          <p:cNvSpPr txBox="1"/>
          <p:nvPr>
            <p:ph idx="1" type="body"/>
          </p:nvPr>
        </p:nvSpPr>
        <p:spPr>
          <a:xfrm>
            <a:off x="471488" y="2507456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osugi Maru"/>
              <a:buChar char="•"/>
              <a:defRPr b="0" i="0" sz="2100" u="none" cap="none" strike="noStrike">
                <a:solidFill>
                  <a:schemeClr val="dk1"/>
                </a:solidFill>
                <a:latin typeface="Kosugi Maru"/>
                <a:ea typeface="Kosugi Maru"/>
                <a:cs typeface="Kosugi Maru"/>
                <a:sym typeface="Kosugi Maru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osugi Maru"/>
              <a:buChar char="•"/>
              <a:defRPr b="0" i="0" sz="1800" u="none" cap="none" strike="noStrike">
                <a:solidFill>
                  <a:schemeClr val="dk1"/>
                </a:solidFill>
                <a:latin typeface="Kosugi Maru"/>
                <a:ea typeface="Kosugi Maru"/>
                <a:cs typeface="Kosugi Maru"/>
                <a:sym typeface="Kosugi Maru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Kosugi Maru"/>
              <a:buChar char="•"/>
              <a:defRPr b="0" i="0" sz="1500" u="none" cap="none" strike="noStrike">
                <a:solidFill>
                  <a:schemeClr val="dk1"/>
                </a:solidFill>
                <a:latin typeface="Kosugi Maru"/>
                <a:ea typeface="Kosugi Maru"/>
                <a:cs typeface="Kosugi Maru"/>
                <a:sym typeface="Kosugi Maru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Kosugi Maru"/>
              <a:buChar char="•"/>
              <a:defRPr b="0" i="0" sz="1350" u="none" cap="none" strike="noStrike">
                <a:solidFill>
                  <a:schemeClr val="dk1"/>
                </a:solidFill>
                <a:latin typeface="Kosugi Maru"/>
                <a:ea typeface="Kosugi Maru"/>
                <a:cs typeface="Kosugi Maru"/>
                <a:sym typeface="Kosugi Maru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Kosugi Maru"/>
              <a:buChar char="•"/>
              <a:defRPr b="0" i="0" sz="1350" u="none" cap="none" strike="noStrike">
                <a:solidFill>
                  <a:schemeClr val="dk1"/>
                </a:solidFill>
                <a:latin typeface="Kosugi Maru"/>
                <a:ea typeface="Kosugi Maru"/>
                <a:cs typeface="Kosugi Maru"/>
                <a:sym typeface="Kosugi Maru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Kosugi Maru"/>
              <a:buChar char="•"/>
              <a:defRPr b="0" i="0" sz="1350" u="none" cap="none" strike="noStrike">
                <a:solidFill>
                  <a:schemeClr val="dk1"/>
                </a:solidFill>
                <a:latin typeface="Kosugi Maru"/>
                <a:ea typeface="Kosugi Maru"/>
                <a:cs typeface="Kosugi Maru"/>
                <a:sym typeface="Kosugi Maru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Kosugi Maru"/>
              <a:buChar char="•"/>
              <a:defRPr b="0" i="0" sz="1350" u="none" cap="none" strike="noStrike">
                <a:solidFill>
                  <a:schemeClr val="dk1"/>
                </a:solidFill>
                <a:latin typeface="Kosugi Maru"/>
                <a:ea typeface="Kosugi Maru"/>
                <a:cs typeface="Kosugi Maru"/>
                <a:sym typeface="Kosugi Maru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Kosugi Maru"/>
              <a:buChar char="•"/>
              <a:defRPr b="0" i="0" sz="1350" u="none" cap="none" strike="noStrike">
                <a:solidFill>
                  <a:schemeClr val="dk1"/>
                </a:solidFill>
                <a:latin typeface="Kosugi Maru"/>
                <a:ea typeface="Kosugi Maru"/>
                <a:cs typeface="Kosugi Maru"/>
                <a:sym typeface="Kosugi Maru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Kosugi Maru"/>
              <a:buChar char="•"/>
              <a:defRPr b="0" i="0" sz="1350" u="none" cap="none" strike="noStrike">
                <a:solidFill>
                  <a:schemeClr val="dk1"/>
                </a:solidFill>
                <a:latin typeface="Kosugi Maru"/>
                <a:ea typeface="Kosugi Maru"/>
                <a:cs typeface="Kosugi Maru"/>
                <a:sym typeface="Kosugi Maru"/>
              </a:defRPr>
            </a:lvl9pPr>
          </a:lstStyle>
          <a:p/>
        </p:txBody>
      </p:sp>
      <p:sp>
        <p:nvSpPr>
          <p:cNvPr id="12" name="Google Shape;12;p29"/>
          <p:cNvSpPr txBox="1"/>
          <p:nvPr>
            <p:ph idx="12" type="sldNum"/>
          </p:nvPr>
        </p:nvSpPr>
        <p:spPr>
          <a:xfrm>
            <a:off x="5314950" y="925548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pic>
        <p:nvPicPr>
          <p:cNvPr id="13" name="Google Shape;13;p2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9659779"/>
            <a:ext cx="6858000" cy="24622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9"/>
          <p:cNvSpPr txBox="1"/>
          <p:nvPr/>
        </p:nvSpPr>
        <p:spPr>
          <a:xfrm>
            <a:off x="2179298" y="9659779"/>
            <a:ext cx="2875301" cy="246221"/>
          </a:xfrm>
          <a:prstGeom prst="rect">
            <a:avLst/>
          </a:prstGeom>
          <a:solidFill>
            <a:srgbClr val="005FC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ja-JP" sz="1000" u="none" cap="none" strike="noStrike">
                <a:solidFill>
                  <a:schemeClr val="lt1"/>
                </a:solidFill>
                <a:latin typeface="Kosugi Maru"/>
                <a:ea typeface="Kosugi Maru"/>
                <a:cs typeface="Kosugi Maru"/>
                <a:sym typeface="Kosugi Maru"/>
              </a:rPr>
              <a:t>© 2021 DONUTS Co. Ltd. All Rights Reserved.</a:t>
            </a:r>
            <a:endParaRPr b="0" i="0" sz="1000" u="none" cap="none" strike="noStrike">
              <a:solidFill>
                <a:schemeClr val="lt1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28.png"/><Relationship Id="rId5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2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Relationship Id="rId4" Type="http://schemas.openxmlformats.org/officeDocument/2006/relationships/hyperlink" Target="https://jobcan-lms.zendesk.com/hc/ja/articles/360018787951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png"/><Relationship Id="rId4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Relationship Id="rId4" Type="http://schemas.openxmlformats.org/officeDocument/2006/relationships/image" Target="../media/image4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png"/><Relationship Id="rId4" Type="http://schemas.openxmlformats.org/officeDocument/2006/relationships/image" Target="../media/image29.png"/><Relationship Id="rId5" Type="http://schemas.openxmlformats.org/officeDocument/2006/relationships/image" Target="../media/image3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9.png"/><Relationship Id="rId4" Type="http://schemas.openxmlformats.org/officeDocument/2006/relationships/image" Target="../media/image4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4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27.png"/><Relationship Id="rId5" Type="http://schemas.openxmlformats.org/officeDocument/2006/relationships/hyperlink" Target="https://jobcan-id.zendesk.com/hc/ja/articles/360006313094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"/>
          <p:cNvSpPr txBox="1"/>
          <p:nvPr>
            <p:ph type="title"/>
          </p:nvPr>
        </p:nvSpPr>
        <p:spPr>
          <a:xfrm>
            <a:off x="453397" y="3079719"/>
            <a:ext cx="5978933" cy="26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i="0" lang="ja-JP" sz="4400" u="none" cap="none" strike="noStrike">
                <a:solidFill>
                  <a:schemeClr val="lt1"/>
                </a:solidFill>
              </a:rPr>
              <a:t>従業員操作マニュアル</a:t>
            </a:r>
            <a:endParaRPr b="1" i="0" sz="4400" u="none" cap="none" strike="noStrike">
              <a:solidFill>
                <a:schemeClr val="lt1"/>
              </a:solidFill>
            </a:endParaRPr>
          </a:p>
        </p:txBody>
      </p:sp>
      <p:sp>
        <p:nvSpPr>
          <p:cNvPr id="38" name="Google Shape;38;p1"/>
          <p:cNvSpPr txBox="1"/>
          <p:nvPr>
            <p:ph idx="12" type="sldNum"/>
          </p:nvPr>
        </p:nvSpPr>
        <p:spPr>
          <a:xfrm>
            <a:off x="5314950" y="925548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39" name="Google Shape;39;p1"/>
          <p:cNvSpPr txBox="1"/>
          <p:nvPr/>
        </p:nvSpPr>
        <p:spPr>
          <a:xfrm>
            <a:off x="2788113" y="5428700"/>
            <a:ext cx="1309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100">
                <a:solidFill>
                  <a:schemeClr val="dk1"/>
                </a:solidFill>
                <a:latin typeface="Kosugi Maru"/>
                <a:ea typeface="Kosugi Maru"/>
                <a:cs typeface="Kosugi Maru"/>
                <a:sym typeface="Kosugi Maru"/>
              </a:rPr>
              <a:t>2024.06</a:t>
            </a:r>
            <a:endParaRPr sz="2100">
              <a:solidFill>
                <a:schemeClr val="dk1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0"/>
          <p:cNvSpPr txBox="1"/>
          <p:nvPr>
            <p:ph type="title"/>
          </p:nvPr>
        </p:nvSpPr>
        <p:spPr>
          <a:xfrm>
            <a:off x="186611" y="0"/>
            <a:ext cx="4400946" cy="469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rPr i="0" lang="ja-JP" sz="2800" u="none" cap="none" strike="noStrike"/>
              <a:t>入社の手続き</a:t>
            </a:r>
            <a:endParaRPr i="0" sz="2800" u="none" cap="none" strike="noStrike"/>
          </a:p>
        </p:txBody>
      </p:sp>
      <p:sp>
        <p:nvSpPr>
          <p:cNvPr id="123" name="Google Shape;123;p10"/>
          <p:cNvSpPr txBox="1"/>
          <p:nvPr>
            <p:ph idx="12" type="sldNum"/>
          </p:nvPr>
        </p:nvSpPr>
        <p:spPr>
          <a:xfrm>
            <a:off x="5314950" y="925760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ja-JP" sz="2000">
                <a:solidFill>
                  <a:srgbClr val="888888"/>
                </a:solidFill>
              </a:rPr>
              <a:t>‹#›</a:t>
            </a:fld>
            <a:endParaRPr sz="2000">
              <a:solidFill>
                <a:srgbClr val="888888"/>
              </a:solidFill>
            </a:endParaRPr>
          </a:p>
        </p:txBody>
      </p:sp>
      <p:sp>
        <p:nvSpPr>
          <p:cNvPr id="124" name="Google Shape;124;p10"/>
          <p:cNvSpPr txBox="1"/>
          <p:nvPr/>
        </p:nvSpPr>
        <p:spPr>
          <a:xfrm>
            <a:off x="284586" y="572879"/>
            <a:ext cx="6848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①入社の手続きの入力依頼のメールが届いたら、リンクをクリックします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125" name="Google Shape;125;p10"/>
          <p:cNvSpPr txBox="1"/>
          <p:nvPr/>
        </p:nvSpPr>
        <p:spPr>
          <a:xfrm>
            <a:off x="356850" y="8927400"/>
            <a:ext cx="61443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入力項目の詳細に関しまして26ページ以降従業員情報入力項目一覧をご覧ください。</a:t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126" name="Google Shape;126;p10"/>
          <p:cNvSpPr txBox="1"/>
          <p:nvPr/>
        </p:nvSpPr>
        <p:spPr>
          <a:xfrm>
            <a:off x="186600" y="4065150"/>
            <a:ext cx="6671400" cy="7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②入力画面が表示されますので、情報をご入力ください</a:t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※マイページ上「通知」からも、入社の手続きの入力画面を表示できます。</a:t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127" name="Google Shape;127;p10"/>
          <p:cNvSpPr txBox="1"/>
          <p:nvPr/>
        </p:nvSpPr>
        <p:spPr>
          <a:xfrm>
            <a:off x="330850" y="8606281"/>
            <a:ext cx="64866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③「完了」をクリックして、管理者の承認をお待ちください</a:t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pic>
        <p:nvPicPr>
          <p:cNvPr id="128" name="Google Shape;12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7925" y="833650"/>
            <a:ext cx="4737026" cy="3190502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9" name="Google Shape;12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9950" y="4712625"/>
            <a:ext cx="5227187" cy="345453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"/>
          <p:cNvSpPr txBox="1"/>
          <p:nvPr>
            <p:ph type="title"/>
          </p:nvPr>
        </p:nvSpPr>
        <p:spPr>
          <a:xfrm>
            <a:off x="186611" y="0"/>
            <a:ext cx="4400946" cy="469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rPr i="0" lang="ja-JP" sz="2800" u="none" cap="none" strike="noStrike"/>
              <a:t>退社の手続き</a:t>
            </a:r>
            <a:endParaRPr i="0" sz="2800" u="none" cap="none" strike="noStrike"/>
          </a:p>
        </p:txBody>
      </p:sp>
      <p:sp>
        <p:nvSpPr>
          <p:cNvPr id="135" name="Google Shape;135;p11"/>
          <p:cNvSpPr txBox="1"/>
          <p:nvPr>
            <p:ph idx="12" type="sldNum"/>
          </p:nvPr>
        </p:nvSpPr>
        <p:spPr>
          <a:xfrm>
            <a:off x="5314950" y="925760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ja-JP" sz="2000">
                <a:solidFill>
                  <a:srgbClr val="888888"/>
                </a:solidFill>
              </a:rPr>
              <a:t>‹#›</a:t>
            </a:fld>
            <a:endParaRPr sz="2000">
              <a:solidFill>
                <a:srgbClr val="888888"/>
              </a:solidFill>
            </a:endParaRPr>
          </a:p>
        </p:txBody>
      </p:sp>
      <p:sp>
        <p:nvSpPr>
          <p:cNvPr id="136" name="Google Shape;136;p11"/>
          <p:cNvSpPr txBox="1"/>
          <p:nvPr/>
        </p:nvSpPr>
        <p:spPr>
          <a:xfrm>
            <a:off x="186611" y="516158"/>
            <a:ext cx="6848700" cy="4663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①退社の手続きの入力依頼のメールが届いたら、リンクをクリックしてください。</a:t>
            </a:r>
            <a:b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</a:br>
            <a:r>
              <a:rPr b="0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※マイページ上「通知」からも、退社の手続きの入力画面を表示できます。</a:t>
            </a:r>
            <a:endParaRPr/>
          </a:p>
        </p:txBody>
      </p:sp>
      <p:graphicFrame>
        <p:nvGraphicFramePr>
          <p:cNvPr id="137" name="Google Shape;137;p11"/>
          <p:cNvGraphicFramePr/>
          <p:nvPr/>
        </p:nvGraphicFramePr>
        <p:xfrm>
          <a:off x="829338" y="633787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{B324BD78-17FB-45A3-9496-21D25EA12F4D}</a:tableStyleId>
              </a:tblPr>
              <a:tblGrid>
                <a:gridCol w="1737525"/>
                <a:gridCol w="3049175"/>
              </a:tblGrid>
              <a:tr h="164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項目名</a:t>
                      </a:r>
                      <a:endParaRPr b="1" sz="8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説明</a:t>
                      </a:r>
                      <a:endParaRPr b="1" sz="8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4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最終出勤日　</a:t>
                      </a:r>
                      <a:r>
                        <a:rPr lang="ja-JP" sz="8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14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8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2017/11/29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64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退職日　</a:t>
                      </a:r>
                      <a:r>
                        <a:rPr lang="ja-JP" sz="8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14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8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2017/11/30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64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退職理由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8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</a:t>
                      </a:r>
                      <a:r>
                        <a:rPr b="0" lang="ja-JP" sz="8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一身上の理由のため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64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退職後の住所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(例)東京都渋谷区 9-99-99ジョブカンアパート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4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退職後の連絡用メールアドレス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8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yamada@lms.jobcan.ne.jp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64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電話番号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8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0000-0000-0000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90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源泉徴収票の渡し方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・メール</a:t>
                      </a:r>
                      <a:b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・郵送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6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住民税の徴収方法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・転職先にて特別徴収（給与天引き）を希望</a:t>
                      </a:r>
                      <a:b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・普通徴収（残りの住民税を自分で支払う）を希望</a:t>
                      </a:r>
                      <a:b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・一括徴収（最後の給与で一括天引き）を希望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0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離職票の希望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・希望</a:t>
                      </a:r>
                      <a:b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・不要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0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退職後の保険加入の確認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・任意継続を希望する</a:t>
                      </a:r>
                      <a:b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・任意継続を希望しない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4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健康保険証の返却日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8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2017/11/30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64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健康保険証を紛失しました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確認しチェックしてください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4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次の勤務先名称(任意)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任意入力になります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4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次の勤務先入社日(任意)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任意入力になります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4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備考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8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何かあればご記入ください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8" name="Google Shape;138;p11"/>
          <p:cNvSpPr txBox="1"/>
          <p:nvPr/>
        </p:nvSpPr>
        <p:spPr>
          <a:xfrm>
            <a:off x="318270" y="6060970"/>
            <a:ext cx="3508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ja-JP" sz="12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各項目についてご案内します。</a:t>
            </a:r>
            <a:endParaRPr b="0" i="0" sz="12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139" name="Google Shape;139;p11"/>
          <p:cNvSpPr txBox="1"/>
          <p:nvPr/>
        </p:nvSpPr>
        <p:spPr>
          <a:xfrm>
            <a:off x="259450" y="3269350"/>
            <a:ext cx="64866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②必要情報を入力し、一番下の「完了」をクリックすると終了です。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管理者の承認をお待ちください。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pic>
        <p:nvPicPr>
          <p:cNvPr id="140" name="Google Shape;14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4950" y="3796750"/>
            <a:ext cx="2890851" cy="226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45462" y="1003592"/>
            <a:ext cx="3409418" cy="2267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"/>
          <p:cNvSpPr txBox="1"/>
          <p:nvPr>
            <p:ph type="title"/>
          </p:nvPr>
        </p:nvSpPr>
        <p:spPr>
          <a:xfrm>
            <a:off x="186611" y="0"/>
            <a:ext cx="44010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ja-JP"/>
              <a:t>情報更新依頼を受ける</a:t>
            </a:r>
            <a:endParaRPr/>
          </a:p>
        </p:txBody>
      </p:sp>
      <p:sp>
        <p:nvSpPr>
          <p:cNvPr id="148" name="Google Shape;148;p12"/>
          <p:cNvSpPr txBox="1"/>
          <p:nvPr>
            <p:ph idx="12" type="sldNum"/>
          </p:nvPr>
        </p:nvSpPr>
        <p:spPr>
          <a:xfrm>
            <a:off x="5314950" y="9257606"/>
            <a:ext cx="15429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149" name="Google Shape;149;p12"/>
          <p:cNvSpPr txBox="1"/>
          <p:nvPr/>
        </p:nvSpPr>
        <p:spPr>
          <a:xfrm>
            <a:off x="-60300" y="469200"/>
            <a:ext cx="6978600" cy="10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　管理者から特定の項目の入力依頼が届くことがあります。</a:t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　メールもしくはマイページ上に届く通知から指定された項目の情報を入力して</a:t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　管理者にご提出ください。</a:t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　</a:t>
            </a: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①メール内のリンク、もしくは、マイページの通知をクリックします。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150" name="Google Shape;150;p12"/>
          <p:cNvSpPr txBox="1"/>
          <p:nvPr/>
        </p:nvSpPr>
        <p:spPr>
          <a:xfrm>
            <a:off x="124050" y="5717175"/>
            <a:ext cx="66099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②表示されている項目を入力して「完了」をクリックします。管理者の承認をお待ちください。</a:t>
            </a:r>
            <a:endParaRPr b="0" i="0" sz="1400" u="none" cap="none" strike="noStrike">
              <a:solidFill>
                <a:srgbClr val="000000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pic>
        <p:nvPicPr>
          <p:cNvPr id="151" name="Google Shape;15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611" y="1642212"/>
            <a:ext cx="4267419" cy="3905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6338775"/>
            <a:ext cx="6068131" cy="2766432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3" name="Google Shape;153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53575" y="3218525"/>
            <a:ext cx="4480374" cy="234902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/>
          <p:nvPr>
            <p:ph idx="12" type="sldNum"/>
          </p:nvPr>
        </p:nvSpPr>
        <p:spPr>
          <a:xfrm>
            <a:off x="5314950" y="925548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159" name="Google Shape;159;p13"/>
          <p:cNvSpPr txBox="1"/>
          <p:nvPr>
            <p:ph type="title"/>
          </p:nvPr>
        </p:nvSpPr>
        <p:spPr>
          <a:xfrm>
            <a:off x="516460" y="3080931"/>
            <a:ext cx="5919510" cy="26125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i="0" lang="ja-JP" sz="4400" u="none" cap="none" strike="noStrike">
                <a:solidFill>
                  <a:schemeClr val="lt1"/>
                </a:solidFill>
              </a:rPr>
              <a:t>手続きの申請をする</a:t>
            </a:r>
            <a:endParaRPr i="0" sz="4400" u="none" cap="none" strike="noStrike">
              <a:solidFill>
                <a:schemeClr val="lt1"/>
              </a:solidFill>
            </a:endParaRPr>
          </a:p>
        </p:txBody>
      </p:sp>
      <p:sp>
        <p:nvSpPr>
          <p:cNvPr id="160" name="Google Shape;160;p13"/>
          <p:cNvSpPr txBox="1"/>
          <p:nvPr>
            <p:ph idx="1" type="body"/>
          </p:nvPr>
        </p:nvSpPr>
        <p:spPr>
          <a:xfrm>
            <a:off x="537469" y="5129407"/>
            <a:ext cx="4269000" cy="20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Kosugi Maru"/>
              <a:buChar char="•"/>
            </a:pPr>
            <a:r>
              <a:rPr i="0" lang="ja-JP" sz="2100" u="none" cap="none" strike="noStrike">
                <a:solidFill>
                  <a:srgbClr val="595959"/>
                </a:solidFill>
              </a:rPr>
              <a:t>扶養の変更</a:t>
            </a:r>
            <a:endParaRPr i="0" sz="2100" u="none" cap="none" strike="noStrike">
              <a:solidFill>
                <a:srgbClr val="595959"/>
              </a:solidFill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Kosugi Maru"/>
              <a:buChar char="•"/>
            </a:pPr>
            <a:r>
              <a:rPr i="0" lang="ja-JP" sz="2100" u="none" cap="none" strike="noStrike">
                <a:solidFill>
                  <a:srgbClr val="595959"/>
                </a:solidFill>
              </a:rPr>
              <a:t>住所の変更</a:t>
            </a:r>
            <a:endParaRPr i="0" sz="2100" u="none" cap="none" strike="noStrike">
              <a:solidFill>
                <a:srgbClr val="595959"/>
              </a:solidFill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Kosugi Maru"/>
              <a:buChar char="•"/>
            </a:pPr>
            <a:r>
              <a:rPr i="0" lang="ja-JP" sz="2100" u="none" cap="none" strike="noStrike">
                <a:solidFill>
                  <a:srgbClr val="595959"/>
                </a:solidFill>
              </a:rPr>
              <a:t>氏名の変更</a:t>
            </a:r>
            <a:endParaRPr i="0" sz="2100" u="none" cap="none" strike="noStrike">
              <a:solidFill>
                <a:srgbClr val="595959"/>
              </a:solidFill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Kosugi Maru"/>
              <a:buChar char="•"/>
            </a:pPr>
            <a:r>
              <a:rPr lang="ja-JP"/>
              <a:t>産休の手続き</a:t>
            </a:r>
            <a:r>
              <a:rPr i="0" lang="ja-JP" sz="2100" u="none" cap="none" strike="noStrike">
                <a:solidFill>
                  <a:srgbClr val="595959"/>
                </a:solidFill>
              </a:rPr>
              <a:t>　　　　</a:t>
            </a:r>
            <a:endParaRPr i="0" sz="2100" u="none" cap="none" strike="noStrike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"/>
          <p:cNvSpPr txBox="1"/>
          <p:nvPr>
            <p:ph type="title"/>
          </p:nvPr>
        </p:nvSpPr>
        <p:spPr>
          <a:xfrm>
            <a:off x="186611" y="0"/>
            <a:ext cx="4400946" cy="469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rPr i="0" lang="ja-JP" sz="2800" u="none" cap="none" strike="noStrike"/>
              <a:t>扶養の変更</a:t>
            </a:r>
            <a:endParaRPr i="0" sz="2800" u="none" cap="none" strike="noStrike"/>
          </a:p>
        </p:txBody>
      </p:sp>
      <p:sp>
        <p:nvSpPr>
          <p:cNvPr id="166" name="Google Shape;166;p14"/>
          <p:cNvSpPr txBox="1"/>
          <p:nvPr>
            <p:ph idx="12" type="sldNum"/>
          </p:nvPr>
        </p:nvSpPr>
        <p:spPr>
          <a:xfrm>
            <a:off x="5314950" y="925760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ja-JP" sz="2000">
                <a:solidFill>
                  <a:srgbClr val="888888"/>
                </a:solidFill>
              </a:rPr>
              <a:t>‹#›</a:t>
            </a:fld>
            <a:endParaRPr sz="2000">
              <a:solidFill>
                <a:srgbClr val="888888"/>
              </a:solidFill>
            </a:endParaRPr>
          </a:p>
        </p:txBody>
      </p:sp>
      <p:sp>
        <p:nvSpPr>
          <p:cNvPr id="167" name="Google Shape;167;p14"/>
          <p:cNvSpPr txBox="1"/>
          <p:nvPr/>
        </p:nvSpPr>
        <p:spPr>
          <a:xfrm>
            <a:off x="241775" y="5827625"/>
            <a:ext cx="6567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ja-JP" sz="12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入力項目の詳細は「扶養の追加」は次ページにてご案内します。</a:t>
            </a:r>
            <a:endParaRPr b="0" i="0" sz="12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168" name="Google Shape;168;p14"/>
          <p:cNvSpPr txBox="1"/>
          <p:nvPr/>
        </p:nvSpPr>
        <p:spPr>
          <a:xfrm>
            <a:off x="152400" y="521976"/>
            <a:ext cx="6442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①左側メニューから「新規の手続き」を選択します。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169" name="Google Shape;169;p14"/>
          <p:cNvSpPr txBox="1"/>
          <p:nvPr/>
        </p:nvSpPr>
        <p:spPr>
          <a:xfrm>
            <a:off x="186611" y="3214827"/>
            <a:ext cx="5813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②「扶養の変更」をクリックします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170" name="Google Shape;170;p14"/>
          <p:cNvSpPr txBox="1"/>
          <p:nvPr/>
        </p:nvSpPr>
        <p:spPr>
          <a:xfrm>
            <a:off x="186611" y="5550727"/>
            <a:ext cx="6171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③「追加」または「削除」をクリックして、必要情報を入力します。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171" name="Google Shape;171;p14"/>
          <p:cNvSpPr txBox="1"/>
          <p:nvPr/>
        </p:nvSpPr>
        <p:spPr>
          <a:xfrm>
            <a:off x="220800" y="9060738"/>
            <a:ext cx="6795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④「申請」ボタンをクリックすると完了です。管理者の承認をお待ちください。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pic>
        <p:nvPicPr>
          <p:cNvPr id="172" name="Google Shape;17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125" y="3572748"/>
            <a:ext cx="4631745" cy="1887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3" name="Google Shape;17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3898" y="6093950"/>
            <a:ext cx="4118506" cy="2809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4" name="Google Shape;17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0550" y="951276"/>
            <a:ext cx="4562811" cy="211115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"/>
          <p:cNvSpPr txBox="1"/>
          <p:nvPr>
            <p:ph type="title"/>
          </p:nvPr>
        </p:nvSpPr>
        <p:spPr>
          <a:xfrm>
            <a:off x="186597" y="0"/>
            <a:ext cx="54270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rPr i="0" lang="ja-JP" sz="2800" u="none" cap="none" strike="noStrike"/>
              <a:t>扶養の変更</a:t>
            </a:r>
            <a:r>
              <a:rPr lang="ja-JP"/>
              <a:t>の入力項目の説明</a:t>
            </a:r>
            <a:endParaRPr i="0" sz="2800" u="none" cap="none" strike="noStrike"/>
          </a:p>
        </p:txBody>
      </p:sp>
      <p:sp>
        <p:nvSpPr>
          <p:cNvPr id="180" name="Google Shape;180;p15"/>
          <p:cNvSpPr txBox="1"/>
          <p:nvPr>
            <p:ph idx="12" type="sldNum"/>
          </p:nvPr>
        </p:nvSpPr>
        <p:spPr>
          <a:xfrm>
            <a:off x="5314950" y="925760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ja-JP" sz="2000">
                <a:solidFill>
                  <a:srgbClr val="888888"/>
                </a:solidFill>
              </a:rPr>
              <a:t>‹#›</a:t>
            </a:fld>
            <a:endParaRPr sz="2000">
              <a:solidFill>
                <a:srgbClr val="888888"/>
              </a:solidFill>
            </a:endParaRPr>
          </a:p>
        </p:txBody>
      </p:sp>
      <p:graphicFrame>
        <p:nvGraphicFramePr>
          <p:cNvPr id="181" name="Google Shape;181;p15"/>
          <p:cNvGraphicFramePr/>
          <p:nvPr/>
        </p:nvGraphicFramePr>
        <p:xfrm>
          <a:off x="120111" y="93835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{B324BD78-17FB-45A3-9496-21D25EA12F4D}</a:tableStyleId>
              </a:tblPr>
              <a:tblGrid>
                <a:gridCol w="1589750"/>
                <a:gridCol w="1219200"/>
                <a:gridCol w="3808850"/>
              </a:tblGrid>
              <a:tr h="22277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被扶養者情報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222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被扶養者になった日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10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子供が生まれた場合は「出生日」を、結婚の場合は「結婚した日」を入力します。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2024/1/1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41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被扶養者 続柄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/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・配偶者・その他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41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　　 基礎年金番号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続柄：配偶者の場合</a:t>
                      </a:r>
                      <a:endParaRPr sz="1400" u="none" cap="none" strike="noStrike"/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半角数字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　　 続柄詳細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続柄：その他の場合は必須</a:t>
                      </a:r>
                      <a:endParaRPr/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選択してください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外国人区分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/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・日本人・外国人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　　 ローマ字氏名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外国人区分：</a:t>
                      </a:r>
                      <a:br>
                        <a:rPr b="0" i="0"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b="0" i="0"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外国人の場合</a:t>
                      </a:r>
                      <a:endParaRPr/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半角英字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　　　　ローマ字氏名カナ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外国人区分：</a:t>
                      </a:r>
                      <a:br>
                        <a:rPr b="0" i="0"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b="0" i="0"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外国人の場合</a:t>
                      </a:r>
                      <a:endParaRPr/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全角カナ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姓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b="0" i="0" sz="10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山田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名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b="0" i="0" sz="10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花子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姓カナ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b="0" i="0" sz="10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ヤマダ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名カナ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b="0" i="0" sz="10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ハナコ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生年月日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b="0" i="0" sz="10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1980/1/1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性別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b="0" i="0" sz="10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・男性・女性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居住区分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/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・同居・別居（国内）・別居（国外）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　　 住所 郵便番号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別居（国内）の場合は必須</a:t>
                      </a:r>
                      <a:endParaRPr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999-9999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　　 住所 都道府県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別居（国内）の場合は必須</a:t>
                      </a:r>
                      <a:endParaRPr sz="1400" u="none" cap="none" strike="noStrike"/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東京都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　　 住所 市区町村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別居（国内）の場合は必須</a:t>
                      </a:r>
                      <a:endParaRPr sz="1400" u="none" cap="none" strike="noStrike"/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渋谷区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　　 住所 丁目番地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別居（国内）の場合</a:t>
                      </a:r>
                      <a:endParaRPr b="0" i="0"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9-99-99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　　 住所 建物名・部屋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別居（国内）の場合</a:t>
                      </a:r>
                      <a:endParaRPr b="0" i="0"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ジョブカンアパート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　　 住所カナ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別居（国内）の場合</a:t>
                      </a:r>
                      <a:endParaRPr b="0" i="0"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トウキョウトシブヤク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　　 国内居住親族への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　　　　年間送金額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別居（国内）の場合</a:t>
                      </a:r>
                      <a:endParaRPr b="0" i="0"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半角数字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        　非居住者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別居（国外）の場合</a:t>
                      </a:r>
                      <a:endParaRPr/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扶養者が国内に住所を所有せず、かつ現在まで引き続き1年以上居所を有しない場合はチェックを入れてください。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         留学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続柄（その他）を選択</a:t>
                      </a:r>
                      <a:endParaRPr b="0" i="0"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別居（国外）の場合</a:t>
                      </a:r>
                      <a:endParaRPr b="0" i="0"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扶養者が非居住者のうち、留学の場合はチェックを入れてください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　　　親族関連書類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別居（国外）の場合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非居住者にチェック</a:t>
                      </a:r>
                      <a:endParaRPr sz="1400" u="none" cap="none" strike="noStrike"/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ファイルを選択してください　サイズ上限：1ファイル10MBまで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　　　送金関連書類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別居（国外）の場合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非居住者にチェック</a:t>
                      </a:r>
                      <a:endParaRPr sz="1400" u="none" cap="none" strike="noStrike"/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ファイルを選択してください　サイズ上限：1ファイル10MBまで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　　　留学証明書類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別居（国外）の場合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非居住者にチェック</a:t>
                      </a:r>
                      <a:endParaRPr sz="1400" u="none" cap="none" strike="noStrike"/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ファイルを選択してください　サイズ上限：1ファイル10MBまで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82" name="Google Shape;182;p15"/>
          <p:cNvSpPr txBox="1"/>
          <p:nvPr/>
        </p:nvSpPr>
        <p:spPr>
          <a:xfrm>
            <a:off x="120111" y="543872"/>
            <a:ext cx="5822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＜扶養の追加の場合　入力項目＞</a:t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4"/>
          <p:cNvSpPr txBox="1"/>
          <p:nvPr>
            <p:ph type="title"/>
          </p:nvPr>
        </p:nvSpPr>
        <p:spPr>
          <a:xfrm>
            <a:off x="186610" y="0"/>
            <a:ext cx="5566489" cy="469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</a:pPr>
            <a:r>
              <a:rPr lang="ja-JP">
                <a:solidFill>
                  <a:srgbClr val="4472C4"/>
                </a:solidFill>
              </a:rPr>
              <a:t>扶養の変更の入力項目の説明</a:t>
            </a:r>
            <a:endParaRPr/>
          </a:p>
        </p:txBody>
      </p:sp>
      <p:sp>
        <p:nvSpPr>
          <p:cNvPr id="188" name="Google Shape;188;p34"/>
          <p:cNvSpPr txBox="1"/>
          <p:nvPr>
            <p:ph idx="12" type="sldNum"/>
          </p:nvPr>
        </p:nvSpPr>
        <p:spPr>
          <a:xfrm>
            <a:off x="5314950" y="925760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pic>
        <p:nvPicPr>
          <p:cNvPr id="189" name="Google Shape;18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9" y="5036464"/>
            <a:ext cx="5840474" cy="37798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0" name="Google Shape;190;p34"/>
          <p:cNvGraphicFramePr/>
          <p:nvPr/>
        </p:nvGraphicFramePr>
        <p:xfrm>
          <a:off x="123109" y="327103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{B324BD78-17FB-45A3-9496-21D25EA12F4D}</a:tableStyleId>
              </a:tblPr>
              <a:tblGrid>
                <a:gridCol w="1937300"/>
                <a:gridCol w="1111250"/>
                <a:gridCol w="3569250"/>
              </a:tblGrid>
              <a:tr h="30892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配偶者情報</a:t>
                      </a:r>
                      <a:endParaRPr b="1"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170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配偶者の有無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・有・無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70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配偶者の年間収入（去年）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必須（該当者のみ）</a:t>
                      </a:r>
                      <a:endParaRPr sz="10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半角数字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70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配偶者の月額報酬（現在）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必須（該当者のみ）</a:t>
                      </a:r>
                      <a:endParaRPr/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半角数字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91" name="Google Shape;191;p34"/>
          <p:cNvSpPr/>
          <p:nvPr/>
        </p:nvSpPr>
        <p:spPr>
          <a:xfrm>
            <a:off x="120158" y="4482384"/>
            <a:ext cx="6617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0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※配偶者の収入に関しましては「国民年金第３号被保険者関係届」の「被扶養者でない配偶者を有するときに記入してください」という欄に配偶者の収入が反映されるため必要な項目となります。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0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不明や不要な場合は、「0円」と入力してください。</a:t>
            </a:r>
            <a:endParaRPr/>
          </a:p>
        </p:txBody>
      </p:sp>
      <p:graphicFrame>
        <p:nvGraphicFramePr>
          <p:cNvPr id="192" name="Google Shape;192;p34"/>
          <p:cNvGraphicFramePr/>
          <p:nvPr/>
        </p:nvGraphicFramePr>
        <p:xfrm>
          <a:off x="123109" y="7175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{B324BD78-17FB-45A3-9496-21D25EA12F4D}</a:tableStyleId>
              </a:tblPr>
              <a:tblGrid>
                <a:gridCol w="1937300"/>
                <a:gridCol w="1111250"/>
                <a:gridCol w="3569250"/>
              </a:tblGrid>
              <a:tr h="170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職業</a:t>
                      </a:r>
                      <a:endParaRPr/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10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12文字以内で入力してください。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主婦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70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75707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電話番号</a:t>
                      </a:r>
                      <a:endParaRPr/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75707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000" u="none" cap="none" strike="noStrike">
                        <a:solidFill>
                          <a:srgbClr val="75707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0000-0000-0000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70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年間収入（今後1年間見込）</a:t>
                      </a:r>
                      <a:endParaRPr/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/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半角数字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70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年間所得（1月～12月）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/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半角数字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3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75707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/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・対象外・一般障害者・特別障害者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67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税の扶養対象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sng" cap="none" strike="noStrike">
                          <a:solidFill>
                            <a:schemeClr val="hlink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  <a:hlinkClick r:id="rId4"/>
                        </a:rPr>
                        <a:t>税法上の扶養</a:t>
                      </a: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であればチェックを入れてください。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67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障害者区分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/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・対象外・一般障がい者・特別障がい者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67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　　 詳細情報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75707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一般障がい者</a:t>
                      </a:r>
                      <a:br>
                        <a:rPr lang="ja-JP" sz="1000" u="none" cap="none" strike="noStrike">
                          <a:solidFill>
                            <a:srgbClr val="75707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lang="ja-JP" sz="1000" u="none" cap="none" strike="noStrike">
                          <a:solidFill>
                            <a:srgbClr val="75707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特別障がい者</a:t>
                      </a:r>
                      <a:br>
                        <a:rPr lang="ja-JP" sz="1000" u="none" cap="none" strike="noStrike">
                          <a:solidFill>
                            <a:srgbClr val="75707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lang="ja-JP" sz="1000" u="none" cap="none" strike="noStrike">
                          <a:solidFill>
                            <a:srgbClr val="75707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を選択した場合</a:t>
                      </a:r>
                      <a:endParaRPr/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障がい者手帳を持っている場合は、種類と交付年月日、障害の等級などを記入してください。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70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扶養に追加された理由</a:t>
                      </a:r>
                      <a:endParaRPr/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/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24文字以内で入力してください</a:t>
                      </a:r>
                      <a:endParaRPr i="0"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3" name="Google Shape;193;p34"/>
          <p:cNvGraphicFramePr/>
          <p:nvPr/>
        </p:nvGraphicFramePr>
        <p:xfrm>
          <a:off x="123109" y="54144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{B324BD78-17FB-45A3-9496-21D25EA12F4D}</a:tableStyleId>
              </a:tblPr>
              <a:tblGrid>
                <a:gridCol w="1742850"/>
                <a:gridCol w="1305700"/>
                <a:gridCol w="3569250"/>
              </a:tblGrid>
              <a:tr h="30892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被扶養者異動日</a:t>
                      </a:r>
                      <a:endParaRPr b="1"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170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被扶養者でなくなった日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/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被扶養者が就職したときは「就職した日」（健康保険の資格取得日）を、離婚した時は「離婚日」を、死亡した時は「死亡日の翌日」を入力します。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（例）2024/1/1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80500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被扶養者情報</a:t>
                      </a:r>
                      <a:endParaRPr b="1"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170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扶養から外れる人にチェックを入れてください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/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選択してください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70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扶養から外れた理由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0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/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・死亡・離婚（配偶者の場合）・就職（配偶者以外の場合）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・収入増加・75歳到達・障害認定・その他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70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死亡日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死亡を選択した場合は必須</a:t>
                      </a:r>
                      <a:endParaRPr/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（例）2024/1/1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70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理由詳細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その他を選択した場合は必須</a:t>
                      </a:r>
                      <a:endParaRPr/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0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24文字以内で入力してください。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7400" marB="17400" marR="26100" marL="2610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"/>
          <p:cNvSpPr txBox="1"/>
          <p:nvPr>
            <p:ph type="title"/>
          </p:nvPr>
        </p:nvSpPr>
        <p:spPr>
          <a:xfrm>
            <a:off x="186611" y="0"/>
            <a:ext cx="4400946" cy="469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rPr i="0" lang="ja-JP" sz="2800" u="none" cap="none" strike="noStrike"/>
              <a:t>住所の変更</a:t>
            </a:r>
            <a:endParaRPr i="0" sz="2800" u="none" cap="none" strike="noStrike"/>
          </a:p>
        </p:txBody>
      </p:sp>
      <p:sp>
        <p:nvSpPr>
          <p:cNvPr id="199" name="Google Shape;199;p16"/>
          <p:cNvSpPr txBox="1"/>
          <p:nvPr>
            <p:ph idx="12" type="sldNum"/>
          </p:nvPr>
        </p:nvSpPr>
        <p:spPr>
          <a:xfrm>
            <a:off x="6228600" y="9257600"/>
            <a:ext cx="629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ja-JP" sz="2000">
                <a:solidFill>
                  <a:srgbClr val="888888"/>
                </a:solidFill>
              </a:rPr>
              <a:t>‹#›</a:t>
            </a:fld>
            <a:endParaRPr sz="2000">
              <a:solidFill>
                <a:srgbClr val="888888"/>
              </a:solidFill>
            </a:endParaRPr>
          </a:p>
        </p:txBody>
      </p:sp>
      <p:sp>
        <p:nvSpPr>
          <p:cNvPr id="200" name="Google Shape;200;p16"/>
          <p:cNvSpPr txBox="1"/>
          <p:nvPr/>
        </p:nvSpPr>
        <p:spPr>
          <a:xfrm>
            <a:off x="106900" y="547434"/>
            <a:ext cx="6442800" cy="3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①左側メニューの「新規の手続き」から「住所の変更」をクリックします。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201" name="Google Shape;201;p16"/>
          <p:cNvSpPr txBox="1"/>
          <p:nvPr/>
        </p:nvSpPr>
        <p:spPr>
          <a:xfrm>
            <a:off x="106900" y="3353200"/>
            <a:ext cx="6858000" cy="3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②各項目を入力し「更新する」をクリックすると完了です。</a:t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graphicFrame>
        <p:nvGraphicFramePr>
          <p:cNvPr id="202" name="Google Shape;202;p16"/>
          <p:cNvGraphicFramePr/>
          <p:nvPr/>
        </p:nvGraphicFramePr>
        <p:xfrm>
          <a:off x="186611" y="37217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{B324BD78-17FB-45A3-9496-21D25EA12F4D}</a:tableStyleId>
              </a:tblPr>
              <a:tblGrid>
                <a:gridCol w="1593075"/>
                <a:gridCol w="1447800"/>
                <a:gridCol w="3472675"/>
              </a:tblGrid>
              <a:tr h="186600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引越の日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199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引越の日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9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2017/1/1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変更前住所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間違いないかご確認ください。</a:t>
                      </a:r>
                      <a:endParaRPr sz="1400" u="none" cap="none" strike="noStrike"/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6600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新しい住所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郵便番号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1400" u="none" cap="none" strike="noStrike"/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(例)999-9999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都道府県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1400" u="none" cap="none" strike="noStrike"/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東京都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市区町村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1400" u="none" cap="none" strike="noStrike"/>
                    </a:p>
                  </a:txBody>
                  <a:tcPr marT="14575" marB="14575" marR="21875" marL="2187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渋谷区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丁目番地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/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9-99-99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建物名・部屋番号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400" u="none" cap="none" strike="noStrike"/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ジョブカンアパート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カナ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400" u="none" cap="none" strike="noStrike"/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トウキョウトシブヤク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93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住所確認書類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400" u="none" cap="none" strike="noStrike"/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住民票等　</a:t>
                      </a:r>
                      <a:endParaRPr/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住民票も更新する</a:t>
                      </a:r>
                      <a:endParaRPr/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/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住民票住所も更新する場合はチェックを入れます。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6600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通勤手当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通勤手段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/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選択してください。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電車 乗駅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400" u="none" cap="none" strike="noStrike"/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渋谷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　 降駅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400" u="none" cap="none" strike="noStrike"/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新宿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 　経由地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400" u="none" cap="none" strike="noStrike"/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代々木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　 支給単位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400" u="none" cap="none" strike="noStrike"/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・1ヶ月・3ヶ月・6ヶ月・出勤日数に応じて毎月支給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　 支給月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400" u="none" cap="none" strike="noStrike"/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支給単位が「3ヶ月」の場合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・1月/4月/7月/10月</a:t>
                      </a:r>
                      <a:r>
                        <a:rPr b="0" i="0" lang="ja-JP" sz="9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・2月/5月/8月/11月・3月/6月/9月/12月</a:t>
                      </a:r>
                      <a:endParaRPr b="0" i="0" sz="900" u="none" cap="none" strike="noStrike">
                        <a:solidFill>
                          <a:srgbClr val="33333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支給単位が「6ヶ月」の場合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・1月/7月・2月/8月・3月/9月・4月/10月・5月/11月・6月/12月</a:t>
                      </a:r>
                      <a:endParaRPr b="0" i="0" sz="900" u="none" cap="none" strike="noStrike">
                        <a:solidFill>
                          <a:srgbClr val="33333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　 片道運賃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半角数字</a:t>
                      </a:r>
                      <a:endParaRPr b="0" i="0" sz="900" u="none" cap="none" strike="noStrike">
                        <a:solidFill>
                          <a:srgbClr val="33333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　　　定期代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半角数字</a:t>
                      </a:r>
                      <a:endParaRPr b="0" i="0" sz="900" u="none" cap="none" strike="noStrike">
                        <a:solidFill>
                          <a:srgbClr val="33333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バス 乗車停留所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400" u="none" cap="none" strike="noStrike"/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渋谷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 　降車停留所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400" u="none" cap="none" strike="noStrike"/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新宿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 　経由地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400" u="none" cap="none" strike="noStrike"/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代々木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　 支給単位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400" u="none" cap="none" strike="noStrike"/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・1ヶ月・3ヶ月・6ヶ月・出勤日数に応じて毎月支給</a:t>
                      </a:r>
                      <a:endParaRPr/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　 支給月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400" u="none" cap="none" strike="noStrike"/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支給単位が「3ヶ月」の場合</a:t>
                      </a:r>
                      <a:endParaRPr b="0" i="0"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・1月/4月/7月/10月</a:t>
                      </a:r>
                      <a:r>
                        <a:rPr b="0" i="0" lang="ja-JP" sz="9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・2月/5月/8月/11月・3月/6月/9月/12月</a:t>
                      </a:r>
                      <a:endParaRPr b="0" i="0" sz="900" u="none" cap="none" strike="noStrike">
                        <a:solidFill>
                          <a:srgbClr val="33333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支給単位が「6ヶ月」の場合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・1月/7月・2月/8月・3月/9月・4月/10月・5月/11月・6月/12月</a:t>
                      </a:r>
                      <a:endParaRPr/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 　片道運賃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半角数字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　 定期代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半角数字</a:t>
                      </a:r>
                      <a:endParaRPr/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03" name="Google Shape;20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2375" y="9306900"/>
            <a:ext cx="341734" cy="32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6"/>
          <p:cNvSpPr txBox="1"/>
          <p:nvPr/>
        </p:nvSpPr>
        <p:spPr>
          <a:xfrm>
            <a:off x="6320690" y="9233729"/>
            <a:ext cx="645104" cy="344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20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16</a:t>
            </a:r>
            <a:endParaRPr b="0" i="0" sz="2000" u="none" cap="none" strike="noStrike">
              <a:solidFill>
                <a:srgbClr val="000000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pic>
        <p:nvPicPr>
          <p:cNvPr id="205" name="Google Shape;20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947916"/>
            <a:ext cx="5139231" cy="22750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 txBox="1"/>
          <p:nvPr>
            <p:ph idx="12" type="sldNum"/>
          </p:nvPr>
        </p:nvSpPr>
        <p:spPr>
          <a:xfrm>
            <a:off x="5314950" y="925760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211" name="Google Shape;211;p35"/>
          <p:cNvSpPr txBox="1"/>
          <p:nvPr>
            <p:ph type="title"/>
          </p:nvPr>
        </p:nvSpPr>
        <p:spPr>
          <a:xfrm>
            <a:off x="186611" y="0"/>
            <a:ext cx="4400946" cy="469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rPr i="0" lang="ja-JP" sz="2800" u="none" cap="none" strike="noStrike"/>
              <a:t>住所の変更</a:t>
            </a:r>
            <a:endParaRPr i="0" sz="2800" u="none" cap="none" strike="noStrike"/>
          </a:p>
        </p:txBody>
      </p:sp>
      <p:graphicFrame>
        <p:nvGraphicFramePr>
          <p:cNvPr id="212" name="Google Shape;212;p35"/>
          <p:cNvGraphicFramePr/>
          <p:nvPr/>
        </p:nvGraphicFramePr>
        <p:xfrm>
          <a:off x="186611" y="6588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{B324BD78-17FB-45A3-9496-21D25EA12F4D}</a:tableStyleId>
              </a:tblPr>
              <a:tblGrid>
                <a:gridCol w="1593075"/>
                <a:gridCol w="1447800"/>
                <a:gridCol w="3472675"/>
              </a:tblGrid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車　車両種別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/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・車・バイク・原付・自転車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 出発地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/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(例)自宅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 到着地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400" u="none" cap="none" strike="noStrike"/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 片道の通勤距離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400" u="none" cap="none" strike="noStrike"/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選択してください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 支給単位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400" u="none" cap="none" strike="noStrike"/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・1ヶ月・3ヶ月・6ヶ月・出勤日数に応じて毎月支給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 支給月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400" u="none" cap="none" strike="noStrike"/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支給単位が「3ヶ月」の場合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・1月/4月/7月/10月</a:t>
                      </a:r>
                      <a:r>
                        <a:rPr b="0" i="0" lang="ja-JP" sz="9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・2月/5月/8月/11月・3月/6月/9月/12月</a:t>
                      </a:r>
                      <a:endParaRPr b="0" i="0" sz="900" u="none" cap="none" strike="noStrike">
                        <a:solidFill>
                          <a:srgbClr val="33333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支給単位が「6ヶ月」の場合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・1月/7月・2月/8月・3月/9月・4月/10月・5月/11月・6月/12月</a:t>
                      </a:r>
                      <a:endParaRPr b="0" i="0" sz="900" u="none" cap="none" strike="noStrike">
                        <a:solidFill>
                          <a:srgbClr val="33333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配偶者の住所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被扶養配偶者の住所も変更する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変更する場合はチェックしてください。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配偶者の変更前住所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b="0" i="0" sz="14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・同居・別居（国内）・別居（国外）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配偶者の新しい住所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b="0" i="0" sz="14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・同居・別居（国内）・別居（国外）</a:t>
                      </a:r>
                      <a:endParaRPr/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郵便番号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別居（国内）を選択した場合必須</a:t>
                      </a:r>
                      <a:endParaRPr sz="1400" u="none" cap="none" strike="noStrike"/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（例）999-9999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都道府県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別居（国内）を選択した場合必須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（例）東京都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市区町村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別居（国内）を選択した場合必須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（例）渋谷区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丁目番地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75707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別居（国内）を選択した場合</a:t>
                      </a:r>
                      <a:endParaRPr sz="1400" u="none" cap="none" strike="noStrike">
                        <a:solidFill>
                          <a:srgbClr val="757070"/>
                        </a:solidFill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（例）9-99-9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建物名・部屋番号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75707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別居（国内）を選択した場合</a:t>
                      </a:r>
                      <a:endParaRPr b="0" i="0" sz="1400" u="none" cap="none" strike="noStrike">
                        <a:solidFill>
                          <a:srgbClr val="75707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（例）ジョブカンアパート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カナ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75707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別居（国内）を選択した場合</a:t>
                      </a:r>
                      <a:endParaRPr b="0" i="0" sz="1400" u="none" cap="none" strike="noStrike">
                        <a:solidFill>
                          <a:srgbClr val="75707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（例）トウキョウトシブヤク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Address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別居（国外）を選択した場合必須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住所変更年月日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（例）2024/1/1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4575" marB="14575" marR="21875" marL="218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"/>
          <p:cNvSpPr txBox="1"/>
          <p:nvPr>
            <p:ph type="title"/>
          </p:nvPr>
        </p:nvSpPr>
        <p:spPr>
          <a:xfrm>
            <a:off x="186611" y="0"/>
            <a:ext cx="4400946" cy="469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rPr i="0" lang="ja-JP" sz="2800" u="none" cap="none" strike="noStrike"/>
              <a:t>氏名の変更</a:t>
            </a:r>
            <a:endParaRPr i="0" sz="2800" u="none" cap="none" strike="noStrike"/>
          </a:p>
        </p:txBody>
      </p:sp>
      <p:sp>
        <p:nvSpPr>
          <p:cNvPr id="218" name="Google Shape;218;p17"/>
          <p:cNvSpPr txBox="1"/>
          <p:nvPr>
            <p:ph idx="12" type="sldNum"/>
          </p:nvPr>
        </p:nvSpPr>
        <p:spPr>
          <a:xfrm>
            <a:off x="5314950" y="925760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ja-JP" sz="2000">
                <a:solidFill>
                  <a:srgbClr val="888888"/>
                </a:solidFill>
              </a:rPr>
              <a:t>‹#›</a:t>
            </a:fld>
            <a:endParaRPr sz="2000">
              <a:solidFill>
                <a:srgbClr val="888888"/>
              </a:solidFill>
            </a:endParaRPr>
          </a:p>
        </p:txBody>
      </p:sp>
      <p:graphicFrame>
        <p:nvGraphicFramePr>
          <p:cNvPr id="219" name="Google Shape;219;p17"/>
          <p:cNvGraphicFramePr/>
          <p:nvPr/>
        </p:nvGraphicFramePr>
        <p:xfrm>
          <a:off x="675450" y="354671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{B324BD78-17FB-45A3-9496-21D25EA12F4D}</a:tableStyleId>
              </a:tblPr>
              <a:tblGrid>
                <a:gridCol w="1224800"/>
                <a:gridCol w="1224800"/>
                <a:gridCol w="2419100"/>
              </a:tblGrid>
              <a:tr h="23982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ja-JP" sz="12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氏名変更日</a:t>
                      </a:r>
                      <a:endParaRPr sz="12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239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2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氏名変更日</a:t>
                      </a:r>
                      <a:endParaRPr sz="12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2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12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2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2017/1/1</a:t>
                      </a:r>
                      <a:endParaRPr sz="12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3982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ja-JP" sz="12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変更前氏名</a:t>
                      </a:r>
                      <a:endParaRPr sz="12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23982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2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お間違いないかご確認ください</a:t>
                      </a:r>
                      <a:endParaRPr sz="12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23982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ja-JP" sz="12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新しい氏名</a:t>
                      </a:r>
                      <a:endParaRPr sz="12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202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2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姓</a:t>
                      </a:r>
                      <a:endParaRPr sz="12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2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b="0" i="0" sz="12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2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山田</a:t>
                      </a:r>
                      <a:endParaRPr sz="12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2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2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名</a:t>
                      </a:r>
                      <a:endParaRPr sz="12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2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2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花子</a:t>
                      </a:r>
                      <a:endParaRPr sz="12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2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2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姓カナ</a:t>
                      </a:r>
                      <a:endParaRPr sz="12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2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2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ヤマダ</a:t>
                      </a:r>
                      <a:endParaRPr sz="12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2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2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名カナ</a:t>
                      </a:r>
                      <a:endParaRPr sz="12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ja-JP" sz="12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ja-JP" sz="1200" u="none" cap="none" strike="noStrike">
                          <a:solidFill>
                            <a:srgbClr val="666666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ハナコ</a:t>
                      </a:r>
                      <a:endParaRPr sz="1200" u="none" cap="none" strike="noStrike">
                        <a:solidFill>
                          <a:srgbClr val="666666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20" name="Google Shape;220;p17"/>
          <p:cNvSpPr txBox="1"/>
          <p:nvPr/>
        </p:nvSpPr>
        <p:spPr>
          <a:xfrm>
            <a:off x="131400" y="469150"/>
            <a:ext cx="64428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①左側メニューの「新規の手続き」から「住所の変更」をクリックします。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221" name="Google Shape;221;p17"/>
          <p:cNvSpPr txBox="1"/>
          <p:nvPr/>
        </p:nvSpPr>
        <p:spPr>
          <a:xfrm>
            <a:off x="186611" y="3136914"/>
            <a:ext cx="4699789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②各項目を入力します。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222" name="Google Shape;222;p17"/>
          <p:cNvSpPr txBox="1"/>
          <p:nvPr/>
        </p:nvSpPr>
        <p:spPr>
          <a:xfrm>
            <a:off x="186611" y="5775859"/>
            <a:ext cx="64428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③「申請する」をクリック、管理者が承認するまでお待ちください。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pic>
        <p:nvPicPr>
          <p:cNvPr id="223" name="Google Shape;22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2350" y="6197500"/>
            <a:ext cx="3884426" cy="3374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5450" y="878950"/>
            <a:ext cx="4868689" cy="2175118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"/>
          <p:cNvSpPr txBox="1"/>
          <p:nvPr>
            <p:ph type="title"/>
          </p:nvPr>
        </p:nvSpPr>
        <p:spPr>
          <a:xfrm>
            <a:off x="186611" y="0"/>
            <a:ext cx="4400946" cy="469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520"/>
              <a:buFont typeface="Arial"/>
              <a:buNone/>
            </a:pPr>
            <a:r>
              <a:rPr i="0" lang="ja-JP" sz="2520" u="none" cap="none" strike="noStrike"/>
              <a:t>もくじ</a:t>
            </a:r>
            <a:endParaRPr i="0" sz="2520" u="none" cap="none" strike="noStrike"/>
          </a:p>
        </p:txBody>
      </p:sp>
      <p:sp>
        <p:nvSpPr>
          <p:cNvPr id="45" name="Google Shape;45;p2"/>
          <p:cNvSpPr txBox="1"/>
          <p:nvPr>
            <p:ph idx="4294967295" type="body"/>
          </p:nvPr>
        </p:nvSpPr>
        <p:spPr>
          <a:xfrm>
            <a:off x="186600" y="746250"/>
            <a:ext cx="6512700" cy="85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rial"/>
              <a:buNone/>
            </a:pPr>
            <a:r>
              <a:rPr b="1" i="0" lang="ja-JP" sz="1500" u="none" cap="none" strike="noStrike">
                <a:solidFill>
                  <a:schemeClr val="accent5"/>
                </a:solidFill>
              </a:rPr>
              <a:t>招待を受ける</a:t>
            </a:r>
            <a:endParaRPr b="1" i="0" sz="1500" u="none" cap="none" strike="noStrike">
              <a:solidFill>
                <a:schemeClr val="accent5"/>
              </a:solidFill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Kosugi Maru"/>
              <a:buChar char="●"/>
            </a:pPr>
            <a:r>
              <a:rPr i="0" lang="ja-JP" sz="1500" u="none" cap="none" strike="noStrike">
                <a:solidFill>
                  <a:srgbClr val="595959"/>
                </a:solidFill>
              </a:rPr>
              <a:t>パスワードの設定　　　　　　・・・・・・・・・・・・・・・・p.4</a:t>
            </a:r>
            <a:endParaRPr/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Kosugi Maru"/>
              <a:buChar char="●"/>
            </a:pPr>
            <a:r>
              <a:rPr i="0" lang="ja-JP" sz="1500" u="none" cap="none" strike="noStrike">
                <a:solidFill>
                  <a:srgbClr val="595959"/>
                </a:solidFill>
              </a:rPr>
              <a:t>初回入力　　　　　　　　　　・・・・・・・・・・・・・・・・p.</a:t>
            </a:r>
            <a:r>
              <a:rPr lang="ja-JP" sz="1500">
                <a:solidFill>
                  <a:srgbClr val="595959"/>
                </a:solidFill>
              </a:rPr>
              <a:t>8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accent5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rial"/>
              <a:buNone/>
            </a:pPr>
            <a:r>
              <a:rPr b="1" i="0" lang="ja-JP" sz="1500" u="none" cap="none" strike="noStrike">
                <a:solidFill>
                  <a:schemeClr val="accent5"/>
                </a:solidFill>
              </a:rPr>
              <a:t>入力依頼を受ける</a:t>
            </a:r>
            <a:endParaRPr b="1" i="0" sz="1500" u="none" cap="none" strike="noStrike">
              <a:solidFill>
                <a:schemeClr val="accent5"/>
              </a:solidFill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Kosugi Maru"/>
              <a:buChar char="●"/>
            </a:pPr>
            <a:r>
              <a:rPr i="0" lang="ja-JP" sz="1500" u="none" cap="none" strike="noStrike">
                <a:solidFill>
                  <a:srgbClr val="595959"/>
                </a:solidFill>
              </a:rPr>
              <a:t>入社の手続き　　　　　　　　・・・・・・・・・・・・・・・・p.</a:t>
            </a:r>
            <a:r>
              <a:rPr lang="ja-JP" sz="1500">
                <a:solidFill>
                  <a:srgbClr val="595959"/>
                </a:solidFill>
              </a:rPr>
              <a:t>10</a:t>
            </a:r>
            <a:endParaRPr i="0" sz="1500" u="none" cap="none" strike="noStrike">
              <a:solidFill>
                <a:srgbClr val="595959"/>
              </a:solidFill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Kosugi Maru"/>
              <a:buChar char="●"/>
            </a:pPr>
            <a:r>
              <a:rPr i="0" lang="ja-JP" sz="1500" u="none" cap="none" strike="noStrike">
                <a:solidFill>
                  <a:srgbClr val="595959"/>
                </a:solidFill>
              </a:rPr>
              <a:t>退社の手続き　　　　　　　　・・・・・・・・・・・・・・・・p.</a:t>
            </a:r>
            <a:r>
              <a:rPr lang="ja-JP" sz="1500">
                <a:solidFill>
                  <a:srgbClr val="595959"/>
                </a:solidFill>
              </a:rPr>
              <a:t>11</a:t>
            </a:r>
            <a:endParaRPr sz="1500">
              <a:solidFill>
                <a:srgbClr val="595959"/>
              </a:solidFill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●"/>
            </a:pPr>
            <a:r>
              <a:rPr lang="ja-JP" sz="1500">
                <a:solidFill>
                  <a:srgbClr val="595959"/>
                </a:solidFill>
              </a:rPr>
              <a:t>情報更新依頼　　　　　　　　・・・・・・・・・・・・・・・・p.12</a:t>
            </a:r>
            <a:endParaRPr sz="1500">
              <a:solidFill>
                <a:srgbClr val="595959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accent5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rial"/>
              <a:buNone/>
            </a:pPr>
            <a:r>
              <a:rPr b="1" i="0" lang="ja-JP" sz="1500" u="none" cap="none" strike="noStrike">
                <a:solidFill>
                  <a:schemeClr val="accent5"/>
                </a:solidFill>
              </a:rPr>
              <a:t>手続きの申請をする</a:t>
            </a:r>
            <a:endParaRPr b="1" i="0" sz="1500" u="none" cap="none" strike="noStrike">
              <a:solidFill>
                <a:schemeClr val="accent5"/>
              </a:solidFill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Kosugi Maru"/>
              <a:buChar char="●"/>
            </a:pPr>
            <a:r>
              <a:rPr i="0" lang="ja-JP" sz="1500" u="none" cap="none" strike="noStrike">
                <a:solidFill>
                  <a:srgbClr val="595959"/>
                </a:solidFill>
              </a:rPr>
              <a:t>扶養の変更　　　　　　　　　・・・・・・・・・・・・・・・・p.</a:t>
            </a:r>
            <a:r>
              <a:rPr lang="ja-JP" sz="1500">
                <a:solidFill>
                  <a:srgbClr val="595959"/>
                </a:solidFill>
              </a:rPr>
              <a:t>14</a:t>
            </a:r>
            <a:endParaRPr/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Kosugi Maru"/>
              <a:buChar char="●"/>
            </a:pPr>
            <a:r>
              <a:rPr i="0" lang="ja-JP" sz="1500" u="none" cap="none" strike="noStrike">
                <a:solidFill>
                  <a:srgbClr val="595959"/>
                </a:solidFill>
              </a:rPr>
              <a:t>住所の変更　　　　　　　　　・・・・・・・・・・・・・・・・p.1</a:t>
            </a:r>
            <a:r>
              <a:rPr lang="ja-JP" sz="1500">
                <a:solidFill>
                  <a:srgbClr val="595959"/>
                </a:solidFill>
              </a:rPr>
              <a:t>6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Kosugi Maru"/>
              <a:buChar char="●"/>
            </a:pPr>
            <a:r>
              <a:rPr i="0" lang="ja-JP" sz="1500" u="none" cap="none" strike="noStrike">
                <a:solidFill>
                  <a:srgbClr val="595959"/>
                </a:solidFill>
              </a:rPr>
              <a:t>氏名の変更</a:t>
            </a:r>
            <a:r>
              <a:rPr lang="ja-JP" sz="1500">
                <a:solidFill>
                  <a:srgbClr val="595959"/>
                </a:solidFill>
              </a:rPr>
              <a:t>　　　　　　　　　・・・・・・・・・・・・・・・・p.17</a:t>
            </a:r>
            <a:endParaRPr i="0" sz="1500" u="none" cap="none" strike="noStrike">
              <a:solidFill>
                <a:srgbClr val="595959"/>
              </a:solidFill>
            </a:endParaRPr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Kosugi Maru"/>
              <a:buChar char="●"/>
            </a:pPr>
            <a:r>
              <a:rPr lang="ja-JP" sz="1500">
                <a:solidFill>
                  <a:srgbClr val="595959"/>
                </a:solidFill>
              </a:rPr>
              <a:t>産休の手続き</a:t>
            </a:r>
            <a:r>
              <a:rPr i="0" lang="ja-JP" sz="1500" u="none" cap="none" strike="noStrike">
                <a:solidFill>
                  <a:srgbClr val="595959"/>
                </a:solidFill>
              </a:rPr>
              <a:t>　　　</a:t>
            </a:r>
            <a:r>
              <a:rPr lang="ja-JP" sz="1500">
                <a:solidFill>
                  <a:srgbClr val="595959"/>
                </a:solidFill>
              </a:rPr>
              <a:t>　　　　　・・・・・・・・・・・・・・・・p.19</a:t>
            </a:r>
            <a:br>
              <a:rPr lang="ja-JP" sz="1500">
                <a:solidFill>
                  <a:srgbClr val="595959"/>
                </a:solidFill>
              </a:rPr>
            </a:br>
            <a:r>
              <a:rPr i="0" lang="ja-JP" sz="1500" u="none" cap="none" strike="noStrike">
                <a:solidFill>
                  <a:srgbClr val="595959"/>
                </a:solidFill>
              </a:rPr>
              <a:t>　　　　　</a:t>
            </a:r>
            <a:endParaRPr b="1" i="0" sz="1500" u="none" cap="none" strike="noStrike">
              <a:solidFill>
                <a:schemeClr val="accent5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rial"/>
              <a:buNone/>
            </a:pPr>
            <a:r>
              <a:rPr b="1" i="0" lang="ja-JP" sz="1500" u="none" cap="none" strike="noStrike">
                <a:solidFill>
                  <a:schemeClr val="accent5"/>
                </a:solidFill>
              </a:rPr>
              <a:t>ファイル共有をする</a:t>
            </a:r>
            <a:endParaRPr b="1" i="0" sz="1500" u="none" cap="none" strike="noStrike">
              <a:solidFill>
                <a:schemeClr val="accent5"/>
              </a:solidFill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Kosugi Maru"/>
              <a:buChar char="●"/>
            </a:pPr>
            <a:r>
              <a:rPr lang="ja-JP" sz="1500">
                <a:solidFill>
                  <a:srgbClr val="595959"/>
                </a:solidFill>
              </a:rPr>
              <a:t>署名・捺印依頼を受ける　　　・・・・・・・・・・・・・・・・p.21</a:t>
            </a:r>
            <a:endParaRPr sz="1500">
              <a:solidFill>
                <a:srgbClr val="595959"/>
              </a:solidFill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Kosugi Maru"/>
              <a:buChar char="●"/>
            </a:pPr>
            <a:r>
              <a:rPr i="0" lang="ja-JP" sz="1500" u="none" cap="none" strike="noStrike">
                <a:solidFill>
                  <a:srgbClr val="595959"/>
                </a:solidFill>
              </a:rPr>
              <a:t>ファイルをダウンロードする　・・・・・・・・・・・・・・・・p.</a:t>
            </a:r>
            <a:r>
              <a:rPr lang="ja-JP" sz="1500">
                <a:solidFill>
                  <a:srgbClr val="595959"/>
                </a:solidFill>
              </a:rPr>
              <a:t>22</a:t>
            </a:r>
            <a:endParaRPr/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Kosugi Maru"/>
              <a:buChar char="●"/>
            </a:pPr>
            <a:r>
              <a:rPr i="0" lang="ja-JP" sz="1500" u="none" cap="none" strike="noStrike">
                <a:solidFill>
                  <a:srgbClr val="595959"/>
                </a:solidFill>
              </a:rPr>
              <a:t>ファイルをアップロードする　・・・・・・・・・・・・・・・・p.</a:t>
            </a:r>
            <a:r>
              <a:rPr lang="ja-JP" sz="1500">
                <a:solidFill>
                  <a:srgbClr val="595959"/>
                </a:solidFill>
              </a:rPr>
              <a:t>23</a:t>
            </a:r>
            <a:endParaRPr i="0" sz="1500" u="none" cap="none" strike="noStrike">
              <a:solidFill>
                <a:srgbClr val="595959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accent5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rial"/>
              <a:buNone/>
            </a:pPr>
            <a:r>
              <a:rPr b="1" i="0" lang="ja-JP" sz="1500" u="none" cap="none" strike="noStrike">
                <a:solidFill>
                  <a:schemeClr val="accent5"/>
                </a:solidFill>
              </a:rPr>
              <a:t>アカウント設定</a:t>
            </a:r>
            <a:endParaRPr b="1" i="0" sz="1500" u="none" cap="none" strike="noStrike">
              <a:solidFill>
                <a:schemeClr val="accent5"/>
              </a:solidFill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Kosugi Maru"/>
              <a:buChar char="●"/>
            </a:pPr>
            <a:r>
              <a:rPr i="0" lang="ja-JP" sz="1500" u="none" cap="none" strike="noStrike">
                <a:solidFill>
                  <a:srgbClr val="595959"/>
                </a:solidFill>
              </a:rPr>
              <a:t>従業員情報の</a:t>
            </a:r>
            <a:r>
              <a:rPr lang="ja-JP" sz="1500">
                <a:solidFill>
                  <a:srgbClr val="595959"/>
                </a:solidFill>
              </a:rPr>
              <a:t>変更申請</a:t>
            </a:r>
            <a:r>
              <a:rPr i="0" lang="ja-JP" sz="1500" u="none" cap="none" strike="noStrike">
                <a:solidFill>
                  <a:srgbClr val="595959"/>
                </a:solidFill>
              </a:rPr>
              <a:t>　　　　・・・・・・・・・・・・・・・・p.2</a:t>
            </a:r>
            <a:r>
              <a:rPr lang="ja-JP" sz="1500">
                <a:solidFill>
                  <a:srgbClr val="595959"/>
                </a:solidFill>
              </a:rPr>
              <a:t>5</a:t>
            </a:r>
            <a:endParaRPr/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Kosugi Maru"/>
              <a:buChar char="●"/>
            </a:pPr>
            <a:r>
              <a:rPr lang="ja-JP" sz="1500">
                <a:solidFill>
                  <a:srgbClr val="595959"/>
                </a:solidFill>
              </a:rPr>
              <a:t>パスワードの変更　　</a:t>
            </a:r>
            <a:r>
              <a:rPr i="0" lang="ja-JP" sz="1500" u="none" cap="none" strike="noStrike">
                <a:solidFill>
                  <a:srgbClr val="595959"/>
                </a:solidFill>
              </a:rPr>
              <a:t>　　　　・・・・・・・・・・・・・・・・p.2</a:t>
            </a:r>
            <a:r>
              <a:rPr lang="ja-JP" sz="1500">
                <a:solidFill>
                  <a:srgbClr val="595959"/>
                </a:solidFill>
              </a:rPr>
              <a:t>6</a:t>
            </a:r>
            <a:endParaRPr i="0" sz="1500" u="none" cap="none" strike="noStrike">
              <a:solidFill>
                <a:srgbClr val="595959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accent5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rial"/>
              <a:buNone/>
            </a:pPr>
            <a:r>
              <a:rPr b="1" i="0" lang="ja-JP" sz="1500" u="none" cap="none" strike="noStrike">
                <a:solidFill>
                  <a:schemeClr val="accent5"/>
                </a:solidFill>
              </a:rPr>
              <a:t>その他</a:t>
            </a:r>
            <a:endParaRPr b="1" i="0" sz="1500" u="none" cap="none" strike="noStrike">
              <a:solidFill>
                <a:schemeClr val="accent5"/>
              </a:solidFill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Kosugi Maru"/>
              <a:buChar char="●"/>
            </a:pPr>
            <a:r>
              <a:rPr i="0" lang="ja-JP" sz="1500" u="none" cap="none" strike="noStrike">
                <a:solidFill>
                  <a:srgbClr val="595959"/>
                </a:solidFill>
              </a:rPr>
              <a:t>従業員情報入力項目一覧　　　・・・・・・・・・・・・・・・・p.2</a:t>
            </a:r>
            <a:r>
              <a:rPr lang="ja-JP" sz="1500">
                <a:solidFill>
                  <a:srgbClr val="595959"/>
                </a:solidFill>
              </a:rPr>
              <a:t>8</a:t>
            </a:r>
            <a:endParaRPr/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Kosugi Maru"/>
              <a:buChar char="●"/>
            </a:pPr>
            <a:r>
              <a:rPr i="0" lang="ja-JP" sz="1500" u="none" cap="none" strike="noStrike">
                <a:solidFill>
                  <a:srgbClr val="595959"/>
                </a:solidFill>
              </a:rPr>
              <a:t>修正依頼メールについて　　　・・・・・・・・・・・・・・・・p.</a:t>
            </a:r>
            <a:r>
              <a:rPr lang="ja-JP" sz="1500">
                <a:solidFill>
                  <a:srgbClr val="595959"/>
                </a:solidFill>
              </a:rPr>
              <a:t>31</a:t>
            </a:r>
            <a:endParaRPr i="0" sz="1400" u="none" cap="none" strike="noStrike">
              <a:solidFill>
                <a:srgbClr val="595959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rgbClr val="595959"/>
              </a:solidFill>
            </a:endParaRPr>
          </a:p>
        </p:txBody>
      </p:sp>
      <p:sp>
        <p:nvSpPr>
          <p:cNvPr id="46" name="Google Shape;46;p2"/>
          <p:cNvSpPr txBox="1"/>
          <p:nvPr>
            <p:ph idx="12" type="sldNum"/>
          </p:nvPr>
        </p:nvSpPr>
        <p:spPr>
          <a:xfrm>
            <a:off x="5314950" y="925760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6"/>
          <p:cNvSpPr txBox="1"/>
          <p:nvPr>
            <p:ph type="title"/>
          </p:nvPr>
        </p:nvSpPr>
        <p:spPr>
          <a:xfrm>
            <a:off x="186611" y="0"/>
            <a:ext cx="4668724" cy="469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rPr lang="ja-JP"/>
              <a:t>産休</a:t>
            </a:r>
            <a:r>
              <a:rPr i="0" lang="ja-JP" sz="2800" u="none" cap="none" strike="noStrike"/>
              <a:t>の手続き</a:t>
            </a:r>
            <a:endParaRPr i="0" sz="2800" u="none" cap="none" strike="noStrike"/>
          </a:p>
        </p:txBody>
      </p:sp>
      <p:sp>
        <p:nvSpPr>
          <p:cNvPr id="230" name="Google Shape;230;p36"/>
          <p:cNvSpPr txBox="1"/>
          <p:nvPr>
            <p:ph idx="12" type="sldNum"/>
          </p:nvPr>
        </p:nvSpPr>
        <p:spPr>
          <a:xfrm>
            <a:off x="5314950" y="925760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ja-JP" sz="2000">
                <a:solidFill>
                  <a:srgbClr val="888888"/>
                </a:solidFill>
              </a:rPr>
              <a:t>‹#›</a:t>
            </a:fld>
            <a:endParaRPr sz="2000">
              <a:solidFill>
                <a:srgbClr val="888888"/>
              </a:solidFill>
            </a:endParaRPr>
          </a:p>
        </p:txBody>
      </p:sp>
      <p:sp>
        <p:nvSpPr>
          <p:cNvPr id="231" name="Google Shape;231;p36"/>
          <p:cNvSpPr txBox="1"/>
          <p:nvPr/>
        </p:nvSpPr>
        <p:spPr>
          <a:xfrm>
            <a:off x="131400" y="469150"/>
            <a:ext cx="64428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①左側メニューの「新規の手続き」から「産休の手続き」をクリックします。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232" name="Google Shape;232;p36"/>
          <p:cNvSpPr txBox="1"/>
          <p:nvPr/>
        </p:nvSpPr>
        <p:spPr>
          <a:xfrm>
            <a:off x="235600" y="3358868"/>
            <a:ext cx="47550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②「産休の開始」を選択します。</a:t>
            </a:r>
            <a:endParaRPr b="0" i="0" sz="12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pic>
        <p:nvPicPr>
          <p:cNvPr id="233" name="Google Shape;23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5970" y="878950"/>
            <a:ext cx="4906060" cy="2124371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6"/>
          <p:cNvSpPr/>
          <p:nvPr/>
        </p:nvSpPr>
        <p:spPr>
          <a:xfrm>
            <a:off x="2613100" y="1505190"/>
            <a:ext cx="1572534" cy="1534224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pic>
        <p:nvPicPr>
          <p:cNvPr descr="____12.JPG" id="235" name="Google Shape;235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5970" y="3754639"/>
            <a:ext cx="1692496" cy="2111538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6"/>
          <p:cNvSpPr txBox="1"/>
          <p:nvPr/>
        </p:nvSpPr>
        <p:spPr>
          <a:xfrm>
            <a:off x="235600" y="5979802"/>
            <a:ext cx="47550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③必要な情報を入力し「申請する」をクリックします。</a:t>
            </a:r>
            <a:endParaRPr b="0" i="0" sz="12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graphicFrame>
        <p:nvGraphicFramePr>
          <p:cNvPr id="237" name="Google Shape;237;p36"/>
          <p:cNvGraphicFramePr/>
          <p:nvPr/>
        </p:nvGraphicFramePr>
        <p:xfrm>
          <a:off x="395288" y="66121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{CC543563-F472-4464-8A88-8FCC0678D948}</a:tableStyleId>
              </a:tblPr>
              <a:tblGrid>
                <a:gridCol w="1478750"/>
                <a:gridCol w="985275"/>
                <a:gridCol w="1879600"/>
                <a:gridCol w="1571400"/>
              </a:tblGrid>
              <a:tr h="267150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出産情報</a:t>
                      </a:r>
                      <a:endParaRPr sz="9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6200" marB="76200" marR="95250" marL="952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hMerge="1"/>
              </a:tr>
              <a:tr h="267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データ項目名</a:t>
                      </a:r>
                      <a:endParaRPr sz="9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6200" marB="76200" marR="95250" marL="952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条件</a:t>
                      </a: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 </a:t>
                      </a:r>
                      <a:endParaRPr/>
                    </a:p>
                  </a:txBody>
                  <a:tcPr marT="76200" marB="76200" marR="95250" marL="952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説明文</a:t>
                      </a:r>
                      <a:endParaRPr sz="9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6200" marB="76200" marR="95250" marL="952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例</a:t>
                      </a:r>
                      <a:endParaRPr sz="9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6200" marB="76200" marR="95250" marL="952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76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出産予定年月日</a:t>
                      </a:r>
                      <a:endParaRPr/>
                    </a:p>
                  </a:txBody>
                  <a:tcPr marT="76200" marB="76200" marR="95250" marL="952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9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/>
                    </a:p>
                  </a:txBody>
                  <a:tcPr marT="76200" marB="76200" marR="95250" marL="952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出生児が生まれる予定の日</a:t>
                      </a:r>
                      <a:endParaRPr/>
                    </a:p>
                  </a:txBody>
                  <a:tcPr marT="76200" marB="76200" marR="95250" marL="952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2021/7/23</a:t>
                      </a:r>
                      <a:endParaRPr/>
                    </a:p>
                  </a:txBody>
                  <a:tcPr marT="76200" marB="76200" marR="95250" marL="952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38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出産種別</a:t>
                      </a:r>
                      <a:endParaRPr/>
                    </a:p>
                  </a:txBody>
                  <a:tcPr marT="76200" marB="76200" marR="95250" marL="952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9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/>
                    </a:p>
                  </a:txBody>
                  <a:tcPr marT="76200" marB="76200" marR="95250" marL="952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以下よりお選びください</a:t>
                      </a:r>
                      <a:b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・単胎</a:t>
                      </a:r>
                      <a:b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・多胎</a:t>
                      </a:r>
                      <a:endParaRPr/>
                    </a:p>
                  </a:txBody>
                  <a:tcPr marT="76200" marB="76200" marR="95250" marL="952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単胎</a:t>
                      </a:r>
                      <a:endParaRPr/>
                    </a:p>
                  </a:txBody>
                  <a:tcPr marT="76200" marB="76200" marR="95250" marL="952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産前産後休業等開始年月日</a:t>
                      </a:r>
                      <a:endParaRPr/>
                    </a:p>
                  </a:txBody>
                  <a:tcPr marT="76200" marB="76200" marR="95250" marL="952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9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/>
                    </a:p>
                  </a:txBody>
                  <a:tcPr marT="76200" marB="76200" marR="95250" marL="952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産休を開始する日</a:t>
                      </a:r>
                      <a:endParaRPr/>
                    </a:p>
                  </a:txBody>
                  <a:tcPr marT="76200" marB="76200" marR="95250" marL="952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2021/6/12</a:t>
                      </a:r>
                      <a:endParaRPr/>
                    </a:p>
                  </a:txBody>
                  <a:tcPr marT="76200" marB="76200" marR="95250" marL="952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産前産後休業等終了予定年月日</a:t>
                      </a:r>
                      <a:endParaRPr/>
                    </a:p>
                  </a:txBody>
                  <a:tcPr marT="76200" marB="76200" marR="95250" marL="952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9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/>
                    </a:p>
                  </a:txBody>
                  <a:tcPr marT="76200" marB="76200" marR="95250" marL="952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産休を終了する予定の日</a:t>
                      </a:r>
                      <a:endParaRPr/>
                    </a:p>
                  </a:txBody>
                  <a:tcPr marT="76200" marB="76200" marR="95250" marL="952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2021/9/17</a:t>
                      </a:r>
                      <a:endParaRPr/>
                    </a:p>
                  </a:txBody>
                  <a:tcPr marT="76200" marB="76200" marR="95250" marL="952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38" name="Google Shape;238;p36"/>
          <p:cNvSpPr/>
          <p:nvPr/>
        </p:nvSpPr>
        <p:spPr>
          <a:xfrm>
            <a:off x="315890" y="6261948"/>
            <a:ext cx="25186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入力項目は下記の通りです。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7"/>
          <p:cNvSpPr txBox="1"/>
          <p:nvPr>
            <p:ph type="title"/>
          </p:nvPr>
        </p:nvSpPr>
        <p:spPr>
          <a:xfrm>
            <a:off x="186611" y="0"/>
            <a:ext cx="4668724" cy="469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rPr lang="ja-JP"/>
              <a:t>産休</a:t>
            </a:r>
            <a:r>
              <a:rPr i="0" lang="ja-JP" sz="2800" u="none" cap="none" strike="noStrike"/>
              <a:t>の手続き</a:t>
            </a:r>
            <a:endParaRPr i="0" sz="2800" u="none" cap="none" strike="noStrike"/>
          </a:p>
        </p:txBody>
      </p:sp>
      <p:sp>
        <p:nvSpPr>
          <p:cNvPr id="244" name="Google Shape;244;p37"/>
          <p:cNvSpPr txBox="1"/>
          <p:nvPr>
            <p:ph idx="12" type="sldNum"/>
          </p:nvPr>
        </p:nvSpPr>
        <p:spPr>
          <a:xfrm>
            <a:off x="5314950" y="925760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ja-JP" sz="2000">
                <a:solidFill>
                  <a:srgbClr val="888888"/>
                </a:solidFill>
              </a:rPr>
              <a:t>‹#›</a:t>
            </a:fld>
            <a:endParaRPr sz="2000">
              <a:solidFill>
                <a:srgbClr val="888888"/>
              </a:solidFill>
            </a:endParaRPr>
          </a:p>
        </p:txBody>
      </p:sp>
      <p:sp>
        <p:nvSpPr>
          <p:cNvPr id="245" name="Google Shape;245;p37"/>
          <p:cNvSpPr txBox="1"/>
          <p:nvPr/>
        </p:nvSpPr>
        <p:spPr>
          <a:xfrm>
            <a:off x="265621" y="7057454"/>
            <a:ext cx="47550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7F7F7F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graphicFrame>
        <p:nvGraphicFramePr>
          <p:cNvPr id="246" name="Google Shape;246;p37"/>
          <p:cNvGraphicFramePr/>
          <p:nvPr/>
        </p:nvGraphicFramePr>
        <p:xfrm>
          <a:off x="481993" y="6308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{CC543563-F472-4464-8A88-8FCC0678D948}</a:tableStyleId>
              </a:tblPr>
              <a:tblGrid>
                <a:gridCol w="1422675"/>
                <a:gridCol w="1422675"/>
                <a:gridCol w="1422675"/>
                <a:gridCol w="1422675"/>
              </a:tblGrid>
              <a:tr h="247275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出生児情報</a:t>
                      </a:r>
                      <a:endParaRPr sz="9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hMerge="1"/>
              </a:tr>
              <a:tr h="247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データ項目名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条件</a:t>
                      </a: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 </a:t>
                      </a:r>
                      <a:endParaRPr/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説明文</a:t>
                      </a:r>
                      <a:endParaRPr sz="9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例</a:t>
                      </a:r>
                      <a:endParaRPr sz="9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24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出産状況※1 </a:t>
                      </a:r>
                      <a:endParaRPr/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/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以下よりお選びください</a:t>
                      </a:r>
                      <a:b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・出産前</a:t>
                      </a:r>
                      <a:b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・出産後</a:t>
                      </a:r>
                      <a:b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・その他</a:t>
                      </a:r>
                      <a:endParaRPr/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出産後</a:t>
                      </a:r>
                      <a:endParaRPr/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44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出生児の姓</a:t>
                      </a:r>
                      <a:endParaRPr/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出産後を選択した場合</a:t>
                      </a:r>
                      <a:endParaRPr sz="9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出生児の姓(最大32文字)</a:t>
                      </a:r>
                      <a:endParaRPr/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ジョブカン</a:t>
                      </a:r>
                      <a:endParaRPr/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44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出生児の名</a:t>
                      </a:r>
                      <a:endParaRPr/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00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出産後を選択した場合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出生児の名(最大32文字)</a:t>
                      </a:r>
                      <a:endParaRPr/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桃子</a:t>
                      </a:r>
                      <a:endParaRPr/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44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出生児の姓(カナ)</a:t>
                      </a:r>
                      <a:endParaRPr/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00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出産後を選択した場合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出生児の姓のカナ</a:t>
                      </a:r>
                      <a:endParaRPr/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ジョブカン</a:t>
                      </a:r>
                      <a:endParaRPr/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44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出生児の名(カナ)</a:t>
                      </a:r>
                      <a:endParaRPr/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00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出産後を選択した場合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出生児の名のカナ</a:t>
                      </a:r>
                      <a:endParaRPr/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モモコ</a:t>
                      </a:r>
                      <a:endParaRPr/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44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出産年月日</a:t>
                      </a:r>
                      <a:endParaRPr/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ja-JP" sz="9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出産後を選択した場合</a:t>
                      </a:r>
                      <a:br>
                        <a:rPr b="0" i="0" lang="ja-JP" sz="9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b="0" i="0" lang="ja-JP" sz="9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/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出生児が生まれた日</a:t>
                      </a:r>
                      <a:endParaRPr/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2021/7/23</a:t>
                      </a:r>
                      <a:endParaRPr/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97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社会保険の被扶養者</a:t>
                      </a:r>
                      <a:endParaRPr sz="9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に追加する</a:t>
                      </a:r>
                      <a:endParaRPr/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出産後を選択した場合</a:t>
                      </a:r>
                      <a:endParaRPr sz="9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出生児を被扶養者とする場合は、チェックを付けてください</a:t>
                      </a:r>
                      <a:endParaRPr/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 </a:t>
                      </a:r>
                      <a:endParaRPr/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24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出産出来なかった理由</a:t>
                      </a:r>
                      <a:endParaRPr/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その他を選択した場合</a:t>
                      </a:r>
                      <a:endParaRPr sz="9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以下よりお選びください</a:t>
                      </a:r>
                      <a:b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・死産</a:t>
                      </a:r>
                      <a:b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・流産</a:t>
                      </a:r>
                      <a:b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・人工妊娠中絶</a:t>
                      </a:r>
                      <a:endParaRPr/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死産</a:t>
                      </a:r>
                      <a:endParaRPr/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47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理由該当年月日</a:t>
                      </a:r>
                      <a:endParaRPr/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9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その他を選択した場合</a:t>
                      </a:r>
                      <a:endParaRPr sz="9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9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9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 </a:t>
                      </a:r>
                      <a:endParaRPr/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9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2021/7/23</a:t>
                      </a:r>
                      <a:endParaRPr/>
                    </a:p>
                  </a:txBody>
                  <a:tcPr marT="64400" marB="64400" marR="80525" marL="80525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47" name="Google Shape;247;p37"/>
          <p:cNvSpPr/>
          <p:nvPr/>
        </p:nvSpPr>
        <p:spPr>
          <a:xfrm>
            <a:off x="265621" y="5357364"/>
            <a:ext cx="718776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ja-JP" sz="1400" u="none" cap="none" strike="noStrike">
                <a:solidFill>
                  <a:srgbClr val="000000"/>
                </a:solidFill>
                <a:latin typeface="Kosugi Maru"/>
                <a:ea typeface="Kosugi Maru"/>
                <a:cs typeface="Kosugi Maru"/>
                <a:sym typeface="Kosugi Maru"/>
              </a:rPr>
            </a:br>
            <a:endParaRPr b="0" i="0" sz="1400" u="none" cap="none" strike="noStrike">
              <a:solidFill>
                <a:srgbClr val="000000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248" name="Google Shape;248;p37"/>
          <p:cNvSpPr/>
          <p:nvPr/>
        </p:nvSpPr>
        <p:spPr>
          <a:xfrm>
            <a:off x="278102" y="5417694"/>
            <a:ext cx="6579898" cy="1615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1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※1 出産状況は、申請提出時の状況をお選びください。</a:t>
            </a:r>
            <a:br>
              <a:rPr b="0" i="0" lang="ja-JP" sz="11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</a:br>
            <a:r>
              <a:rPr b="0" i="0" lang="ja-JP" sz="11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出産後の提出の場合、選択された内容に基づき以降の入力項目の必須/任意が下記の通り変動します。</a:t>
            </a:r>
            <a:br>
              <a:rPr b="0" i="0" lang="ja-JP" sz="11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</a:br>
            <a:endParaRPr b="0" i="0" sz="11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1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・出産後</a:t>
            </a:r>
            <a:br>
              <a:rPr b="0" i="0" lang="ja-JP" sz="11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</a:br>
            <a:r>
              <a:rPr b="0" i="0" lang="ja-JP" sz="11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　必須項目：出生児の姓、出生児の名、出生児の姓(カナ)、出生児の名(カナ)、出産年月日</a:t>
            </a:r>
            <a:br>
              <a:rPr b="0" i="0" lang="ja-JP" sz="11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</a:br>
            <a:r>
              <a:rPr b="0" i="0" lang="ja-JP" sz="11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　任意項目：社会保険の被扶養者に追加する</a:t>
            </a:r>
            <a:br>
              <a:rPr b="0" i="0" lang="ja-JP" sz="11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</a:br>
            <a:r>
              <a:rPr b="0" i="0" lang="ja-JP" sz="11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・その他</a:t>
            </a:r>
            <a:br>
              <a:rPr b="0" i="0" lang="ja-JP" sz="11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</a:br>
            <a:r>
              <a:rPr b="0" i="0" lang="ja-JP" sz="11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　必須項目：出産出来なかった理由、理由該当年月日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249" name="Google Shape;249;p37"/>
          <p:cNvSpPr/>
          <p:nvPr/>
        </p:nvSpPr>
        <p:spPr>
          <a:xfrm>
            <a:off x="265621" y="6859514"/>
            <a:ext cx="377539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⑤管理者から承認の通知が届くと完了です。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752" y="7122908"/>
            <a:ext cx="3570872" cy="241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"/>
          <p:cNvSpPr txBox="1"/>
          <p:nvPr>
            <p:ph idx="12" type="sldNum"/>
          </p:nvPr>
        </p:nvSpPr>
        <p:spPr>
          <a:xfrm>
            <a:off x="5314950" y="925548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256" name="Google Shape;256;p18"/>
          <p:cNvSpPr txBox="1"/>
          <p:nvPr>
            <p:ph type="title"/>
          </p:nvPr>
        </p:nvSpPr>
        <p:spPr>
          <a:xfrm>
            <a:off x="516460" y="3080931"/>
            <a:ext cx="5919510" cy="26125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i="0" lang="ja-JP" sz="4000" u="none" cap="none" strike="noStrike">
                <a:solidFill>
                  <a:schemeClr val="lt1"/>
                </a:solidFill>
              </a:rPr>
              <a:t>ファイル共有する</a:t>
            </a:r>
            <a:endParaRPr i="0" sz="4000" u="none" cap="none" strike="noStrike">
              <a:solidFill>
                <a:schemeClr val="lt1"/>
              </a:solidFill>
            </a:endParaRPr>
          </a:p>
        </p:txBody>
      </p:sp>
      <p:sp>
        <p:nvSpPr>
          <p:cNvPr id="257" name="Google Shape;257;p18"/>
          <p:cNvSpPr txBox="1"/>
          <p:nvPr>
            <p:ph idx="1" type="body"/>
          </p:nvPr>
        </p:nvSpPr>
        <p:spPr>
          <a:xfrm>
            <a:off x="537469" y="5129407"/>
            <a:ext cx="4269000" cy="20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Kosugi Maru"/>
              <a:buChar char="•"/>
            </a:pPr>
            <a:r>
              <a:rPr lang="ja-JP"/>
              <a:t>署名・捺印依頼を受ける</a:t>
            </a:r>
            <a:endParaRPr i="0" sz="2100" u="none" cap="none" strike="noStrike">
              <a:solidFill>
                <a:srgbClr val="595959"/>
              </a:solidFill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Kosugi Maru"/>
              <a:buChar char="•"/>
            </a:pPr>
            <a:r>
              <a:rPr lang="ja-JP"/>
              <a:t>ファイルをダウンロードする</a:t>
            </a:r>
            <a:endParaRPr i="0" sz="2100" u="none" cap="none" strike="noStrike">
              <a:solidFill>
                <a:srgbClr val="595959"/>
              </a:solidFill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Kosugi Maru"/>
              <a:buChar char="•"/>
            </a:pPr>
            <a:r>
              <a:rPr lang="ja-JP"/>
              <a:t>ファイルをアップロードする</a:t>
            </a:r>
            <a:endParaRPr i="0" sz="2100" u="none" cap="none" strike="noStrike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9"/>
          <p:cNvSpPr txBox="1"/>
          <p:nvPr>
            <p:ph type="title"/>
          </p:nvPr>
        </p:nvSpPr>
        <p:spPr>
          <a:xfrm>
            <a:off x="186611" y="0"/>
            <a:ext cx="44010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alibri"/>
              <a:buNone/>
            </a:pPr>
            <a:r>
              <a:rPr lang="ja-JP" sz="2400"/>
              <a:t>署名・捺印依頼を受ける</a:t>
            </a:r>
            <a:endParaRPr i="0" sz="2400" u="none" cap="none" strike="noStrike"/>
          </a:p>
        </p:txBody>
      </p:sp>
      <p:sp>
        <p:nvSpPr>
          <p:cNvPr id="263" name="Google Shape;263;p19"/>
          <p:cNvSpPr txBox="1"/>
          <p:nvPr>
            <p:ph idx="12" type="sldNum"/>
          </p:nvPr>
        </p:nvSpPr>
        <p:spPr>
          <a:xfrm>
            <a:off x="5314950" y="925760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264" name="Google Shape;264;p19"/>
          <p:cNvSpPr txBox="1"/>
          <p:nvPr/>
        </p:nvSpPr>
        <p:spPr>
          <a:xfrm>
            <a:off x="186611" y="992954"/>
            <a:ext cx="6848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①書類捺印依頼のメールが届いたら、リンクをクリックしてください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265" name="Google Shape;265;p19"/>
          <p:cNvSpPr txBox="1"/>
          <p:nvPr/>
        </p:nvSpPr>
        <p:spPr>
          <a:xfrm>
            <a:off x="186610" y="4093593"/>
            <a:ext cx="608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②ダッシュボードの通知から「給与所得者の扶養控除等（異動）申告書の書類印刷・捺印依頼があります」をクリックします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266" name="Google Shape;266;p19"/>
          <p:cNvSpPr txBox="1"/>
          <p:nvPr/>
        </p:nvSpPr>
        <p:spPr>
          <a:xfrm>
            <a:off x="186597" y="7380405"/>
            <a:ext cx="608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③帳票を印刷し、署名・捺印の上、管理者にご提出ください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267" name="Google Shape;267;p19"/>
          <p:cNvSpPr txBox="1"/>
          <p:nvPr/>
        </p:nvSpPr>
        <p:spPr>
          <a:xfrm>
            <a:off x="57901" y="466398"/>
            <a:ext cx="64143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入社の手続き・扶養の変更手続きの際に、管理者が従業員に向けて、帳票への署名と捺印の依頼をする場合があります。</a:t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pic>
        <p:nvPicPr>
          <p:cNvPr id="268" name="Google Shape;26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4755263"/>
            <a:ext cx="6414299" cy="2196413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69" name="Google Shape;26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9500" y="7767600"/>
            <a:ext cx="6307199" cy="119571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70" name="Google Shape;270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29262" y="1242306"/>
            <a:ext cx="3601070" cy="2851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0"/>
          <p:cNvSpPr txBox="1"/>
          <p:nvPr>
            <p:ph type="title"/>
          </p:nvPr>
        </p:nvSpPr>
        <p:spPr>
          <a:xfrm>
            <a:off x="186611" y="0"/>
            <a:ext cx="44010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ja-JP" sz="2400"/>
              <a:t>ファイルをダウンロードする</a:t>
            </a:r>
            <a:endParaRPr sz="2400"/>
          </a:p>
        </p:txBody>
      </p:sp>
      <p:sp>
        <p:nvSpPr>
          <p:cNvPr id="277" name="Google Shape;277;p20"/>
          <p:cNvSpPr txBox="1"/>
          <p:nvPr>
            <p:ph idx="12" type="sldNum"/>
          </p:nvPr>
        </p:nvSpPr>
        <p:spPr>
          <a:xfrm>
            <a:off x="5314950" y="9257606"/>
            <a:ext cx="15429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278" name="Google Shape;278;p20"/>
          <p:cNvSpPr txBox="1"/>
          <p:nvPr/>
        </p:nvSpPr>
        <p:spPr>
          <a:xfrm>
            <a:off x="115700" y="685695"/>
            <a:ext cx="68487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①左側メニューの「ファイル共有」を選択します。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279" name="Google Shape;279;p20"/>
          <p:cNvSpPr txBox="1"/>
          <p:nvPr/>
        </p:nvSpPr>
        <p:spPr>
          <a:xfrm>
            <a:off x="115700" y="4703208"/>
            <a:ext cx="68487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②ダウンロードしたいファイル名をクリックすると、ダウンロードできます</a:t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pic>
        <p:nvPicPr>
          <p:cNvPr id="280" name="Google Shape;28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825" y="5048198"/>
            <a:ext cx="6519000" cy="344012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81" name="Google Shape;28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400" y="1067895"/>
            <a:ext cx="6553201" cy="2924413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1"/>
          <p:cNvSpPr txBox="1"/>
          <p:nvPr>
            <p:ph type="title"/>
          </p:nvPr>
        </p:nvSpPr>
        <p:spPr>
          <a:xfrm>
            <a:off x="186611" y="0"/>
            <a:ext cx="44010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alibri"/>
              <a:buNone/>
            </a:pPr>
            <a:r>
              <a:rPr i="0" lang="ja-JP" sz="2400" u="none" cap="none" strike="noStrike"/>
              <a:t>ファイルをアップロードする</a:t>
            </a:r>
            <a:endParaRPr i="0" sz="2400" u="none" cap="none" strike="noStrike"/>
          </a:p>
        </p:txBody>
      </p:sp>
      <p:sp>
        <p:nvSpPr>
          <p:cNvPr id="287" name="Google Shape;287;p21"/>
          <p:cNvSpPr txBox="1"/>
          <p:nvPr>
            <p:ph idx="12" type="sldNum"/>
          </p:nvPr>
        </p:nvSpPr>
        <p:spPr>
          <a:xfrm>
            <a:off x="5314950" y="925760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288" name="Google Shape;288;p21"/>
          <p:cNvSpPr txBox="1"/>
          <p:nvPr/>
        </p:nvSpPr>
        <p:spPr>
          <a:xfrm>
            <a:off x="107900" y="568125"/>
            <a:ext cx="65532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①左側メニューの「ファイル共有」を選択し、「ファイルアップロード」を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クリックします。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pic>
        <p:nvPicPr>
          <p:cNvPr id="289" name="Google Shape;28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9798" y="4795800"/>
            <a:ext cx="3518400" cy="47334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90" name="Google Shape;290;p21"/>
          <p:cNvSpPr txBox="1"/>
          <p:nvPr/>
        </p:nvSpPr>
        <p:spPr>
          <a:xfrm>
            <a:off x="152400" y="4143875"/>
            <a:ext cx="67056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②ファイルをアップロードし、「ファイル区分」を選択して、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「アップロード」ボタンをクリックすると、管理者にファイルを提出できます。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pic>
        <p:nvPicPr>
          <p:cNvPr id="291" name="Google Shape;29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9925" y="1136250"/>
            <a:ext cx="5536089" cy="28017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2"/>
          <p:cNvSpPr txBox="1"/>
          <p:nvPr>
            <p:ph idx="12" type="sldNum"/>
          </p:nvPr>
        </p:nvSpPr>
        <p:spPr>
          <a:xfrm>
            <a:off x="5314950" y="925548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297" name="Google Shape;297;p22"/>
          <p:cNvSpPr txBox="1"/>
          <p:nvPr>
            <p:ph type="title"/>
          </p:nvPr>
        </p:nvSpPr>
        <p:spPr>
          <a:xfrm>
            <a:off x="516460" y="3080931"/>
            <a:ext cx="5919600" cy="26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i="0" lang="ja-JP" sz="4400" u="none" cap="none" strike="noStrike">
                <a:solidFill>
                  <a:schemeClr val="lt1"/>
                </a:solidFill>
              </a:rPr>
              <a:t>アカウント設定</a:t>
            </a:r>
            <a:endParaRPr i="0" sz="4400" u="none" cap="none" strike="noStrike">
              <a:solidFill>
                <a:schemeClr val="lt1"/>
              </a:solidFill>
            </a:endParaRPr>
          </a:p>
        </p:txBody>
      </p:sp>
      <p:sp>
        <p:nvSpPr>
          <p:cNvPr id="298" name="Google Shape;298;p22"/>
          <p:cNvSpPr txBox="1"/>
          <p:nvPr>
            <p:ph idx="1" type="body"/>
          </p:nvPr>
        </p:nvSpPr>
        <p:spPr>
          <a:xfrm>
            <a:off x="537469" y="5129407"/>
            <a:ext cx="4269000" cy="20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Kosugi Maru"/>
              <a:buChar char="•"/>
            </a:pPr>
            <a:r>
              <a:rPr lang="ja-JP"/>
              <a:t>従業員情報の変更申請</a:t>
            </a:r>
            <a:endParaRPr/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Kosugi Maru"/>
              <a:buChar char="•"/>
            </a:pPr>
            <a:r>
              <a:rPr lang="ja-JP"/>
              <a:t>パスワードの変更</a:t>
            </a:r>
            <a:endParaRPr i="0" sz="2100" u="none" cap="none" strike="noStrike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3"/>
          <p:cNvSpPr txBox="1"/>
          <p:nvPr>
            <p:ph type="title"/>
          </p:nvPr>
        </p:nvSpPr>
        <p:spPr>
          <a:xfrm>
            <a:off x="186594" y="0"/>
            <a:ext cx="67056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rPr i="0" lang="ja-JP" sz="2800" u="none" cap="none" strike="noStrike"/>
              <a:t>従業員情報の</a:t>
            </a:r>
            <a:r>
              <a:rPr lang="ja-JP"/>
              <a:t>変更申請をする</a:t>
            </a:r>
            <a:endParaRPr i="0" sz="2800" u="none" cap="none" strike="noStrike"/>
          </a:p>
        </p:txBody>
      </p:sp>
      <p:sp>
        <p:nvSpPr>
          <p:cNvPr id="304" name="Google Shape;304;p23"/>
          <p:cNvSpPr txBox="1"/>
          <p:nvPr>
            <p:ph idx="12" type="sldNum"/>
          </p:nvPr>
        </p:nvSpPr>
        <p:spPr>
          <a:xfrm>
            <a:off x="5314950" y="925760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ja-JP" sz="2000">
                <a:solidFill>
                  <a:srgbClr val="888888"/>
                </a:solidFill>
              </a:rPr>
              <a:t>‹#›</a:t>
            </a:fld>
            <a:endParaRPr sz="2000">
              <a:solidFill>
                <a:srgbClr val="888888"/>
              </a:solidFill>
            </a:endParaRPr>
          </a:p>
        </p:txBody>
      </p:sp>
      <p:sp>
        <p:nvSpPr>
          <p:cNvPr id="305" name="Google Shape;305;p23"/>
          <p:cNvSpPr txBox="1"/>
          <p:nvPr/>
        </p:nvSpPr>
        <p:spPr>
          <a:xfrm>
            <a:off x="152400" y="3033767"/>
            <a:ext cx="64428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②情報を変更し「更新を依頼する」をクリックします。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※表示される項目は管理者の設定によって異なります。</a:t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306" name="Google Shape;306;p23"/>
          <p:cNvSpPr txBox="1"/>
          <p:nvPr/>
        </p:nvSpPr>
        <p:spPr>
          <a:xfrm>
            <a:off x="76200" y="520200"/>
            <a:ext cx="67056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①左側メニューの「ダッシュボード」を選択し、「編集する」をクリックします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pic>
        <p:nvPicPr>
          <p:cNvPr id="307" name="Google Shape;30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8851" y="3649288"/>
            <a:ext cx="3480311" cy="1575763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08" name="Google Shape;308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6462" y="6329775"/>
            <a:ext cx="3265076" cy="300268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09" name="Google Shape;309;p23"/>
          <p:cNvSpPr txBox="1"/>
          <p:nvPr/>
        </p:nvSpPr>
        <p:spPr>
          <a:xfrm>
            <a:off x="152400" y="5649967"/>
            <a:ext cx="64428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③コメントを入力して「送信」をクリックすると完了です。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管理者の承認をお待ちください。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pic>
        <p:nvPicPr>
          <p:cNvPr id="310" name="Google Shape;310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400" y="913200"/>
            <a:ext cx="6553201" cy="1706718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4"/>
          <p:cNvSpPr txBox="1"/>
          <p:nvPr>
            <p:ph type="title"/>
          </p:nvPr>
        </p:nvSpPr>
        <p:spPr>
          <a:xfrm>
            <a:off x="186611" y="0"/>
            <a:ext cx="4400946" cy="469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rPr lang="ja-JP">
                <a:solidFill>
                  <a:srgbClr val="117FCC"/>
                </a:solidFill>
              </a:rPr>
              <a:t>パスワード</a:t>
            </a:r>
            <a:r>
              <a:rPr i="0" lang="ja-JP" sz="2800" u="none" cap="none" strike="noStrike">
                <a:solidFill>
                  <a:srgbClr val="117FCC"/>
                </a:solidFill>
              </a:rPr>
              <a:t>の変更</a:t>
            </a:r>
            <a:endParaRPr i="0" sz="2800" u="none" cap="none" strike="noStrike">
              <a:solidFill>
                <a:srgbClr val="117FCC"/>
              </a:solidFill>
            </a:endParaRPr>
          </a:p>
        </p:txBody>
      </p:sp>
      <p:sp>
        <p:nvSpPr>
          <p:cNvPr id="316" name="Google Shape;316;p24"/>
          <p:cNvSpPr txBox="1"/>
          <p:nvPr>
            <p:ph idx="12" type="sldNum"/>
          </p:nvPr>
        </p:nvSpPr>
        <p:spPr>
          <a:xfrm>
            <a:off x="5314950" y="925760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ja-JP" sz="2000">
                <a:solidFill>
                  <a:srgbClr val="888888"/>
                </a:solidFill>
              </a:rPr>
              <a:t>‹#›</a:t>
            </a:fld>
            <a:endParaRPr sz="2000">
              <a:solidFill>
                <a:srgbClr val="888888"/>
              </a:solidFill>
            </a:endParaRPr>
          </a:p>
        </p:txBody>
      </p:sp>
      <p:sp>
        <p:nvSpPr>
          <p:cNvPr id="317" name="Google Shape;317;p24"/>
          <p:cNvSpPr txBox="1"/>
          <p:nvPr/>
        </p:nvSpPr>
        <p:spPr>
          <a:xfrm>
            <a:off x="55200" y="746450"/>
            <a:ext cx="67056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①マイページ右上のメールアドレスをクリックし、表示されるメニューから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「パスワード変更」をクリックします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pic>
        <p:nvPicPr>
          <p:cNvPr id="318" name="Google Shape;31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400" y="3847378"/>
            <a:ext cx="6553200" cy="4543552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19" name="Google Shape;319;p24"/>
          <p:cNvSpPr txBox="1"/>
          <p:nvPr/>
        </p:nvSpPr>
        <p:spPr>
          <a:xfrm>
            <a:off x="76200" y="3436825"/>
            <a:ext cx="67056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②新しいパスワードを入力し、「変更」をクリックすると完了です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pic>
        <p:nvPicPr>
          <p:cNvPr id="320" name="Google Shape;32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368050"/>
            <a:ext cx="6553200" cy="1335154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21" name="Google Shape;321;p24"/>
          <p:cNvSpPr/>
          <p:nvPr/>
        </p:nvSpPr>
        <p:spPr>
          <a:xfrm>
            <a:off x="573314" y="7852229"/>
            <a:ext cx="2627086" cy="362857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5"/>
          <p:cNvSpPr txBox="1"/>
          <p:nvPr>
            <p:ph idx="12" type="sldNum"/>
          </p:nvPr>
        </p:nvSpPr>
        <p:spPr>
          <a:xfrm>
            <a:off x="5314950" y="925548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327" name="Google Shape;327;p25"/>
          <p:cNvSpPr txBox="1"/>
          <p:nvPr>
            <p:ph type="title"/>
          </p:nvPr>
        </p:nvSpPr>
        <p:spPr>
          <a:xfrm>
            <a:off x="516460" y="3080931"/>
            <a:ext cx="5919600" cy="26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i="0" lang="ja-JP" sz="4400" u="none" cap="none" strike="noStrike">
                <a:solidFill>
                  <a:schemeClr val="lt1"/>
                </a:solidFill>
              </a:rPr>
              <a:t>その他</a:t>
            </a:r>
            <a:endParaRPr i="0" sz="4400" u="none" cap="none" strike="noStrike">
              <a:solidFill>
                <a:schemeClr val="lt1"/>
              </a:solidFill>
            </a:endParaRPr>
          </a:p>
        </p:txBody>
      </p:sp>
      <p:sp>
        <p:nvSpPr>
          <p:cNvPr id="328" name="Google Shape;328;p25"/>
          <p:cNvSpPr txBox="1"/>
          <p:nvPr>
            <p:ph idx="1" type="body"/>
          </p:nvPr>
        </p:nvSpPr>
        <p:spPr>
          <a:xfrm>
            <a:off x="537469" y="5129407"/>
            <a:ext cx="4269000" cy="20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Kosugi Maru"/>
              <a:buChar char="•"/>
            </a:pPr>
            <a:r>
              <a:rPr lang="ja-JP"/>
              <a:t>入力項目一覧</a:t>
            </a:r>
            <a:endParaRPr i="0" sz="2100" u="none" cap="none" strike="noStrike">
              <a:solidFill>
                <a:srgbClr val="595959"/>
              </a:solidFill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Kosugi Maru"/>
              <a:buChar char="•"/>
            </a:pPr>
            <a:r>
              <a:rPr lang="ja-JP"/>
              <a:t>修正依頼メールについて</a:t>
            </a:r>
            <a:endParaRPr i="0" sz="2100" u="none" cap="none" strike="noStrike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"/>
          <p:cNvSpPr txBox="1"/>
          <p:nvPr>
            <p:ph idx="12" type="sldNum"/>
          </p:nvPr>
        </p:nvSpPr>
        <p:spPr>
          <a:xfrm>
            <a:off x="5314950" y="925548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52" name="Google Shape;52;p3"/>
          <p:cNvSpPr txBox="1"/>
          <p:nvPr>
            <p:ph idx="1" type="body"/>
          </p:nvPr>
        </p:nvSpPr>
        <p:spPr>
          <a:xfrm>
            <a:off x="537469" y="5129407"/>
            <a:ext cx="4269000" cy="20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Kosugi Maru"/>
              <a:buChar char="•"/>
            </a:pPr>
            <a:r>
              <a:rPr lang="ja-JP"/>
              <a:t>マイページを発行する</a:t>
            </a:r>
            <a:endParaRPr i="0" sz="2100" u="none" cap="none" strike="noStrike">
              <a:solidFill>
                <a:srgbClr val="595959"/>
              </a:solidFill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Kosugi Maru"/>
              <a:buChar char="•"/>
            </a:pPr>
            <a:r>
              <a:rPr i="0" lang="ja-JP" sz="2100" u="none" cap="none" strike="noStrike">
                <a:solidFill>
                  <a:srgbClr val="595959"/>
                </a:solidFill>
              </a:rPr>
              <a:t>初回</a:t>
            </a:r>
            <a:r>
              <a:rPr lang="ja-JP"/>
              <a:t>情報</a:t>
            </a:r>
            <a:r>
              <a:rPr i="0" lang="ja-JP" sz="2100" u="none" cap="none" strike="noStrike">
                <a:solidFill>
                  <a:srgbClr val="595959"/>
                </a:solidFill>
              </a:rPr>
              <a:t>入力</a:t>
            </a:r>
            <a:r>
              <a:rPr lang="ja-JP"/>
              <a:t>をする</a:t>
            </a:r>
            <a:endParaRPr i="0" sz="2100" u="none" cap="none" strike="noStrike">
              <a:solidFill>
                <a:srgbClr val="595959"/>
              </a:solidFill>
            </a:endParaRPr>
          </a:p>
        </p:txBody>
      </p:sp>
      <p:sp>
        <p:nvSpPr>
          <p:cNvPr id="53" name="Google Shape;53;p3"/>
          <p:cNvSpPr txBox="1"/>
          <p:nvPr>
            <p:ph type="title"/>
          </p:nvPr>
        </p:nvSpPr>
        <p:spPr>
          <a:xfrm>
            <a:off x="516460" y="3080931"/>
            <a:ext cx="5919600" cy="26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ja-JP" sz="4000"/>
              <a:t>マイページを</a:t>
            </a:r>
            <a:br>
              <a:rPr lang="ja-JP" sz="4000"/>
            </a:br>
            <a:r>
              <a:rPr lang="ja-JP" sz="4000"/>
              <a:t>発行する</a:t>
            </a:r>
            <a:endParaRPr i="0" sz="4000" u="none" cap="none" strike="noStrike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6"/>
          <p:cNvSpPr txBox="1"/>
          <p:nvPr>
            <p:ph type="title"/>
          </p:nvPr>
        </p:nvSpPr>
        <p:spPr>
          <a:xfrm>
            <a:off x="186611" y="0"/>
            <a:ext cx="4400946" cy="469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rPr i="0" lang="ja-JP" sz="2800" u="none" cap="none" strike="noStrike">
                <a:solidFill>
                  <a:srgbClr val="117FCC"/>
                </a:solidFill>
              </a:rPr>
              <a:t>従業員情報入力項目一覧</a:t>
            </a:r>
            <a:endParaRPr i="0" sz="2800" u="none" cap="none" strike="noStrike">
              <a:solidFill>
                <a:srgbClr val="117FCC"/>
              </a:solidFill>
            </a:endParaRPr>
          </a:p>
        </p:txBody>
      </p:sp>
      <p:sp>
        <p:nvSpPr>
          <p:cNvPr id="334" name="Google Shape;334;p26"/>
          <p:cNvSpPr txBox="1"/>
          <p:nvPr>
            <p:ph idx="12" type="sldNum"/>
          </p:nvPr>
        </p:nvSpPr>
        <p:spPr>
          <a:xfrm>
            <a:off x="5314950" y="925760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ja-JP" sz="2000">
                <a:solidFill>
                  <a:srgbClr val="888888"/>
                </a:solidFill>
              </a:rPr>
              <a:t>‹#›</a:t>
            </a:fld>
            <a:endParaRPr sz="2000">
              <a:solidFill>
                <a:srgbClr val="888888"/>
              </a:solidFill>
            </a:endParaRPr>
          </a:p>
        </p:txBody>
      </p:sp>
      <p:sp>
        <p:nvSpPr>
          <p:cNvPr id="335" name="Google Shape;335;p26"/>
          <p:cNvSpPr txBox="1"/>
          <p:nvPr/>
        </p:nvSpPr>
        <p:spPr>
          <a:xfrm>
            <a:off x="186611" y="429677"/>
            <a:ext cx="6483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ja-JP" sz="10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※管理者により項目がカスタマイズされている場合がございます。</a:t>
            </a:r>
            <a:endParaRPr b="0" i="0" sz="10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graphicFrame>
        <p:nvGraphicFramePr>
          <p:cNvPr id="336" name="Google Shape;336;p26"/>
          <p:cNvGraphicFramePr/>
          <p:nvPr/>
        </p:nvGraphicFramePr>
        <p:xfrm>
          <a:off x="186548" y="67598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{B324BD78-17FB-45A3-9496-21D25EA12F4D}</a:tableStyleId>
              </a:tblPr>
              <a:tblGrid>
                <a:gridCol w="1854725"/>
                <a:gridCol w="2092525"/>
                <a:gridCol w="2535800"/>
              </a:tblGrid>
              <a:tr h="127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項目名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条件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説明文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基本情報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プロフィール画像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顔写真をアップロードしてください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姓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山田 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名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太郎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姓カナ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ヤマダ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名カナ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タロウ 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旧姓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佐々木太郎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生年月日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1980/1/1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41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性別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・男性・女性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メールアドレス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yamada@lms.jobcan.ne.jp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居住国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00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選択してください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郵便番号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999-9999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都道府県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東京都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市区町村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渋谷区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丁目番地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b="0" i="0" sz="1300" u="none" cap="none" strike="noStrike">
                        <a:solidFill>
                          <a:srgbClr val="00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9-99-99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建物名・部屋番号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ジョブカンアパート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住所カナ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トウキョウトシブヤク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Adress（海外住所）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居住国が「日本」以外の場合は必須</a:t>
                      </a:r>
                      <a:endParaRPr b="0" sz="7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半角英数字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電話番号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0000-0000-0000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世帯主の続柄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本人、夫、妻など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世帯主の氏名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山田太郎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外国人区分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00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・日本人・外国人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ローマ字氏名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外国人区分が「外国人」の場合は任意</a:t>
                      </a:r>
                      <a:endParaRPr sz="7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半角英数字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ローマ字氏名 カナ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外国人区分が「外国人」の場合は任意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全角カナ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国籍・地域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外国人区分が「外国人」の場合は任意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00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選択してください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在留資格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外国人区分が「外国人」の場合は任意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選択してください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在留期間満了日</a:t>
                      </a:r>
                      <a:endParaRPr b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外国人区分が「外国人」の場合は任意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2011/4/1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資格外活動許可の有無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外国人区分が「外国人」の場合は任意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・有・無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派遣・請負就労区分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外国人区分が「外国人」の場合は任意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選択してください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在留カード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外国人区分が「外国人」の場合は任意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ファイルを選択してください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履歴書・職務経歴書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履歴書・職務経歴書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ファイルを選択してください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通勤手当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通勤手段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選択してください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電車 乗駅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通勤手段に「電車」が含まれる場合は任意</a:t>
                      </a:r>
                      <a:endParaRPr sz="7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渋谷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 降駅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通勤手段に「電車」が含まれる場合は任意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新宿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 経由地　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通勤手段に「電車」が含まれる場合は任意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代々木　　　　　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 支給単位　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通勤手段に「電車」が含まれる場合は任意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・1ヶ月・3ヶ月・6ヶ月・出勤日数に応じて毎月支給</a:t>
                      </a:r>
                      <a:endParaRPr b="0" i="0" sz="1300" u="none" cap="none" strike="noStrike">
                        <a:solidFill>
                          <a:srgbClr val="00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68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　　支給月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通勤手段に「電車」が含まれる場合は任意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「3ヶ月」の場合</a:t>
                      </a:r>
                      <a:endParaRPr b="0" i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・1月/4月/7月/10月・2月/5月/8月/11月・3月/6月/9月/12月</a:t>
                      </a:r>
                      <a:b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「6ヶ月」の場合</a:t>
                      </a:r>
                      <a:b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・1月/7月・2月/8月・3月/9月</a:t>
                      </a:r>
                      <a:b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・4月/10月・5月/11月・6月/12月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 片道運賃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通勤手段に「電車」が含まれる場合は任意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半角数字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 定期代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通勤手段に「電車」が含まれる場合は任意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半角数字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バス 乗車停留所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通勤手段に「バス」が含まれる場合は任意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渋谷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3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 降車停留所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通勤手段に「バス」が含まれる場合は任意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新宿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 経由地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通勤手段に「バス」が含まれる場合は任意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代々木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 支給単位　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通勤手段に「バス」が含まれる場合は任意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・1ヶ月・3ヶ月・6ヶ月・出勤日数に応じて毎月支給</a:t>
                      </a:r>
                      <a:endParaRPr b="0" i="0" sz="1300" u="none" cap="none" strike="noStrike">
                        <a:solidFill>
                          <a:srgbClr val="00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68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　　支給月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通勤手段に「バス」が含まれる場合は任意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「3ヶ月」の場合</a:t>
                      </a:r>
                      <a:endParaRPr b="0" i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・1月/4月/7月/10月・2月/5月/8月/11月・3月/6月/9月/12月</a:t>
                      </a:r>
                      <a:b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「6ヶ月」の場合</a:t>
                      </a:r>
                      <a:b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・1月/7月・2月/8月・3月/9月</a:t>
                      </a:r>
                      <a:b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・4月/10月・5月/11月・6月/12月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 片道運賃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通勤手段に「バス」が含まれる場合は任意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半角数字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 定期代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通勤手段に「バス」が含まれる場合は任意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半角数字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車　 出発地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通勤手段に「車」が含まれる場合は任意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7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（例）自宅</a:t>
                      </a:r>
                      <a:endParaRPr sz="7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 到着地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通勤手段に「車」が含まれる場合は任意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7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（例）本社</a:t>
                      </a:r>
                      <a:endParaRPr sz="7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 片道の通勤距離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通勤手段に「車」が含まれる場合は任意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選択してください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 支給単位　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通勤手段に「車」が含まれる場合は任意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・1ヶ月・3ヶ月・6ヶ月・出勤日数に応じて毎月支給</a:t>
                      </a:r>
                      <a:endParaRPr b="0" i="0" sz="1300" u="none" cap="none" strike="noStrike">
                        <a:solidFill>
                          <a:srgbClr val="00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62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　　支給月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通勤手段に「車」が含まれる場合は任意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「3ヶ月」の場合</a:t>
                      </a:r>
                      <a:endParaRPr b="0" i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・1月/4月/7月/10月・2月/5月/8月/11月・3月/6月/9月/12月</a:t>
                      </a:r>
                      <a:b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「6ヶ月」の場合</a:t>
                      </a:r>
                      <a:b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・1月/7月・2月/8月・3月/9月</a:t>
                      </a:r>
                      <a:b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・4月/10月・5月/11月・6月/12月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支給額</a:t>
                      </a:r>
                      <a:endParaRPr b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通勤手段に「車」が含まれる場合は任意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半角数字</a:t>
                      </a:r>
                      <a:endParaRPr b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7"/>
          <p:cNvSpPr txBox="1"/>
          <p:nvPr>
            <p:ph type="title"/>
          </p:nvPr>
        </p:nvSpPr>
        <p:spPr>
          <a:xfrm>
            <a:off x="186611" y="0"/>
            <a:ext cx="4400946" cy="469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rPr i="0" lang="ja-JP" sz="2800" u="none" cap="none" strike="noStrike">
                <a:solidFill>
                  <a:srgbClr val="117FCC"/>
                </a:solidFill>
              </a:rPr>
              <a:t>従業員情報入力項目一覧</a:t>
            </a:r>
            <a:endParaRPr i="0" sz="2800" u="none" cap="none" strike="noStrike">
              <a:solidFill>
                <a:srgbClr val="117FCC"/>
              </a:solidFill>
            </a:endParaRPr>
          </a:p>
        </p:txBody>
      </p:sp>
      <p:sp>
        <p:nvSpPr>
          <p:cNvPr id="342" name="Google Shape;342;p27"/>
          <p:cNvSpPr txBox="1"/>
          <p:nvPr>
            <p:ph idx="12" type="sldNum"/>
          </p:nvPr>
        </p:nvSpPr>
        <p:spPr>
          <a:xfrm>
            <a:off x="5314950" y="9257606"/>
            <a:ext cx="15429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graphicFrame>
        <p:nvGraphicFramePr>
          <p:cNvPr id="343" name="Google Shape;343;p27"/>
          <p:cNvGraphicFramePr/>
          <p:nvPr/>
        </p:nvGraphicFramePr>
        <p:xfrm>
          <a:off x="87464" y="625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{C9BD51B8-5526-41C1-8F80-179505F69F74}</a:tableStyleId>
              </a:tblPr>
              <a:tblGrid>
                <a:gridCol w="1761275"/>
                <a:gridCol w="2380550"/>
                <a:gridCol w="2529325"/>
              </a:tblGrid>
              <a:tr h="142200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口座情報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/>
                </a:tc>
                <a:tc hMerge="1"/>
                <a:tc hMerge="1"/>
              </a:tr>
              <a:tr h="120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銀行名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7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〇△銀行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銀行コード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半角数字4桁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支店名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sz="7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 新宿中央支店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支店コード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半角数字3桁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預金種別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・普通・当座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口座番号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半角数字7桁以内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口座名義 カナ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カナ30文字以内</a:t>
                      </a:r>
                      <a:endParaRPr sz="13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9425" marB="9425" marR="14125" marL="14125" anchor="ctr"/>
                </a:tc>
              </a:tr>
              <a:tr h="4987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ja-JP" sz="700" u="none" cap="none" strike="noStrike"/>
                        <a:t>扶養情報</a:t>
                      </a:r>
                      <a:endParaRPr b="1"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 hMerge="1"/>
                <a:tc hMerge="1"/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扶養の有無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任意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・有・無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被扶養者 続柄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扶養者の有無が「有」の場合は必須</a:t>
                      </a:r>
                      <a:endParaRPr sz="7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・配偶者・その他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　　　　 続柄詳細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被扶養者 続柄で「その他」の場合は必須</a:t>
                      </a:r>
                      <a:endParaRPr sz="7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選択してください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57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基礎年金番号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配偶者のみ、任意</a:t>
                      </a:r>
                      <a:endParaRPr sz="700" u="none" cap="none" strike="noStrike">
                        <a:solidFill>
                          <a:schemeClr val="dk1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半角数字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外国人区分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700" u="none" cap="none" strike="noStrike">
                        <a:solidFill>
                          <a:schemeClr val="dk1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00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・日本人・外国人</a:t>
                      </a:r>
                      <a:endParaRPr/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　　　　 姓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扶養者の有無が「有」の場合は必須</a:t>
                      </a:r>
                      <a:endParaRPr sz="7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(例) 山田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　　　　 名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扶養者の有無が「有」の場合は必須</a:t>
                      </a:r>
                      <a:endParaRPr sz="14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(例) 花子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73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　　　　 姓カナ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扶養者の有無が「有」の場合は必須</a:t>
                      </a:r>
                      <a:endParaRPr sz="14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(例) ヤマダ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　　　　 名カナ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扶養者の有無が「有」の場合は必須</a:t>
                      </a:r>
                      <a:endParaRPr sz="14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(例) ハナコ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　　　　 ローマ字氏名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00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配偶者が外国人の場合は任意</a:t>
                      </a:r>
                      <a:endParaRPr sz="14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(例) jobcan johnny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　　　　ローマ字氏名カナ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00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配偶者が外国人の場合は任意</a:t>
                      </a:r>
                      <a:endParaRPr b="0" i="0" sz="14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(例) ジョブカン　ジョニー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　　　　 生年月日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扶養者の有無が「有」の場合は必須</a:t>
                      </a:r>
                      <a:endParaRPr sz="14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(例) 1980/1/1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93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　　　　 性別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扶養者の有無が「有」の場合は必須</a:t>
                      </a:r>
                      <a:endParaRPr sz="14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・男性・女性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137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　　　　 同居・別居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扶養者の有無が「有」の場合は必須</a:t>
                      </a:r>
                      <a:endParaRPr sz="14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・同居・別居（国内）・別居（国外）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　　　　 住所 郵便番号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同居・別居で「同居（国内）」の場合は必須</a:t>
                      </a:r>
                      <a:endParaRPr sz="7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999-9999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　　　　 住所 都道府県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同居・別居で「同居（国内）」の場合は必須</a:t>
                      </a:r>
                      <a:endParaRPr sz="14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(例) 東京都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　　　　 住所 市区町村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同居・別居で「同居（国内）」の場合は必須</a:t>
                      </a:r>
                      <a:endParaRPr sz="14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(例) 渋谷区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　　　　 住所 丁目番地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同居・別居で「同居（国内）」の場合は必須</a:t>
                      </a:r>
                      <a:endParaRPr sz="14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(例) 9-99-99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57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　　　　 住所 建物名・部屋番号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highlight>
                            <a:srgbClr val="FFFFFF"/>
                          </a:highlight>
                        </a:rPr>
                        <a:t>同居・別居で「同居（国内）」の場合は任意</a:t>
                      </a:r>
                      <a:endParaRPr sz="7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(例) ジョブカンアパート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　　　　 住所カナ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highlight>
                            <a:srgbClr val="FFFFFF"/>
                          </a:highlight>
                        </a:rPr>
                        <a:t>同居・別居で「同居（国内）」の場合は任意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(例) トウキョウトシブヤク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highlight>
                            <a:srgbClr val="FFFFFF"/>
                          </a:highlight>
                        </a:rPr>
                        <a:t>　　　 　国内居住親族への年間送金額</a:t>
                      </a:r>
                      <a:endParaRPr b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highlight>
                            <a:srgbClr val="FFFFFF"/>
                          </a:highlight>
                        </a:rPr>
                        <a:t>同居・別居で「同居（国内）」の場合は任意</a:t>
                      </a:r>
                      <a:endParaRPr b="0" sz="7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highlight>
                            <a:srgbClr val="FFFFFF"/>
                          </a:highlight>
                        </a:rPr>
                        <a:t>年間の送金金額の合計を入力します</a:t>
                      </a:r>
                      <a:endParaRPr b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highlight>
                            <a:srgbClr val="FFFFFF"/>
                          </a:highlight>
                        </a:rPr>
                        <a:t>　　　　 Address</a:t>
                      </a:r>
                      <a:endParaRPr b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同居・別居で「同居（国外）」の場合は必須</a:t>
                      </a:r>
                      <a:endParaRPr b="0" sz="7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highlight>
                            <a:srgbClr val="FFFFFF"/>
                          </a:highlight>
                        </a:rPr>
                        <a:t>国外での住所を入力します</a:t>
                      </a:r>
                      <a:endParaRPr b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highlight>
                            <a:srgbClr val="FFFFFF"/>
                          </a:highlight>
                        </a:rPr>
                        <a:t>               国外居住親族への年間送金額</a:t>
                      </a:r>
                      <a:endParaRPr b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highlight>
                            <a:srgbClr val="FFFFFF"/>
                          </a:highlight>
                        </a:rPr>
                        <a:t>同居・別居で「同居（国外）」の場合は任意</a:t>
                      </a:r>
                      <a:endParaRPr b="0" sz="7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highlight>
                            <a:srgbClr val="FFFFFF"/>
                          </a:highlight>
                        </a:rPr>
                        <a:t>年間の送金金額の合計を入力します</a:t>
                      </a:r>
                      <a:endParaRPr b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　　 非居住者</a:t>
                      </a:r>
                      <a:endParaRPr b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別居（国外）の場合は任意</a:t>
                      </a:r>
                      <a:endParaRPr b="0" sz="700" u="none" cap="none" strike="noStrike">
                        <a:solidFill>
                          <a:schemeClr val="dk1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扶養者が国内に住所を有せず、かつ、現在まで引き続き１年以上居所を有しない場合チェックを入れてください</a:t>
                      </a:r>
                      <a:endParaRPr b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 　　　　留学</a:t>
                      </a:r>
                      <a:endParaRPr b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続柄：その他、別居（国外）の場合任意</a:t>
                      </a:r>
                      <a:endParaRPr b="0" sz="700" u="none" cap="none" strike="noStrike">
                        <a:solidFill>
                          <a:schemeClr val="dk1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b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 　　　親族関係書類</a:t>
                      </a:r>
                      <a:endParaRPr b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00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別居（国外）で非居住者にチェックを入れた場合任意</a:t>
                      </a:r>
                      <a:endParaRPr sz="1400" u="none" cap="none" strike="noStrike"/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ファイルを選択してください</a:t>
                      </a:r>
                      <a:b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サイズ上限：１ファイル10MBまで</a:t>
                      </a:r>
                      <a:endParaRPr b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　　 送金関係書類</a:t>
                      </a:r>
                      <a:endParaRPr b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00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別居（国外）で非居住者にチェックを入れた場合任意</a:t>
                      </a:r>
                      <a:endParaRPr sz="1400" u="none" cap="none" strike="noStrike"/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ファイルを選択してください</a:t>
                      </a:r>
                      <a:b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サイズ上限：１ファイル10MBまで</a:t>
                      </a:r>
                      <a:endParaRPr/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　　　　 留学関連書類</a:t>
                      </a:r>
                      <a:endParaRPr b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00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別居（国外）で非居住者にチェックを入れた場合任意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ファイルを選択してください</a:t>
                      </a:r>
                      <a:b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b="0" i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サイズ上限：１ファイル10MBまで</a:t>
                      </a:r>
                      <a:endParaRPr/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職業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扶養者の有無が「有」の場合は必須</a:t>
                      </a:r>
                      <a:endParaRPr sz="7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(例) 主婦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電話番号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highlight>
                            <a:srgbClr val="FFFFFF"/>
                          </a:highlight>
                        </a:rPr>
                        <a:t>扶養者の有無が「有」の場合は任意</a:t>
                      </a:r>
                      <a:endParaRPr sz="7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(例) 0000-0000-0000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93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年間収入（今後1年間見込）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扶養者の有無が「有」の場合は必須</a:t>
                      </a:r>
                      <a:endParaRPr sz="7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半角数字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93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年間所得（1月～12月）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扶養者の有無が「有」の場合は必須</a:t>
                      </a:r>
                      <a:endParaRPr sz="7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半角数字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障害者区分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highlight>
                            <a:srgbClr val="FFFFFF"/>
                          </a:highlight>
                        </a:rPr>
                        <a:t>扶養者の有無が「有」の場合は任意</a:t>
                      </a:r>
                      <a:endParaRPr sz="7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・対象外・一般障害者・特別障害者</a:t>
                      </a:r>
                      <a:endParaRPr b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　　　　 詳細情報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一般障がい者・特別障がい者を選択した場合任意</a:t>
                      </a:r>
                      <a:endParaRPr sz="7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障がい者手帳を持っている場合は、種類と交付年月日、</a:t>
                      </a:r>
                      <a:b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</a:b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障害の等級などを記入してください</a:t>
                      </a:r>
                      <a:endParaRPr b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税の扶養対象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highlight>
                            <a:srgbClr val="FFFFFF"/>
                          </a:highlight>
                        </a:rPr>
                        <a:t>扶養者の有無が「有」の場合は任意</a:t>
                      </a:r>
                      <a:endParaRPr sz="7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対象の場合はチェックを入れてください</a:t>
                      </a:r>
                      <a:endParaRPr b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75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被扶養者 になった日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7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入社の場合は「入社日」、子どもが生まれた場合は「出生日」、結婚した場合は「結婚した日」を入力します</a:t>
                      </a:r>
                      <a:endParaRPr b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i="0" lang="ja-JP" sz="7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扶養に追加された理由 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7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「出生」「結婚」など24文字以内</a:t>
                      </a:r>
                      <a:endParaRPr b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従たる給与についての扶養控除等申告書の提出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任意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通常はチェック不要です</a:t>
                      </a:r>
                      <a:endParaRPr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ja-JP" sz="700" u="none" cap="none" strike="noStrike"/>
                        <a:t>配偶者情報</a:t>
                      </a:r>
                      <a:endParaRPr b="1"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 hMerge="1"/>
                <a:tc hMerge="1"/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配偶者の有無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任意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・有・無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highlight>
                            <a:srgbClr val="FFFFFF"/>
                          </a:highlight>
                        </a:rPr>
                        <a:t>　　　　 配偶者の年間収入（去年）</a:t>
                      </a:r>
                      <a:endParaRPr b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配偶者の有無で「有」の場合は必須</a:t>
                      </a:r>
                      <a:endParaRPr b="0" sz="7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highlight>
                            <a:srgbClr val="FFFFFF"/>
                          </a:highlight>
                        </a:rPr>
                        <a:t>帳票の作成に必要です</a:t>
                      </a:r>
                      <a:endParaRPr sz="700" u="none" cap="none" strike="noStrike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highlight>
                            <a:srgbClr val="FFFFFF"/>
                          </a:highlight>
                        </a:rPr>
                        <a:t>不明の場合などいったん「0円」と入力してください</a:t>
                      </a:r>
                      <a:endParaRPr b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highlight>
                            <a:srgbClr val="FFFFFF"/>
                          </a:highlight>
                        </a:rPr>
                        <a:t> 　　　　配偶者の月額報酬（現在）</a:t>
                      </a:r>
                      <a:endParaRPr b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配偶者の有無で「有」の場合は必須</a:t>
                      </a:r>
                      <a:endParaRPr b="0" sz="700" u="none" cap="none" strike="noStrike">
                        <a:solidFill>
                          <a:srgbClr val="FF0000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highlight>
                            <a:srgbClr val="FFFFFF"/>
                          </a:highlight>
                        </a:rPr>
                        <a:t>帳票の作成に必要です</a:t>
                      </a:r>
                      <a:endParaRPr sz="700" u="none" cap="none" strike="noStrike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highlight>
                            <a:srgbClr val="FFFFFF"/>
                          </a:highlight>
                        </a:rPr>
                        <a:t>不明の場合などいったん「0円」と入力してください</a:t>
                      </a:r>
                      <a:endParaRPr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ja-JP" sz="700" u="none" cap="none" strike="noStrike"/>
                        <a:t>緊急連絡先</a:t>
                      </a:r>
                      <a:endParaRPr b="1"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 hMerge="1"/>
                <a:tc hMerge="1"/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緊急連絡先 姓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任意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(例) 山田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　　　　　 名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任意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(例) 一郎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　　　　　 姓カナ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任意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(例) ヤマダ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　　　　　 名カナ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任意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(例) イチロウ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　　　　　 続柄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任意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(例) 本人、夫、妻など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　　　　　 電話番号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任意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(例) 0000-0000-0000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　　　　　 郵便番号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任意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999-9999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　　　　　 都道府県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任意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(例) 東京都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　　　　　 市区町村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任意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(例) 渋谷区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　　　　　 丁目番地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任意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(例) 9-99-99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　　　　　 建物名・部屋番号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任意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(例) ジョブカンアパート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4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　　　　　 住所カナ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任意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(例) トウキョウトシブヤク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cde1789c1f_0_105"/>
          <p:cNvSpPr txBox="1"/>
          <p:nvPr>
            <p:ph type="title"/>
          </p:nvPr>
        </p:nvSpPr>
        <p:spPr>
          <a:xfrm>
            <a:off x="186611" y="0"/>
            <a:ext cx="44010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rPr i="0" lang="ja-JP" sz="2800" u="none" cap="none" strike="noStrike">
                <a:solidFill>
                  <a:srgbClr val="117FCC"/>
                </a:solidFill>
              </a:rPr>
              <a:t>従業員情報入力項目一覧</a:t>
            </a:r>
            <a:endParaRPr i="0" sz="2800" u="none" cap="none" strike="noStrike">
              <a:solidFill>
                <a:srgbClr val="117FCC"/>
              </a:solidFill>
            </a:endParaRPr>
          </a:p>
        </p:txBody>
      </p:sp>
      <p:sp>
        <p:nvSpPr>
          <p:cNvPr id="349" name="Google Shape;349;gcde1789c1f_0_105"/>
          <p:cNvSpPr txBox="1"/>
          <p:nvPr>
            <p:ph idx="12" type="sldNum"/>
          </p:nvPr>
        </p:nvSpPr>
        <p:spPr>
          <a:xfrm>
            <a:off x="5314950" y="9257606"/>
            <a:ext cx="15429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graphicFrame>
        <p:nvGraphicFramePr>
          <p:cNvPr id="350" name="Google Shape;350;gcde1789c1f_0_105"/>
          <p:cNvGraphicFramePr/>
          <p:nvPr/>
        </p:nvGraphicFramePr>
        <p:xfrm>
          <a:off x="186611" y="380529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{C9BD51B8-5526-41C1-8F80-179505F69F74}</a:tableStyleId>
              </a:tblPr>
              <a:tblGrid>
                <a:gridCol w="1565125"/>
                <a:gridCol w="2373150"/>
                <a:gridCol w="2428675"/>
              </a:tblGrid>
              <a:tr h="10217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ja-JP" sz="7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社内連絡先</a:t>
                      </a:r>
                      <a:endParaRPr b="1" sz="7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9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内線番号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(例)1111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電話番号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(例)0000-1234-5678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メールアドレス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(例)yamada@lms.jobcan.ne.jp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17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ja-JP" sz="7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プロジェクト</a:t>
                      </a:r>
                      <a:endParaRPr b="1" sz="7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129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プロジェクト名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プロジェクトを登録する場合は</a:t>
                      </a:r>
                      <a:r>
                        <a:rPr lang="ja-JP" sz="7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700" u="none" cap="none" strike="noStrike">
                        <a:solidFill>
                          <a:srgbClr val="FF0000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(例)ジョブカンプロジェクト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開始年月日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(例)2011/4/1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終了年月日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(例)2011/6/1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プロジェクト詳細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(例)ジョブカンのサービス立ち上げ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17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ja-JP" sz="7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スキル</a:t>
                      </a:r>
                      <a:endParaRPr b="1" sz="7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9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スキル名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スキルを登録する場合は</a:t>
                      </a:r>
                      <a:r>
                        <a:rPr lang="ja-JP" sz="7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700" u="none" cap="none" strike="noStrike">
                        <a:solidFill>
                          <a:srgbClr val="FF0000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(例)接客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習得年月日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(例)2011/4/1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スキル詳細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(例)2011年に社内MVPを受賞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57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ja-JP" sz="7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資格情報</a:t>
                      </a:r>
                      <a:endParaRPr b="1" sz="7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9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資格名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資格を登録する場合は</a:t>
                      </a:r>
                      <a:r>
                        <a:rPr lang="ja-JP" sz="7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700" u="none" cap="none" strike="noStrike">
                        <a:solidFill>
                          <a:srgbClr val="FF0000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(例)ジョブカン検定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取得更新年月日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(例)2011/4/1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有効期限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(例)2012/3/31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資格登録番号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(例)1111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17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ja-JP" sz="7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語学情報</a:t>
                      </a:r>
                      <a:endParaRPr b="1" sz="7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9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言語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語学スキルを登録する場合は</a:t>
                      </a:r>
                      <a:r>
                        <a:rPr lang="ja-JP" sz="7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700" u="none" cap="none" strike="noStrike">
                        <a:solidFill>
                          <a:srgbClr val="FF0000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(例)英語・日本語・韓国語・スペイン語など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0750">
                <a:tc>
                  <a:txBody>
                    <a:bodyPr/>
                    <a:lstStyle/>
                    <a:p>
                      <a:pPr indent="0" lvl="0" marL="5624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レベル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・ネイティブ・ビジネス会話・日常会話・基礎会話・なし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資格名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(例)TOEIC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点数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(例)600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受験日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(例)2011/4/1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17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ja-JP" sz="7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職歴</a:t>
                      </a:r>
                      <a:endParaRPr b="1" sz="7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129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会社名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職歴を登録する場合は</a:t>
                      </a:r>
                      <a:r>
                        <a:rPr lang="ja-JP" sz="7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700" u="none" cap="none" strike="noStrike">
                        <a:solidFill>
                          <a:srgbClr val="FF0000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(例)株式会社ジョブカン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入社年月日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(例)2011/4/1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退社年月日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(例)2011/6/1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役職・職位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(例)部長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業務内容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(例)営業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17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ja-JP" sz="7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学歴</a:t>
                      </a:r>
                      <a:endParaRPr b="1" sz="7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133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学校区分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学歴を登録する場合は</a:t>
                      </a:r>
                      <a:r>
                        <a:rPr lang="ja-JP" sz="7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700" u="none" cap="none" strike="noStrike">
                        <a:solidFill>
                          <a:srgbClr val="FF0000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・中学・高校・専門学校・大学・大学院・その他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学校名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学歴を登録する場合は</a:t>
                      </a:r>
                      <a:r>
                        <a:rPr lang="ja-JP" sz="700" u="none" cap="none" strike="noStrike">
                          <a:solidFill>
                            <a:srgbClr val="FF0000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必須</a:t>
                      </a:r>
                      <a:endParaRPr sz="700" u="none" cap="none" strike="noStrike">
                        <a:solidFill>
                          <a:srgbClr val="FF0000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(例)ジョブカン大学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学部学科情報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(例)工学部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入学年月日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(例)2011/4/1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卒業年月日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(例)2015/3/31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7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卒業区分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・卒業・中退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17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ja-JP" sz="700" u="none" cap="none" strike="noStrike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タグ</a:t>
                      </a:r>
                      <a:endParaRPr b="1"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102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タグ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(例)社内MVP</a:t>
                      </a:r>
                      <a:endParaRPr sz="700" u="none" cap="none" strike="noStrike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200" marB="7200" marR="0" marL="0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51" name="Google Shape;351;gcde1789c1f_0_105"/>
          <p:cNvSpPr txBox="1"/>
          <p:nvPr/>
        </p:nvSpPr>
        <p:spPr>
          <a:xfrm>
            <a:off x="78335" y="3420879"/>
            <a:ext cx="62124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ja-JP" sz="700" u="none" cap="none" strike="noStrike">
                <a:solidFill>
                  <a:schemeClr val="dk1"/>
                </a:solidFill>
                <a:latin typeface="Kosugi Maru"/>
                <a:ea typeface="Kosugi Maru"/>
                <a:cs typeface="Kosugi Maru"/>
                <a:sym typeface="Kosugi Maru"/>
              </a:rPr>
              <a:t>※厚生年金保険・雇用保険の加入状況（加入・未加入）は管理者のみ変更できます。</a:t>
            </a:r>
            <a:endParaRPr b="0" i="0" sz="700" u="none" cap="none" strike="noStrike">
              <a:solidFill>
                <a:srgbClr val="000000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graphicFrame>
        <p:nvGraphicFramePr>
          <p:cNvPr id="352" name="Google Shape;352;gcde1789c1f_0_105"/>
          <p:cNvGraphicFramePr/>
          <p:nvPr/>
        </p:nvGraphicFramePr>
        <p:xfrm>
          <a:off x="186611" y="1532024"/>
          <a:ext cx="3000000" cy="3000000"/>
        </p:xfrm>
        <a:graphic>
          <a:graphicData uri="http://schemas.openxmlformats.org/drawingml/2006/table">
            <a:tbl>
              <a:tblPr bandCol="1">
                <a:noFill/>
                <a:tableStyleId>{C9BD51B8-5526-41C1-8F80-179505F69F74}</a:tableStyleId>
              </a:tblPr>
              <a:tblGrid>
                <a:gridCol w="1565125"/>
                <a:gridCol w="2373150"/>
                <a:gridCol w="2428675"/>
              </a:tblGrid>
              <a:tr h="77550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ja-JP" sz="7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税区分情報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9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障害者区分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・対象外・一般障害者・特別障害者</a:t>
                      </a:r>
                      <a:endParaRPr b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勤労学生区分</a:t>
                      </a:r>
                      <a:endParaRPr b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・対象外・勤労学生</a:t>
                      </a:r>
                      <a:endParaRPr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ひとり親・寡婦区分</a:t>
                      </a:r>
                      <a:endParaRPr b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b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・対象外・ひとり親・寡婦</a:t>
                      </a:r>
                      <a:endParaRPr b="0" sz="700" u="none" cap="none" strike="noStrike">
                        <a:solidFill>
                          <a:srgbClr val="333333"/>
                        </a:solidFill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寡婦（夫）区分</a:t>
                      </a: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（2020年以前）</a:t>
                      </a:r>
                      <a:endParaRPr sz="7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・対象外・寡婦（夫）・特別寡婦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9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単身児童扶養者（2020年以前）</a:t>
                      </a:r>
                      <a:endParaRPr sz="7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・対象外・単身児童扶養者</a:t>
                      </a:r>
                      <a:endParaRPr sz="7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2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ja-JP" sz="7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厚生年金保険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102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基礎年金番号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半角数字10桁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9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年金手帳画像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ファイルを選択してください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初めて厚生年金保険に加入する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該当する場合チェックを入れてください</a:t>
                      </a:r>
                      <a:endParaRPr b="1" sz="7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基礎年金番号が分からない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該当する場合チェックを入れてください</a:t>
                      </a:r>
                      <a:endParaRPr b="1" sz="7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462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ja-JP" sz="7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雇用保険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9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雇用保険 被保険者番号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半角数字11桁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9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雇用保険被保険者証画像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ファイルを選択してください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9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雇用保険被保険者番号がわからない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0" marL="0" anchor="b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0" lang="ja-JP" sz="700" u="none" cap="none" strike="noStrike">
                          <a:solidFill>
                            <a:srgbClr val="333333"/>
                          </a:solidFill>
                          <a:latin typeface="Kosugi Maru"/>
                          <a:ea typeface="Kosugi Maru"/>
                          <a:cs typeface="Kosugi Maru"/>
                          <a:sym typeface="Kosugi Maru"/>
                        </a:rPr>
                        <a:t>任意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>
                    <a:lnL cap="flat" cmpd="sng" w="105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b">
                    <a:lnB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53" name="Google Shape;353;gcde1789c1f_0_105"/>
          <p:cNvGraphicFramePr/>
          <p:nvPr/>
        </p:nvGraphicFramePr>
        <p:xfrm>
          <a:off x="186612" y="6345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{C9BD51B8-5526-41C1-8F80-179505F69F74}</a:tableStyleId>
              </a:tblPr>
              <a:tblGrid>
                <a:gridCol w="1569025"/>
                <a:gridCol w="2368300"/>
                <a:gridCol w="2429625"/>
              </a:tblGrid>
              <a:tr h="11092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b="1" lang="ja-JP" sz="700" u="none" cap="none" strike="noStrike"/>
                        <a:t>住民票住所</a:t>
                      </a:r>
                      <a:endParaRPr b="1"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 hMerge="1"/>
                <a:tc hMerge="1"/>
              </a:tr>
              <a:tr h="139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住民票住所 郵便番号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任意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999-9999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128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　　　　　 都道府県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任意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(例) 東京都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109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　　　　　 市区町村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任意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(例) 渋谷区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107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　　　　　 丁目番地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任意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(例) 9-99-99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113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　　　　　 建物名・部屋番号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任意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(例) ジョブカンアパート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  <a:tr h="138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　　　　　 住所カナ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任意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ja-JP" sz="700" u="none" cap="none" strike="noStrike"/>
                        <a:t>(例) トウキョウトシブヤク</a:t>
                      </a:r>
                      <a:endParaRPr sz="1400" u="none" cap="none" strike="noStrike">
                        <a:latin typeface="Kosugi Maru"/>
                        <a:ea typeface="Kosugi Maru"/>
                        <a:cs typeface="Kosugi Maru"/>
                        <a:sym typeface="Kosugi Maru"/>
                      </a:endParaRPr>
                    </a:p>
                  </a:txBody>
                  <a:tcPr marT="7425" marB="7425" marR="11125" marL="111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8"/>
          <p:cNvSpPr txBox="1"/>
          <p:nvPr>
            <p:ph type="title"/>
          </p:nvPr>
        </p:nvSpPr>
        <p:spPr>
          <a:xfrm>
            <a:off x="186611" y="0"/>
            <a:ext cx="4400946" cy="469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alibri"/>
              <a:buNone/>
            </a:pPr>
            <a:r>
              <a:rPr i="0" lang="ja-JP" sz="2800" u="none" cap="none" strike="noStrike">
                <a:solidFill>
                  <a:srgbClr val="117FCC"/>
                </a:solidFill>
              </a:rPr>
              <a:t>修正依頼メールについて</a:t>
            </a:r>
            <a:endParaRPr i="0" sz="2800" u="none" cap="none" strike="noStrike">
              <a:solidFill>
                <a:srgbClr val="117FCC"/>
              </a:solidFill>
            </a:endParaRPr>
          </a:p>
        </p:txBody>
      </p:sp>
      <p:sp>
        <p:nvSpPr>
          <p:cNvPr id="359" name="Google Shape;359;p28"/>
          <p:cNvSpPr txBox="1"/>
          <p:nvPr>
            <p:ph idx="12" type="sldNum"/>
          </p:nvPr>
        </p:nvSpPr>
        <p:spPr>
          <a:xfrm>
            <a:off x="5314950" y="925760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lang="ja-JP"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28"/>
          <p:cNvSpPr txBox="1"/>
          <p:nvPr/>
        </p:nvSpPr>
        <p:spPr>
          <a:xfrm>
            <a:off x="186600" y="724213"/>
            <a:ext cx="5939100" cy="18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①管理者から手続きの修正依頼が届くことがあります。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　件名：入力した情報の修正依頼が届きました｜ジョブカン労務HR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361" name="Google Shape;361;p28"/>
          <p:cNvSpPr txBox="1"/>
          <p:nvPr/>
        </p:nvSpPr>
        <p:spPr>
          <a:xfrm>
            <a:off x="186600" y="1691418"/>
            <a:ext cx="5503800" cy="7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②「〇〇からのコメント」を確認し、URLから入力画面を開き、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該当箇所を修正して、管理者にご提出ください。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pic>
        <p:nvPicPr>
          <p:cNvPr id="362" name="Google Shape;36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393" y="2399047"/>
            <a:ext cx="5852307" cy="5601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"/>
          <p:cNvSpPr txBox="1"/>
          <p:nvPr>
            <p:ph type="title"/>
          </p:nvPr>
        </p:nvSpPr>
        <p:spPr>
          <a:xfrm>
            <a:off x="186611" y="0"/>
            <a:ext cx="44010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rPr lang="ja-JP"/>
              <a:t>マイページを発行する</a:t>
            </a:r>
            <a:endParaRPr i="0" sz="2800" u="none" cap="none" strike="noStrike">
              <a:solidFill>
                <a:srgbClr val="117FCC"/>
              </a:solidFill>
            </a:endParaRPr>
          </a:p>
        </p:txBody>
      </p:sp>
      <p:sp>
        <p:nvSpPr>
          <p:cNvPr id="59" name="Google Shape;59;p4"/>
          <p:cNvSpPr txBox="1"/>
          <p:nvPr>
            <p:ph idx="12" type="sldNum"/>
          </p:nvPr>
        </p:nvSpPr>
        <p:spPr>
          <a:xfrm>
            <a:off x="5314950" y="9257606"/>
            <a:ext cx="15429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fld id="{00000000-1234-1234-1234-123412341234}" type="slidenum">
              <a:rPr b="0" i="0" lang="ja-JP" sz="2000" u="none" cap="none" strike="noStrike">
                <a:solidFill>
                  <a:srgbClr val="888888"/>
                </a:solidFill>
              </a:rPr>
              <a:t>‹#›</a:t>
            </a:fld>
            <a:endParaRPr b="0" i="0" sz="2000" u="none" cap="none" strike="noStrike">
              <a:solidFill>
                <a:srgbClr val="888888"/>
              </a:solidFill>
            </a:endParaRPr>
          </a:p>
        </p:txBody>
      </p:sp>
      <p:sp>
        <p:nvSpPr>
          <p:cNvPr id="60" name="Google Shape;60;p4"/>
          <p:cNvSpPr txBox="1"/>
          <p:nvPr/>
        </p:nvSpPr>
        <p:spPr>
          <a:xfrm>
            <a:off x="252600" y="3571350"/>
            <a:ext cx="6453600" cy="13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①招待メール内のリンクをクリックします。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ジョブカンシリーズ（勤怠管理、WF/経費精算、採用管理、給与計算）のマイページをお持ちの場合、管理者が労務HRのマイページを新規発行すると下記のようなメールが届きます。</a:t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件名：【ジョブカン】労務HRが利用できるようになりました｜ジョブカン</a:t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61" name="Google Shape;61;p4"/>
          <p:cNvSpPr txBox="1"/>
          <p:nvPr/>
        </p:nvSpPr>
        <p:spPr>
          <a:xfrm>
            <a:off x="186600" y="541750"/>
            <a:ext cx="6552000" cy="14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ジョブカン労務HRのマイページではご自身のプロフィール変更や扶養、住所、氏名の変更の申請ができます。</a:t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マイページ発行の方法は下記3パターンあります。それぞれの操作手順をご紹介します。</a:t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chemeClr val="accent5"/>
                </a:solidFill>
                <a:latin typeface="Kosugi Maru"/>
                <a:ea typeface="Kosugi Maru"/>
                <a:cs typeface="Kosugi Maru"/>
                <a:sym typeface="Kosugi Maru"/>
              </a:rPr>
              <a:t>【１】すでにジョブカンのほかのサービスをご利用の場合</a:t>
            </a:r>
            <a:endParaRPr b="1" i="0" sz="1400" u="none" cap="none" strike="noStrike">
              <a:solidFill>
                <a:schemeClr val="accent5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chemeClr val="accent5"/>
                </a:solidFill>
                <a:latin typeface="Kosugi Maru"/>
                <a:ea typeface="Kosugi Maru"/>
                <a:cs typeface="Kosugi Maru"/>
                <a:sym typeface="Kosugi Maru"/>
              </a:rPr>
              <a:t>【２】ジョブカンを利用するのが初めての場合</a:t>
            </a:r>
            <a:endParaRPr b="1" i="0" sz="1400" u="none" cap="none" strike="noStrike">
              <a:solidFill>
                <a:schemeClr val="accent5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chemeClr val="accent5"/>
                </a:solidFill>
                <a:latin typeface="Kosugi Maru"/>
                <a:ea typeface="Kosugi Maru"/>
                <a:cs typeface="Kosugi Maru"/>
                <a:sym typeface="Kosugi Maru"/>
              </a:rPr>
              <a:t>【３】マイぺージ発行と同時に管理者からプロフィール入力の依頼がある場合</a:t>
            </a:r>
            <a:endParaRPr b="1" i="0" sz="1400" u="none" cap="none" strike="noStrike">
              <a:solidFill>
                <a:schemeClr val="accent5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62" name="Google Shape;62;p4"/>
          <p:cNvSpPr txBox="1"/>
          <p:nvPr/>
        </p:nvSpPr>
        <p:spPr>
          <a:xfrm>
            <a:off x="219000" y="3077038"/>
            <a:ext cx="6453600" cy="4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ja-JP" sz="1800" u="none" cap="none" strike="noStrike">
                <a:solidFill>
                  <a:schemeClr val="accent5"/>
                </a:solidFill>
                <a:latin typeface="Kosugi Maru"/>
                <a:ea typeface="Kosugi Maru"/>
                <a:cs typeface="Kosugi Maru"/>
                <a:sym typeface="Kosugi Maru"/>
              </a:rPr>
              <a:t>【１】すでにジョブカンの他のサービスをご利用の場合</a:t>
            </a:r>
            <a:endParaRPr b="1" i="0" sz="1800" u="none" cap="none" strike="noStrike">
              <a:solidFill>
                <a:schemeClr val="accent5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pic>
        <p:nvPicPr>
          <p:cNvPr id="63" name="Google Shape;6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4762650"/>
            <a:ext cx="5981700" cy="40100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"/>
          <p:cNvSpPr txBox="1"/>
          <p:nvPr>
            <p:ph type="title"/>
          </p:nvPr>
        </p:nvSpPr>
        <p:spPr>
          <a:xfrm>
            <a:off x="186611" y="0"/>
            <a:ext cx="44010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ja-JP"/>
              <a:t>マイページを発行する</a:t>
            </a:r>
            <a:endParaRPr/>
          </a:p>
        </p:txBody>
      </p:sp>
      <p:sp>
        <p:nvSpPr>
          <p:cNvPr id="70" name="Google Shape;70;p5"/>
          <p:cNvSpPr txBox="1"/>
          <p:nvPr>
            <p:ph idx="12" type="sldNum"/>
          </p:nvPr>
        </p:nvSpPr>
        <p:spPr>
          <a:xfrm>
            <a:off x="5314950" y="9257606"/>
            <a:ext cx="15429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71" name="Google Shape;71;p5"/>
          <p:cNvSpPr txBox="1"/>
          <p:nvPr/>
        </p:nvSpPr>
        <p:spPr>
          <a:xfrm>
            <a:off x="152400" y="553000"/>
            <a:ext cx="61281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②メールアドレスとパスワードを入力してログインします。</a:t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72" name="Google Shape;72;p5"/>
          <p:cNvSpPr txBox="1"/>
          <p:nvPr/>
        </p:nvSpPr>
        <p:spPr>
          <a:xfrm>
            <a:off x="247875" y="4958325"/>
            <a:ext cx="63906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労務HRのマイページのトップ画面が表示されたら、利用可能になります。</a:t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pic>
        <p:nvPicPr>
          <p:cNvPr id="73" name="Google Shape;7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1840" y="946000"/>
            <a:ext cx="2942210" cy="393612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4" name="Google Shape;7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5373525"/>
            <a:ext cx="6553202" cy="279381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/>
          <p:nvPr>
            <p:ph type="title"/>
          </p:nvPr>
        </p:nvSpPr>
        <p:spPr>
          <a:xfrm>
            <a:off x="186611" y="0"/>
            <a:ext cx="44010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ja-JP"/>
              <a:t>マイページを発行する</a:t>
            </a:r>
            <a:endParaRPr/>
          </a:p>
        </p:txBody>
      </p:sp>
      <p:sp>
        <p:nvSpPr>
          <p:cNvPr id="81" name="Google Shape;81;p6"/>
          <p:cNvSpPr txBox="1"/>
          <p:nvPr>
            <p:ph idx="12" type="sldNum"/>
          </p:nvPr>
        </p:nvSpPr>
        <p:spPr>
          <a:xfrm>
            <a:off x="5314950" y="9257606"/>
            <a:ext cx="15429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82" name="Google Shape;82;p6"/>
          <p:cNvSpPr txBox="1"/>
          <p:nvPr/>
        </p:nvSpPr>
        <p:spPr>
          <a:xfrm>
            <a:off x="139888" y="469188"/>
            <a:ext cx="6453600" cy="4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ja-JP" sz="1800" u="none" cap="none" strike="noStrike">
                <a:solidFill>
                  <a:schemeClr val="accent5"/>
                </a:solidFill>
                <a:latin typeface="Kosugi Maru"/>
                <a:ea typeface="Kosugi Maru"/>
                <a:cs typeface="Kosugi Maru"/>
                <a:sym typeface="Kosugi Maru"/>
              </a:rPr>
              <a:t>【２】ジョブカンを利用するのが初めての場合</a:t>
            </a:r>
            <a:endParaRPr b="1" i="0" sz="1800" u="none" cap="none" strike="noStrike">
              <a:solidFill>
                <a:schemeClr val="accent5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83" name="Google Shape;83;p6"/>
          <p:cNvSpPr txBox="1"/>
          <p:nvPr/>
        </p:nvSpPr>
        <p:spPr>
          <a:xfrm>
            <a:off x="202200" y="827475"/>
            <a:ext cx="6453600" cy="13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①招待メール内のリンクをクリックします。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ジョブカンシリーズ（勤怠管理、WF/経費精算、採用管理、給与計算）を利用するのが初めての場合、管理者が労務管理のマイページを新規発行すると下記のようなメールが届きます。</a:t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件名：ジョブカン共通IDに招待されました｜ジョブカン共通ID</a:t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pic>
        <p:nvPicPr>
          <p:cNvPr id="84" name="Google Shape;8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8413" y="1997175"/>
            <a:ext cx="4141175" cy="34212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5" name="Google Shape;8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14825" y="5899025"/>
            <a:ext cx="2703750" cy="37095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6" name="Google Shape;86;p6"/>
          <p:cNvSpPr txBox="1"/>
          <p:nvPr/>
        </p:nvSpPr>
        <p:spPr>
          <a:xfrm>
            <a:off x="253875" y="5543800"/>
            <a:ext cx="61281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②お好きなパスワードを入力して「登録」をクリックします。</a:t>
            </a:r>
            <a:endParaRPr b="0" i="0" sz="12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87" name="Google Shape;87;p6"/>
          <p:cNvSpPr txBox="1"/>
          <p:nvPr/>
        </p:nvSpPr>
        <p:spPr>
          <a:xfrm>
            <a:off x="1764813" y="1499325"/>
            <a:ext cx="438833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※URLの有効期限は1週間です。有効期限が切れた場合は</a:t>
            </a:r>
            <a:r>
              <a:rPr b="0" i="0" lang="ja-JP" sz="1100" u="sng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こちら</a:t>
            </a:r>
            <a:r>
              <a:rPr b="0" i="0" lang="ja-JP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b="0" i="0" sz="11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"/>
          <p:cNvSpPr txBox="1"/>
          <p:nvPr>
            <p:ph type="title"/>
          </p:nvPr>
        </p:nvSpPr>
        <p:spPr>
          <a:xfrm>
            <a:off x="186611" y="0"/>
            <a:ext cx="44010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ja-JP"/>
              <a:t>マイページを発行する</a:t>
            </a:r>
            <a:endParaRPr/>
          </a:p>
        </p:txBody>
      </p:sp>
      <p:sp>
        <p:nvSpPr>
          <p:cNvPr id="94" name="Google Shape;94;p7"/>
          <p:cNvSpPr txBox="1"/>
          <p:nvPr>
            <p:ph idx="12" type="sldNum"/>
          </p:nvPr>
        </p:nvSpPr>
        <p:spPr>
          <a:xfrm>
            <a:off x="5314950" y="9257606"/>
            <a:ext cx="15429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pic>
        <p:nvPicPr>
          <p:cNvPr id="95" name="Google Shape;9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575" y="1223100"/>
            <a:ext cx="5946576" cy="3822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6" name="Google Shape;96;p7"/>
          <p:cNvSpPr txBox="1"/>
          <p:nvPr/>
        </p:nvSpPr>
        <p:spPr>
          <a:xfrm>
            <a:off x="96600" y="696925"/>
            <a:ext cx="66648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③ジョブカン共通IDのマイページが表示されますので、左上の「労務」タブ</a:t>
            </a:r>
            <a:endParaRPr b="1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をクリックします。</a:t>
            </a:r>
            <a:endParaRPr b="0" i="0" sz="12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97" name="Google Shape;97;p7"/>
          <p:cNvSpPr txBox="1"/>
          <p:nvPr/>
        </p:nvSpPr>
        <p:spPr>
          <a:xfrm>
            <a:off x="186600" y="5289050"/>
            <a:ext cx="61281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ja-JP" sz="12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労務HRのマイページのトップ画面が表示されたら、利用可能になります。</a:t>
            </a:r>
            <a:endParaRPr b="0" i="0" sz="12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pic>
        <p:nvPicPr>
          <p:cNvPr id="98" name="Google Shape;9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5628050"/>
            <a:ext cx="6553202" cy="279381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"/>
          <p:cNvSpPr txBox="1"/>
          <p:nvPr>
            <p:ph type="title"/>
          </p:nvPr>
        </p:nvSpPr>
        <p:spPr>
          <a:xfrm>
            <a:off x="186611" y="0"/>
            <a:ext cx="44010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ja-JP"/>
              <a:t>初回情報入力をする</a:t>
            </a:r>
            <a:endParaRPr/>
          </a:p>
        </p:txBody>
      </p:sp>
      <p:sp>
        <p:nvSpPr>
          <p:cNvPr id="105" name="Google Shape;105;p8"/>
          <p:cNvSpPr txBox="1"/>
          <p:nvPr>
            <p:ph idx="12" type="sldNum"/>
          </p:nvPr>
        </p:nvSpPr>
        <p:spPr>
          <a:xfrm>
            <a:off x="5314950" y="9257606"/>
            <a:ext cx="15429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106" name="Google Shape;106;p8"/>
          <p:cNvSpPr txBox="1"/>
          <p:nvPr/>
        </p:nvSpPr>
        <p:spPr>
          <a:xfrm>
            <a:off x="176400" y="547175"/>
            <a:ext cx="65052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ja-JP" sz="1800" u="none" cap="none" strike="noStrike">
                <a:solidFill>
                  <a:schemeClr val="accent5"/>
                </a:solidFill>
                <a:latin typeface="Kosugi Maru"/>
                <a:ea typeface="Kosugi Maru"/>
                <a:cs typeface="Kosugi Maru"/>
                <a:sym typeface="Kosugi Maru"/>
              </a:rPr>
              <a:t>【３】マイぺージ発行と同時に管理者からプロフィール入力の依頼がある場合</a:t>
            </a:r>
            <a:endParaRPr b="0" i="0" sz="1800" u="none" cap="none" strike="noStrike">
              <a:solidFill>
                <a:schemeClr val="accent5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107" name="Google Shape;107;p8"/>
          <p:cNvSpPr txBox="1"/>
          <p:nvPr/>
        </p:nvSpPr>
        <p:spPr>
          <a:xfrm>
            <a:off x="202200" y="1238175"/>
            <a:ext cx="6453600" cy="9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管理者がマイページ発行をする際に、同時に従業員にプロフィールの入力を依頼することがあります。</a:t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その場合、初めてジョブカン労務HRにログインすると、「従業員情報の入力」という画面が表示されます。</a:t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4300" y="6381800"/>
            <a:ext cx="5322151" cy="318329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9" name="Google Shape;109;p8"/>
          <p:cNvSpPr txBox="1"/>
          <p:nvPr/>
        </p:nvSpPr>
        <p:spPr>
          <a:xfrm>
            <a:off x="202200" y="5657124"/>
            <a:ext cx="64536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情報入力が完了したら、一番下の「完了」ボタンをクリックすると終了です。</a:t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666666"/>
                </a:solidFill>
                <a:latin typeface="Kosugi Maru"/>
                <a:ea typeface="Kosugi Maru"/>
                <a:cs typeface="Kosugi Maru"/>
                <a:sym typeface="Kosugi Maru"/>
              </a:rPr>
              <a:t>※入力後に、管理者から修正依頼が届く場合がございますので、修正依頼の通知から再度情報を入力して、管理者にご提出ください。</a:t>
            </a:r>
            <a:endParaRPr b="0" i="0" sz="1400" u="none" cap="none" strike="noStrike">
              <a:solidFill>
                <a:srgbClr val="666666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pic>
        <p:nvPicPr>
          <p:cNvPr id="110" name="Google Shape;11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8800" y="2313175"/>
            <a:ext cx="6578999" cy="286650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 txBox="1"/>
          <p:nvPr>
            <p:ph idx="12" type="sldNum"/>
          </p:nvPr>
        </p:nvSpPr>
        <p:spPr>
          <a:xfrm>
            <a:off x="5314950" y="9255486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116" name="Google Shape;116;p9"/>
          <p:cNvSpPr txBox="1"/>
          <p:nvPr>
            <p:ph idx="1" type="body"/>
          </p:nvPr>
        </p:nvSpPr>
        <p:spPr>
          <a:xfrm>
            <a:off x="537469" y="5129407"/>
            <a:ext cx="4269000" cy="20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Kosugi Maru"/>
              <a:buChar char="•"/>
            </a:pPr>
            <a:r>
              <a:rPr i="0" lang="ja-JP" sz="2100" u="none" cap="none" strike="noStrike">
                <a:solidFill>
                  <a:srgbClr val="595959"/>
                </a:solidFill>
              </a:rPr>
              <a:t>入社の手続き</a:t>
            </a:r>
            <a:endParaRPr i="0" sz="2100" u="none" cap="none" strike="noStrike">
              <a:solidFill>
                <a:srgbClr val="595959"/>
              </a:solidFill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Kosugi Maru"/>
              <a:buChar char="•"/>
            </a:pPr>
            <a:r>
              <a:rPr i="0" lang="ja-JP" sz="2100" u="none" cap="none" strike="noStrike">
                <a:solidFill>
                  <a:srgbClr val="595959"/>
                </a:solidFill>
              </a:rPr>
              <a:t>退社の手続き</a:t>
            </a:r>
            <a:endParaRPr/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Kosugi Maru"/>
              <a:buChar char="•"/>
            </a:pPr>
            <a:r>
              <a:rPr lang="ja-JP"/>
              <a:t>情報更新依頼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  <p:sp>
        <p:nvSpPr>
          <p:cNvPr id="117" name="Google Shape;117;p9"/>
          <p:cNvSpPr txBox="1"/>
          <p:nvPr>
            <p:ph type="title"/>
          </p:nvPr>
        </p:nvSpPr>
        <p:spPr>
          <a:xfrm>
            <a:off x="516460" y="3080931"/>
            <a:ext cx="5919600" cy="26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i="0" lang="ja-JP" sz="4400" u="none" cap="none" strike="noStrike">
                <a:solidFill>
                  <a:schemeClr val="lt1"/>
                </a:solidFill>
              </a:rPr>
              <a:t>入力依頼を受ける</a:t>
            </a:r>
            <a:endParaRPr i="0" sz="4400" u="none" cap="none" strike="noStrike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テーマ">
  <a:themeElements>
    <a:clrScheme name="Office テーマ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yoshikawa.yukimi</dc:creator>
</cp:coreProperties>
</file>