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71" r:id="rId15"/>
    <p:sldId id="272" r:id="rId16"/>
    <p:sldId id="268" r:id="rId17"/>
    <p:sldId id="269" r:id="rId18"/>
  </p:sldIdLst>
  <p:sldSz cx="9906000" cy="6858000" type="A4"/>
  <p:notesSz cx="9939338" cy="143684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3fN+f73mlFd0AQrdBCWnmtoue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56875" y="1077625"/>
            <a:ext cx="6626525" cy="5388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1468438" y="1795463"/>
            <a:ext cx="7002462"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ja-JP" sz="1102" b="0" i="0" u="none" strike="noStrike" cap="none">
                <a:solidFill>
                  <a:schemeClr val="dk1"/>
                </a:solidFill>
                <a:latin typeface="Arial"/>
                <a:ea typeface="Arial"/>
                <a:cs typeface="Arial"/>
                <a:sym typeface="Arial"/>
              </a:rPr>
              <a:t>å</a:t>
            </a:r>
            <a:endParaRPr sz="1102">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0: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0: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102">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11: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8: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2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1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e5252b6a35_1_0: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e5252b6a35_1_0:notes"/>
          <p:cNvSpPr txBox="1">
            <a:spLocks noGrp="1"/>
          </p:cNvSpPr>
          <p:nvPr>
            <p:ph type="body" idx="1"/>
          </p:nvPr>
        </p:nvSpPr>
        <p:spPr>
          <a:xfrm>
            <a:off x="993925" y="6825000"/>
            <a:ext cx="7951500" cy="646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2: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102">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ja-JP" sz="1102">
                <a:solidFill>
                  <a:schemeClr val="dk1"/>
                </a:solidFill>
                <a:latin typeface="Arial"/>
                <a:ea typeface="Arial"/>
                <a:cs typeface="Arial"/>
                <a:sym typeface="Arial"/>
              </a:rPr>
              <a:t>御社の実施日程、実施内容に合わせた記載にご変更くださいませ。</a:t>
            </a:r>
            <a:endParaRPr sz="1102">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r>
              <a:rPr lang="ja-JP" sz="1102">
                <a:solidFill>
                  <a:schemeClr val="dk1"/>
                </a:solidFill>
                <a:latin typeface="Arial"/>
                <a:ea typeface="Arial"/>
                <a:cs typeface="Arial"/>
                <a:sym typeface="Arial"/>
              </a:rPr>
              <a:t>御社の実施日程、実施内容に合わせた記載にご変更くださいませ。</a:t>
            </a:r>
            <a:endParaRPr sz="1102">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6: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7: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993925" y="6825000"/>
            <a:ext cx="7951450" cy="646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8:notes"/>
          <p:cNvSpPr>
            <a:spLocks noGrp="1" noRot="1" noChangeAspect="1"/>
          </p:cNvSpPr>
          <p:nvPr>
            <p:ph type="sldImg" idx="2"/>
          </p:nvPr>
        </p:nvSpPr>
        <p:spPr>
          <a:xfrm>
            <a:off x="1079500" y="1077913"/>
            <a:ext cx="7781925" cy="5387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1466850" y="1795463"/>
            <a:ext cx="7005638" cy="4849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993775" y="6915150"/>
            <a:ext cx="7951788" cy="5657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102">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a:spLocks noGrp="1"/>
          </p:cNvSpPr>
          <p:nvPr>
            <p:ph type="pic" idx="2"/>
          </p:nvPr>
        </p:nvSpPr>
        <p:spPr>
          <a:xfrm>
            <a:off x="4211340" y="987427"/>
            <a:ext cx="5014913" cy="4873625"/>
          </a:xfrm>
          <a:prstGeom prst="rect">
            <a:avLst/>
          </a:prstGeom>
          <a:noFill/>
          <a:ln>
            <a:noFill/>
          </a:ln>
        </p:spPr>
      </p:sp>
      <p:sp>
        <p:nvSpPr>
          <p:cNvPr id="75" name="Google Shape;75;p23"/>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2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79" name="Google Shape;79;p23"/>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2777332" y="-270669"/>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rot="5400000">
            <a:off x="5251054" y="2203053"/>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body" idx="1"/>
          </p:nvPr>
        </p:nvSpPr>
        <p:spPr>
          <a:xfrm rot="5400000">
            <a:off x="917179" y="128985"/>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タイトルとコンテンツ">
  <p:cSld name="4_タイトルとコンテンツ">
    <p:spTree>
      <p:nvGrpSpPr>
        <p:cNvPr id="1" name="Shape 92"/>
        <p:cNvGrpSpPr/>
        <p:nvPr/>
      </p:nvGrpSpPr>
      <p:grpSpPr>
        <a:xfrm>
          <a:off x="0" y="0"/>
          <a:ext cx="0" cy="0"/>
          <a:chOff x="0" y="0"/>
          <a:chExt cx="0" cy="0"/>
        </a:xfrm>
      </p:grpSpPr>
      <p:sp>
        <p:nvSpPr>
          <p:cNvPr id="93" name="Google Shape;93;p26"/>
          <p:cNvSpPr txBox="1">
            <a:spLocks noGrp="1"/>
          </p:cNvSpPr>
          <p:nvPr>
            <p:ph type="sldNum" idx="12"/>
          </p:nvPr>
        </p:nvSpPr>
        <p:spPr>
          <a:xfrm>
            <a:off x="7684889" y="635026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cxnSp>
        <p:nvCxnSpPr>
          <p:cNvPr id="94" name="Google Shape;94;p26"/>
          <p:cNvCxnSpPr/>
          <p:nvPr/>
        </p:nvCxnSpPr>
        <p:spPr>
          <a:xfrm rot="10800000" flipH="1">
            <a:off x="202255" y="567559"/>
            <a:ext cx="9601271" cy="18370"/>
          </a:xfrm>
          <a:prstGeom prst="straightConnector1">
            <a:avLst/>
          </a:prstGeom>
          <a:noFill/>
          <a:ln w="38100" cap="flat" cmpd="sng">
            <a:solidFill>
              <a:srgbClr val="B2E1E9"/>
            </a:solidFill>
            <a:prstDash val="solid"/>
            <a:miter lim="800000"/>
            <a:headEnd type="none" w="sm" len="sm"/>
            <a:tailEnd type="none" w="sm" len="sm"/>
          </a:ln>
        </p:spPr>
      </p:cxnSp>
      <p:sp>
        <p:nvSpPr>
          <p:cNvPr id="95" name="Google Shape;95;p26"/>
          <p:cNvSpPr txBox="1">
            <a:spLocks noGrp="1"/>
          </p:cNvSpPr>
          <p:nvPr>
            <p:ph type="title"/>
          </p:nvPr>
        </p:nvSpPr>
        <p:spPr>
          <a:xfrm>
            <a:off x="132083" y="60963"/>
            <a:ext cx="8102799" cy="517355"/>
          </a:xfrm>
          <a:prstGeom prst="rect">
            <a:avLst/>
          </a:prstGeom>
          <a:noFill/>
          <a:ln>
            <a:noFill/>
          </a:ln>
        </p:spPr>
        <p:txBody>
          <a:bodyPr spcFirstLastPara="1" wrap="square" lIns="180000" tIns="108000" rIns="91425" bIns="36000" anchor="ctr" anchorCtr="0">
            <a:normAutofit/>
          </a:bodyPr>
          <a:lstStyle>
            <a:lvl1pPr lvl="0" algn="l">
              <a:lnSpc>
                <a:spcPct val="90000"/>
              </a:lnSpc>
              <a:spcBef>
                <a:spcPts val="0"/>
              </a:spcBef>
              <a:spcAft>
                <a:spcPts val="0"/>
              </a:spcAft>
              <a:buClr>
                <a:srgbClr val="6E6E6E"/>
              </a:buClr>
              <a:buSzPts val="1910"/>
              <a:buFont typeface="Arial"/>
              <a:buNone/>
              <a:defRPr sz="1910" b="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 name="Google Shape;96;p26"/>
          <p:cNvPicPr preferRelativeResize="0"/>
          <p:nvPr/>
        </p:nvPicPr>
        <p:blipFill rotWithShape="1">
          <a:blip r:embed="rId2">
            <a:alphaModFix/>
          </a:blip>
          <a:srcRect/>
          <a:stretch/>
        </p:blipFill>
        <p:spPr>
          <a:xfrm>
            <a:off x="7841566" y="227761"/>
            <a:ext cx="1978909" cy="27625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タイトルとコンテンツ">
  <p:cSld name="5_タイトルとコンテンツ">
    <p:spTree>
      <p:nvGrpSpPr>
        <p:cNvPr id="1" name="Shape 97"/>
        <p:cNvGrpSpPr/>
        <p:nvPr/>
      </p:nvGrpSpPr>
      <p:grpSpPr>
        <a:xfrm>
          <a:off x="0" y="0"/>
          <a:ext cx="0" cy="0"/>
          <a:chOff x="0" y="0"/>
          <a:chExt cx="0" cy="0"/>
        </a:xfrm>
      </p:grpSpPr>
      <p:sp>
        <p:nvSpPr>
          <p:cNvPr id="98" name="Google Shape;98;p27"/>
          <p:cNvSpPr txBox="1">
            <a:spLocks noGrp="1"/>
          </p:cNvSpPr>
          <p:nvPr>
            <p:ph type="sldNum" idx="12"/>
          </p:nvPr>
        </p:nvSpPr>
        <p:spPr>
          <a:xfrm>
            <a:off x="7684889" y="635026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35"/>
              <a:buFont typeface="Arial"/>
              <a:buNone/>
              <a:defRPr sz="835" b="0" i="0" u="none" strike="noStrike" cap="none">
                <a:solidFill>
                  <a:srgbClr val="90909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cxnSp>
        <p:nvCxnSpPr>
          <p:cNvPr id="99" name="Google Shape;99;p27"/>
          <p:cNvCxnSpPr/>
          <p:nvPr/>
        </p:nvCxnSpPr>
        <p:spPr>
          <a:xfrm rot="10800000" flipH="1">
            <a:off x="202255" y="567559"/>
            <a:ext cx="9601271" cy="18370"/>
          </a:xfrm>
          <a:prstGeom prst="straightConnector1">
            <a:avLst/>
          </a:prstGeom>
          <a:noFill/>
          <a:ln w="38100" cap="flat" cmpd="sng">
            <a:solidFill>
              <a:srgbClr val="B2E1E9"/>
            </a:solidFill>
            <a:prstDash val="solid"/>
            <a:miter lim="800000"/>
            <a:headEnd type="none" w="sm" len="sm"/>
            <a:tailEnd type="none" w="sm" len="sm"/>
          </a:ln>
        </p:spPr>
      </p:cxnSp>
      <p:sp>
        <p:nvSpPr>
          <p:cNvPr id="100" name="Google Shape;100;p27"/>
          <p:cNvSpPr txBox="1">
            <a:spLocks noGrp="1"/>
          </p:cNvSpPr>
          <p:nvPr>
            <p:ph type="title"/>
          </p:nvPr>
        </p:nvSpPr>
        <p:spPr>
          <a:xfrm>
            <a:off x="132083" y="60963"/>
            <a:ext cx="8102799" cy="517355"/>
          </a:xfrm>
          <a:prstGeom prst="rect">
            <a:avLst/>
          </a:prstGeom>
          <a:noFill/>
          <a:ln>
            <a:noFill/>
          </a:ln>
        </p:spPr>
        <p:txBody>
          <a:bodyPr spcFirstLastPara="1" wrap="square" lIns="180000" tIns="108000" rIns="91425" bIns="36000" anchor="ctr" anchorCtr="0">
            <a:normAutofit/>
          </a:bodyPr>
          <a:lstStyle>
            <a:lvl1pPr lvl="0" algn="l">
              <a:lnSpc>
                <a:spcPct val="90000"/>
              </a:lnSpc>
              <a:spcBef>
                <a:spcPts val="0"/>
              </a:spcBef>
              <a:spcAft>
                <a:spcPts val="0"/>
              </a:spcAft>
              <a:buClr>
                <a:srgbClr val="6E6E6E"/>
              </a:buClr>
              <a:buSzPts val="1910"/>
              <a:buFont typeface="Arial"/>
              <a:buNone/>
              <a:defRPr sz="1910" b="0">
                <a:solidFill>
                  <a:srgbClr val="6E6E6E"/>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27"/>
          <p:cNvPicPr preferRelativeResize="0"/>
          <p:nvPr/>
        </p:nvPicPr>
        <p:blipFill rotWithShape="1">
          <a:blip r:embed="rId2">
            <a:alphaModFix/>
          </a:blip>
          <a:srcRect/>
          <a:stretch/>
        </p:blipFill>
        <p:spPr>
          <a:xfrm>
            <a:off x="7841566" y="227761"/>
            <a:ext cx="1978909" cy="276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白紙" type="blank">
  <p:cSld name="BLANK">
    <p:spTree>
      <p:nvGrpSpPr>
        <p:cNvPr id="1" name="Shape 17"/>
        <p:cNvGrpSpPr/>
        <p:nvPr/>
      </p:nvGrpSpPr>
      <p:grpSpPr>
        <a:xfrm>
          <a:off x="0" y="0"/>
          <a:ext cx="0" cy="0"/>
          <a:chOff x="0" y="0"/>
          <a:chExt cx="0" cy="0"/>
        </a:xfrm>
      </p:grpSpPr>
      <p:sp>
        <p:nvSpPr>
          <p:cNvPr id="18" name="Google Shape;18;p1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1" name="Google Shape;21;p15"/>
          <p:cNvSpPr/>
          <p:nvPr/>
        </p:nvSpPr>
        <p:spPr>
          <a:xfrm>
            <a:off x="0" y="118534"/>
            <a:ext cx="9906000" cy="863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3"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28" name="Google Shape;28;p16"/>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909090"/>
              </a:buClr>
              <a:buSzPts val="2000"/>
              <a:buNone/>
              <a:defRPr sz="2000">
                <a:solidFill>
                  <a:srgbClr val="909090"/>
                </a:solidFill>
              </a:defRPr>
            </a:lvl2pPr>
            <a:lvl3pPr marL="1371600" lvl="2" indent="-228600" algn="l">
              <a:lnSpc>
                <a:spcPct val="90000"/>
              </a:lnSpc>
              <a:spcBef>
                <a:spcPts val="500"/>
              </a:spcBef>
              <a:spcAft>
                <a:spcPts val="0"/>
              </a:spcAft>
              <a:buClr>
                <a:srgbClr val="909090"/>
              </a:buClr>
              <a:buSzPts val="1800"/>
              <a:buNone/>
              <a:defRPr sz="1800">
                <a:solidFill>
                  <a:srgbClr val="909090"/>
                </a:solidFill>
              </a:defRPr>
            </a:lvl3pPr>
            <a:lvl4pPr marL="1828800" lvl="3" indent="-228600" algn="l">
              <a:lnSpc>
                <a:spcPct val="90000"/>
              </a:lnSpc>
              <a:spcBef>
                <a:spcPts val="500"/>
              </a:spcBef>
              <a:spcAft>
                <a:spcPts val="0"/>
              </a:spcAft>
              <a:buClr>
                <a:srgbClr val="909090"/>
              </a:buClr>
              <a:buSzPts val="1600"/>
              <a:buNone/>
              <a:defRPr sz="1600">
                <a:solidFill>
                  <a:srgbClr val="909090"/>
                </a:solidFill>
              </a:defRPr>
            </a:lvl4pPr>
            <a:lvl5pPr marL="2286000" lvl="4" indent="-228600" algn="l">
              <a:lnSpc>
                <a:spcPct val="90000"/>
              </a:lnSpc>
              <a:spcBef>
                <a:spcPts val="500"/>
              </a:spcBef>
              <a:spcAft>
                <a:spcPts val="0"/>
              </a:spcAft>
              <a:buClr>
                <a:srgbClr val="909090"/>
              </a:buClr>
              <a:buSzPts val="1600"/>
              <a:buNone/>
              <a:defRPr sz="1600">
                <a:solidFill>
                  <a:srgbClr val="909090"/>
                </a:solidFill>
              </a:defRPr>
            </a:lvl5pPr>
            <a:lvl6pPr marL="2743200" lvl="5" indent="-228600" algn="l">
              <a:lnSpc>
                <a:spcPct val="90000"/>
              </a:lnSpc>
              <a:spcBef>
                <a:spcPts val="5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a:p>
        </p:txBody>
      </p:sp>
      <p:sp>
        <p:nvSpPr>
          <p:cNvPr id="32" name="Google Shape;32;p1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35" name="Google Shape;35;p17"/>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43" name="Google Shape;43;p18"/>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53" name="Google Shape;53;p19"/>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59" name="Google Shape;59;p20"/>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60"/>
        <p:cNvGrpSpPr/>
        <p:nvPr/>
      </p:nvGrpSpPr>
      <p:grpSpPr>
        <a:xfrm>
          <a:off x="0" y="0"/>
          <a:ext cx="0" cy="0"/>
          <a:chOff x="0" y="0"/>
          <a:chExt cx="0" cy="0"/>
        </a:xfrm>
      </p:grpSpPr>
      <p:sp>
        <p:nvSpPr>
          <p:cNvPr id="61" name="Google Shape;61;p2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pic>
        <p:nvPicPr>
          <p:cNvPr id="64" name="Google Shape;64;p21"/>
          <p:cNvPicPr preferRelativeResize="0"/>
          <p:nvPr/>
        </p:nvPicPr>
        <p:blipFill rotWithShape="1">
          <a:blip r:embed="rId2">
            <a:alphaModFix/>
          </a:blip>
          <a:srcRect/>
          <a:stretch/>
        </p:blipFill>
        <p:spPr>
          <a:xfrm>
            <a:off x="7873739" y="49253"/>
            <a:ext cx="1871537" cy="26126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22"/>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9pPr>
          </a:lstStyle>
          <a:p>
            <a:endParaRPr/>
          </a:p>
        </p:txBody>
      </p:sp>
      <p:sp>
        <p:nvSpPr>
          <p:cNvPr id="9" name="Google Shape;9;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0909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53" b="0" i="0" u="none" strike="noStrike" cap="none">
                <a:solidFill>
                  <a:schemeClr val="dk1"/>
                </a:solidFill>
                <a:latin typeface="Arial"/>
                <a:ea typeface="Arial"/>
                <a:cs typeface="Arial"/>
                <a:sym typeface="Arial"/>
              </a:defRPr>
            </a:lvl9pPr>
          </a:lstStyle>
          <a:p>
            <a:endParaRPr/>
          </a:p>
        </p:txBody>
      </p:sp>
      <p:sp>
        <p:nvSpPr>
          <p:cNvPr id="10" name="Google Shape;10;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upport@lms.jobcan.ne.j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jobcan-lms.zendesk.com/hc/ja/categories/3600048025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bcan-lms.zendesk.com/hc/ja/articles/36002192229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stress-check.jobcan.jp/log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p:nvPr/>
        </p:nvSpPr>
        <p:spPr>
          <a:xfrm>
            <a:off x="0" y="0"/>
            <a:ext cx="9906000" cy="6858000"/>
          </a:xfrm>
          <a:prstGeom prst="rect">
            <a:avLst/>
          </a:prstGeom>
          <a:gradFill>
            <a:gsLst>
              <a:gs pos="0">
                <a:srgbClr val="0070C0"/>
              </a:gs>
              <a:gs pos="1000">
                <a:srgbClr val="0070C0"/>
              </a:gs>
              <a:gs pos="74000">
                <a:srgbClr val="A8DEE6"/>
              </a:gs>
              <a:gs pos="83000">
                <a:srgbClr val="A8DEE6"/>
              </a:gs>
              <a:gs pos="100000">
                <a:srgbClr val="C4E9EF"/>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3" b="0" i="0" u="none" strike="noStrike" cap="none">
              <a:solidFill>
                <a:schemeClr val="lt1"/>
              </a:solidFill>
              <a:latin typeface="Arial"/>
              <a:ea typeface="Arial"/>
              <a:cs typeface="Arial"/>
              <a:sym typeface="Arial"/>
            </a:endParaRPr>
          </a:p>
        </p:txBody>
      </p:sp>
      <p:sp>
        <p:nvSpPr>
          <p:cNvPr id="107" name="Google Shape;107;p1"/>
          <p:cNvSpPr txBox="1">
            <a:spLocks noGrp="1"/>
          </p:cNvSpPr>
          <p:nvPr>
            <p:ph type="ctrTitle"/>
          </p:nvPr>
        </p:nvSpPr>
        <p:spPr>
          <a:xfrm>
            <a:off x="1535851" y="1641540"/>
            <a:ext cx="6379451" cy="166574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ja-JP" b="0"/>
              <a:t> </a:t>
            </a:r>
            <a:endParaRPr/>
          </a:p>
        </p:txBody>
      </p:sp>
      <p:sp>
        <p:nvSpPr>
          <p:cNvPr id="108" name="Google Shape;108;p1"/>
          <p:cNvSpPr/>
          <p:nvPr/>
        </p:nvSpPr>
        <p:spPr>
          <a:xfrm>
            <a:off x="4725576" y="3119617"/>
            <a:ext cx="221536" cy="2855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56"/>
              <a:buFont typeface="Arial"/>
              <a:buNone/>
            </a:pPr>
            <a:r>
              <a:rPr lang="ja-JP" sz="1256"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4725576" y="3119617"/>
            <a:ext cx="221536" cy="2855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56"/>
              <a:buFont typeface="Arial"/>
              <a:buNone/>
            </a:pPr>
            <a:r>
              <a:rPr lang="ja-JP" sz="1256"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0" name="Google Shape;110;p1"/>
          <p:cNvSpPr txBox="1"/>
          <p:nvPr/>
        </p:nvSpPr>
        <p:spPr>
          <a:xfrm>
            <a:off x="1025550" y="3964630"/>
            <a:ext cx="8125500" cy="1042850"/>
          </a:xfrm>
          <a:prstGeom prst="rect">
            <a:avLst/>
          </a:prstGeom>
          <a:noFill/>
          <a:ln>
            <a:noFill/>
          </a:ln>
        </p:spPr>
        <p:txBody>
          <a:bodyPr spcFirstLastPara="1" wrap="square" lIns="89500" tIns="44725" rIns="89500" bIns="447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smtClean="0">
                <a:solidFill>
                  <a:schemeClr val="dk1"/>
                </a:solidFill>
                <a:latin typeface="Arial"/>
                <a:ea typeface="Arial"/>
                <a:cs typeface="Arial"/>
                <a:sym typeface="Arial"/>
              </a:rPr>
              <a:t>ストレスチェック</a:t>
            </a:r>
            <a:r>
              <a:rPr lang="ja-JP" sz="3600" b="0" i="0" u="none" strike="noStrike" cap="none" dirty="0">
                <a:solidFill>
                  <a:schemeClr val="dk1"/>
                </a:solidFill>
                <a:latin typeface="Arial"/>
                <a:ea typeface="Arial"/>
                <a:cs typeface="Arial"/>
                <a:sym typeface="Arial"/>
              </a:rPr>
              <a:t>機能の使い方</a:t>
            </a:r>
            <a:endParaRPr sz="3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dirty="0">
                <a:solidFill>
                  <a:schemeClr val="dk1"/>
                </a:solidFill>
                <a:latin typeface="Arial"/>
                <a:ea typeface="Arial"/>
                <a:cs typeface="Arial"/>
                <a:sym typeface="Arial"/>
              </a:rPr>
              <a:t>【外部管理者（産業医等）向けマニュアル】</a:t>
            </a:r>
            <a:endParaRPr sz="2800" b="0" i="0" u="none" strike="noStrike" cap="none" dirty="0">
              <a:solidFill>
                <a:schemeClr val="dk1"/>
              </a:solidFill>
              <a:latin typeface="Arial"/>
              <a:ea typeface="Arial"/>
              <a:cs typeface="Arial"/>
              <a:sym typeface="Arial"/>
            </a:endParaRPr>
          </a:p>
        </p:txBody>
      </p:sp>
      <p:pic>
        <p:nvPicPr>
          <p:cNvPr id="111" name="Google Shape;111;p1"/>
          <p:cNvPicPr preferRelativeResize="0"/>
          <p:nvPr/>
        </p:nvPicPr>
        <p:blipFill rotWithShape="1">
          <a:blip r:embed="rId3">
            <a:alphaModFix/>
          </a:blip>
          <a:srcRect/>
          <a:stretch/>
        </p:blipFill>
        <p:spPr>
          <a:xfrm>
            <a:off x="2809647" y="1060832"/>
            <a:ext cx="4274929" cy="2058785"/>
          </a:xfrm>
          <a:prstGeom prst="rect">
            <a:avLst/>
          </a:prstGeom>
          <a:noFill/>
          <a:ln>
            <a:noFill/>
          </a:ln>
        </p:spPr>
      </p:pic>
      <p:sp>
        <p:nvSpPr>
          <p:cNvPr id="112" name="Google Shape;112;p1"/>
          <p:cNvSpPr txBox="1"/>
          <p:nvPr/>
        </p:nvSpPr>
        <p:spPr>
          <a:xfrm>
            <a:off x="4374411" y="5085523"/>
            <a:ext cx="11454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2000" dirty="0" smtClean="0">
                <a:solidFill>
                  <a:schemeClr val="dk1"/>
                </a:solidFill>
              </a:rPr>
              <a:t>202</a:t>
            </a:r>
            <a:r>
              <a:rPr lang="en-US" altLang="ja-JP" sz="2000" dirty="0" smtClean="0">
                <a:solidFill>
                  <a:schemeClr val="dk1"/>
                </a:solidFill>
              </a:rPr>
              <a:t>5</a:t>
            </a:r>
            <a:r>
              <a:rPr lang="ja-JP" sz="2000" dirty="0" err="1" smtClean="0">
                <a:solidFill>
                  <a:schemeClr val="dk1"/>
                </a:solidFill>
              </a:rPr>
              <a:t>.</a:t>
            </a:r>
            <a:r>
              <a:rPr lang="en-US" altLang="ja-JP" sz="2000" dirty="0" smtClean="0">
                <a:solidFill>
                  <a:schemeClr val="dk1"/>
                </a:solidFill>
              </a:rPr>
              <a:t>1</a:t>
            </a:r>
            <a:endParaRPr sz="2000" dirty="0">
              <a:solidFill>
                <a:schemeClr val="dk1"/>
              </a:solidFill>
            </a:endParaRP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5425" y="3235748"/>
            <a:ext cx="5525750" cy="6508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10</a:t>
            </a:fld>
            <a:endParaRPr/>
          </a:p>
        </p:txBody>
      </p:sp>
      <p:sp>
        <p:nvSpPr>
          <p:cNvPr id="187" name="Google Shape;187;p10"/>
          <p:cNvSpPr txBox="1"/>
          <p:nvPr/>
        </p:nvSpPr>
        <p:spPr>
          <a:xfrm>
            <a:off x="295835" y="322729"/>
            <a:ext cx="76575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chemeClr val="dk1"/>
                </a:solidFill>
                <a:latin typeface="Arial"/>
                <a:ea typeface="Arial"/>
                <a:cs typeface="Arial"/>
                <a:sym typeface="Arial"/>
              </a:rPr>
              <a:t>ストレスチェックの回答率を確認する</a:t>
            </a:r>
            <a:endParaRPr sz="2800" b="0" i="0" u="none" strike="noStrike" cap="none" dirty="0">
              <a:solidFill>
                <a:schemeClr val="dk1"/>
              </a:solidFill>
              <a:latin typeface="Arial"/>
              <a:ea typeface="Arial"/>
              <a:cs typeface="Arial"/>
              <a:sym typeface="Arial"/>
            </a:endParaRPr>
          </a:p>
        </p:txBody>
      </p:sp>
      <p:sp>
        <p:nvSpPr>
          <p:cNvPr id="188" name="Google Shape;188;p10"/>
          <p:cNvSpPr txBox="1"/>
          <p:nvPr/>
        </p:nvSpPr>
        <p:spPr>
          <a:xfrm>
            <a:off x="286075" y="942188"/>
            <a:ext cx="9200700" cy="103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回答率を画面上でご確認頂けます。</a:t>
            </a:r>
            <a:br>
              <a:rPr lang="ja-JP" sz="1653"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実施状況にあるプルダウンで実施した日付ごとの回答率を確認することが出来ます。</a:t>
            </a:r>
            <a:r>
              <a:rPr lang="ja-JP" sz="1400" b="0" i="0" u="none" strike="noStrike" cap="none" dirty="0">
                <a:solidFill>
                  <a:schemeClr val="dk1"/>
                </a:solidFill>
                <a:latin typeface="Arial"/>
                <a:ea typeface="Arial"/>
                <a:cs typeface="Arial"/>
                <a:sym typeface="Arial"/>
              </a:rPr>
              <a:t/>
            </a:r>
            <a:br>
              <a:rPr lang="ja-JP" sz="1400" b="0" i="0" u="none" strike="noStrike" cap="none" dirty="0">
                <a:solidFill>
                  <a:schemeClr val="dk1"/>
                </a:solidFill>
                <a:latin typeface="Arial"/>
                <a:ea typeface="Arial"/>
                <a:cs typeface="Arial"/>
                <a:sym typeface="Arial"/>
              </a:rPr>
            </a:br>
            <a:r>
              <a:rPr lang="ja-JP" sz="1400" b="0" i="0" u="none" strike="noStrike" cap="none" dirty="0">
                <a:solidFill>
                  <a:schemeClr val="dk1"/>
                </a:solidFill>
                <a:latin typeface="Arial"/>
                <a:ea typeface="Arial"/>
                <a:cs typeface="Arial"/>
                <a:sym typeface="Arial"/>
              </a:rPr>
              <a:t>※こちらの日付はストレスチェックのフォームを送信した日時です。</a:t>
            </a:r>
            <a:endParaRPr sz="1653" b="0" i="0" u="none" strike="noStrike" cap="none" dirty="0">
              <a:solidFill>
                <a:schemeClr val="dk1"/>
              </a:solidFill>
              <a:latin typeface="Arial"/>
              <a:ea typeface="Arial"/>
              <a:cs typeface="Arial"/>
              <a:sym typeface="Arial"/>
            </a:endParaRPr>
          </a:p>
        </p:txBody>
      </p:sp>
      <p:sp>
        <p:nvSpPr>
          <p:cNvPr id="190" name="Google Shape;190;p10"/>
          <p:cNvSpPr txBox="1"/>
          <p:nvPr/>
        </p:nvSpPr>
        <p:spPr>
          <a:xfrm>
            <a:off x="295825" y="4593300"/>
            <a:ext cx="9181200" cy="187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右上の「未回答者</a:t>
            </a:r>
            <a:r>
              <a:rPr lang="ja-JP" sz="1653" b="0" i="0" u="none" strike="noStrike" cap="none" dirty="0" smtClean="0">
                <a:solidFill>
                  <a:schemeClr val="dk1"/>
                </a:solidFill>
                <a:latin typeface="Arial"/>
                <a:ea typeface="Arial"/>
                <a:cs typeface="Arial"/>
                <a:sym typeface="Arial"/>
              </a:rPr>
              <a:t>に</a:t>
            </a:r>
            <a:r>
              <a:rPr lang="ja-JP" altLang="en-US" sz="1653" dirty="0">
                <a:solidFill>
                  <a:schemeClr val="dk1"/>
                </a:solidFill>
              </a:rPr>
              <a:t>受検</a:t>
            </a:r>
            <a:r>
              <a:rPr lang="ja-JP" sz="1653" b="0" i="0" u="none" strike="noStrike" cap="none" dirty="0" smtClean="0">
                <a:solidFill>
                  <a:schemeClr val="dk1"/>
                </a:solidFill>
                <a:latin typeface="Arial"/>
                <a:ea typeface="Arial"/>
                <a:cs typeface="Arial"/>
                <a:sym typeface="Arial"/>
              </a:rPr>
              <a:t>勧奨</a:t>
            </a:r>
            <a:r>
              <a:rPr lang="ja-JP" sz="1653" b="0" i="0" u="none" strike="noStrike" cap="none" dirty="0">
                <a:solidFill>
                  <a:schemeClr val="dk1"/>
                </a:solidFill>
                <a:latin typeface="Arial"/>
                <a:ea typeface="Arial"/>
                <a:cs typeface="Arial"/>
                <a:sym typeface="Arial"/>
              </a:rPr>
              <a:t>メールを送る」をクリックすることで</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一括で回答をリマインドすることが可能です。</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0" b="0" i="0" u="none" strike="noStrike" cap="none" dirty="0">
                <a:solidFill>
                  <a:schemeClr val="dk1"/>
                </a:solidFill>
                <a:sym typeface="Arial"/>
              </a:rPr>
              <a:t>（「ストレスチェック</a:t>
            </a:r>
            <a:r>
              <a:rPr lang="ja-JP" sz="1650" b="0" i="0" u="none" strike="noStrike" cap="none" dirty="0" smtClean="0">
                <a:solidFill>
                  <a:schemeClr val="dk1"/>
                </a:solidFill>
                <a:sym typeface="Arial"/>
              </a:rPr>
              <a:t>の</a:t>
            </a:r>
            <a:r>
              <a:rPr lang="ja-JP" altLang="en-US" sz="1650" b="0" i="0" u="none" strike="noStrike" cap="none" dirty="0" smtClean="0">
                <a:solidFill>
                  <a:schemeClr val="dk1"/>
                </a:solidFill>
                <a:sym typeface="Arial"/>
              </a:rPr>
              <a:t>受検</a:t>
            </a:r>
            <a:r>
              <a:rPr lang="ja-JP" sz="1650" b="0" i="0" u="none" strike="noStrike" cap="none" dirty="0" smtClean="0">
                <a:solidFill>
                  <a:schemeClr val="dk1"/>
                </a:solidFill>
                <a:sym typeface="Arial"/>
              </a:rPr>
              <a:t>期限</a:t>
            </a:r>
            <a:r>
              <a:rPr lang="ja-JP" sz="1650" b="0" i="0" u="none" strike="noStrike" cap="none" dirty="0">
                <a:solidFill>
                  <a:schemeClr val="dk1"/>
                </a:solidFill>
                <a:sym typeface="Arial"/>
              </a:rPr>
              <a:t>が迫っています|ジョブカン労務HR</a:t>
            </a:r>
            <a:r>
              <a:rPr lang="ja-JP" sz="1650" b="0" i="0" u="none" strike="noStrike" cap="none" dirty="0" smtClean="0">
                <a:solidFill>
                  <a:schemeClr val="dk1"/>
                </a:solidFill>
                <a:sym typeface="Arial"/>
              </a:rPr>
              <a:t>」</a:t>
            </a:r>
            <a:r>
              <a:rPr lang="en-US" altLang="ja-JP" sz="1650" b="0" i="0" u="none" strike="noStrike" cap="none" dirty="0" smtClean="0">
                <a:solidFill>
                  <a:schemeClr val="dk1"/>
                </a:solidFill>
                <a:sym typeface="Arial"/>
              </a:rPr>
              <a:t/>
            </a:r>
            <a:br>
              <a:rPr lang="en-US" altLang="ja-JP" sz="1650" b="0" i="0" u="none" strike="noStrike" cap="none" dirty="0" smtClean="0">
                <a:solidFill>
                  <a:schemeClr val="dk1"/>
                </a:solidFill>
                <a:sym typeface="Arial"/>
              </a:rPr>
            </a:br>
            <a:r>
              <a:rPr lang="ja-JP" sz="1650" b="0" i="0" u="none" strike="noStrike" cap="none" dirty="0" smtClean="0">
                <a:solidFill>
                  <a:schemeClr val="dk1"/>
                </a:solidFill>
                <a:sym typeface="Arial"/>
              </a:rPr>
              <a:t>と</a:t>
            </a:r>
            <a:r>
              <a:rPr lang="ja-JP" sz="1650" b="0" i="0" u="none" strike="noStrike" cap="none" dirty="0">
                <a:solidFill>
                  <a:schemeClr val="dk1"/>
                </a:solidFill>
                <a:sym typeface="Arial"/>
              </a:rPr>
              <a:t>いうタイトルのメールが届きます）</a:t>
            </a:r>
            <a:endParaRPr sz="1650" b="0" i="0" u="none" strike="noStrike" cap="none" dirty="0">
              <a:solidFill>
                <a:schemeClr val="dk1"/>
              </a:solidFill>
              <a:sym typeface="Arial"/>
            </a:endParaRPr>
          </a:p>
          <a:p>
            <a:pPr marL="0" marR="0" lvl="0" indent="0" algn="l" rtl="0">
              <a:lnSpc>
                <a:spcPct val="100000"/>
              </a:lnSpc>
              <a:spcBef>
                <a:spcPts val="0"/>
              </a:spcBef>
              <a:spcAft>
                <a:spcPts val="0"/>
              </a:spcAft>
              <a:buClr>
                <a:srgbClr val="000000"/>
              </a:buClr>
              <a:buSzPts val="1400"/>
              <a:buFont typeface="Arial"/>
              <a:buNone/>
            </a:pPr>
            <a:endParaRPr sz="1650" b="0" i="0" u="none" strike="noStrike" cap="none" dirty="0">
              <a:solidFill>
                <a:schemeClr val="dk1"/>
              </a:solidFill>
              <a:sym typeface="Arial"/>
            </a:endParaRPr>
          </a:p>
          <a:p>
            <a:pPr lvl="0">
              <a:buSzPts val="1653"/>
            </a:pPr>
            <a:r>
              <a:rPr lang="ja-JP" sz="1650" b="0" i="0" u="none" strike="noStrike" cap="none" dirty="0">
                <a:solidFill>
                  <a:schemeClr val="dk1"/>
                </a:solidFill>
                <a:sym typeface="Arial"/>
              </a:rPr>
              <a:t>※回答期限を過ぎた場合は、従業員は回答できなくなります</a:t>
            </a:r>
            <a:r>
              <a:rPr lang="ja-JP" sz="1650" b="0" i="0" u="none" strike="noStrike" cap="none" dirty="0" smtClean="0">
                <a:solidFill>
                  <a:schemeClr val="dk1"/>
                </a:solidFill>
                <a:sym typeface="Arial"/>
              </a:rPr>
              <a:t>。</a:t>
            </a:r>
            <a:r>
              <a:rPr lang="en-US" altLang="ja-JP" sz="1650" b="0" i="0" u="none" strike="noStrike" cap="none" dirty="0" smtClean="0">
                <a:solidFill>
                  <a:schemeClr val="dk1"/>
                </a:solidFill>
                <a:sym typeface="Arial"/>
              </a:rPr>
              <a:t/>
            </a:r>
            <a:br>
              <a:rPr lang="en-US" altLang="ja-JP" sz="1650" b="0" i="0" u="none" strike="noStrike" cap="none" dirty="0" smtClean="0">
                <a:solidFill>
                  <a:schemeClr val="dk1"/>
                </a:solidFill>
                <a:sym typeface="Arial"/>
              </a:rPr>
            </a:br>
            <a:r>
              <a:rPr lang="ja-JP" altLang="en-US" sz="1650" dirty="0">
                <a:solidFill>
                  <a:schemeClr val="dk1"/>
                </a:solidFill>
              </a:rPr>
              <a:t>期間を延長したい場合は、「実施期間を変更する」ボタンで変更してください</a:t>
            </a:r>
            <a:r>
              <a:rPr lang="ja-JP" altLang="en-US" sz="1650" dirty="0" smtClean="0">
                <a:solidFill>
                  <a:schemeClr val="dk1"/>
                </a:solidFill>
              </a:rPr>
              <a:t>。</a:t>
            </a:r>
            <a:endParaRPr lang="ja-JP" altLang="en-US" sz="1650" dirty="0">
              <a:solidFill>
                <a:schemeClr val="dk1"/>
              </a:solidFill>
            </a:endParaRPr>
          </a:p>
        </p:txBody>
      </p:sp>
      <p:pic>
        <p:nvPicPr>
          <p:cNvPr id="2" name="図 1"/>
          <p:cNvPicPr>
            <a:picLocks noChangeAspect="1"/>
          </p:cNvPicPr>
          <p:nvPr/>
        </p:nvPicPr>
        <p:blipFill>
          <a:blip r:embed="rId3"/>
          <a:stretch>
            <a:fillRect/>
          </a:stretch>
        </p:blipFill>
        <p:spPr>
          <a:xfrm>
            <a:off x="361492" y="2048864"/>
            <a:ext cx="5964074" cy="2145311"/>
          </a:xfrm>
          <a:prstGeom prst="rect">
            <a:avLst/>
          </a:prstGeom>
        </p:spPr>
      </p:pic>
      <p:pic>
        <p:nvPicPr>
          <p:cNvPr id="3" name="図 2"/>
          <p:cNvPicPr>
            <a:picLocks noChangeAspect="1"/>
          </p:cNvPicPr>
          <p:nvPr/>
        </p:nvPicPr>
        <p:blipFill>
          <a:blip r:embed="rId4"/>
          <a:stretch>
            <a:fillRect/>
          </a:stretch>
        </p:blipFill>
        <p:spPr>
          <a:xfrm>
            <a:off x="6417107" y="2099664"/>
            <a:ext cx="3228847" cy="200497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11</a:t>
            </a:fld>
            <a:endParaRPr lang="ja-JP" altLang="en-US"/>
          </a:p>
        </p:txBody>
      </p:sp>
      <p:sp>
        <p:nvSpPr>
          <p:cNvPr id="3" name="Google Shape;187;p10"/>
          <p:cNvSpPr txBox="1"/>
          <p:nvPr/>
        </p:nvSpPr>
        <p:spPr>
          <a:xfrm>
            <a:off x="295835" y="322729"/>
            <a:ext cx="76575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chemeClr val="dk1"/>
                </a:solidFill>
                <a:latin typeface="Arial"/>
                <a:ea typeface="Arial"/>
                <a:cs typeface="Arial"/>
                <a:sym typeface="Arial"/>
              </a:rPr>
              <a:t>ストレスチェック</a:t>
            </a:r>
            <a:r>
              <a:rPr lang="ja-JP" sz="2800" b="0" i="0" u="none" strike="noStrike" cap="none" dirty="0" smtClean="0">
                <a:solidFill>
                  <a:schemeClr val="dk1"/>
                </a:solidFill>
                <a:latin typeface="Arial"/>
                <a:ea typeface="Arial"/>
                <a:cs typeface="Arial"/>
                <a:sym typeface="Arial"/>
              </a:rPr>
              <a:t>の</a:t>
            </a:r>
            <a:r>
              <a:rPr lang="ja-JP" altLang="en-US" sz="2800" dirty="0">
                <a:solidFill>
                  <a:schemeClr val="dk1"/>
                </a:solidFill>
              </a:rPr>
              <a:t>実施期間</a:t>
            </a:r>
            <a:r>
              <a:rPr lang="ja-JP" altLang="en-US" sz="2800" dirty="0" smtClean="0">
                <a:solidFill>
                  <a:schemeClr val="dk1"/>
                </a:solidFill>
              </a:rPr>
              <a:t>を変更</a:t>
            </a:r>
            <a:r>
              <a:rPr lang="ja-JP" sz="2800" b="0" i="0" u="none" strike="noStrike" cap="none" dirty="0" smtClean="0">
                <a:solidFill>
                  <a:schemeClr val="dk1"/>
                </a:solidFill>
                <a:latin typeface="Arial"/>
                <a:ea typeface="Arial"/>
                <a:cs typeface="Arial"/>
                <a:sym typeface="Arial"/>
              </a:rPr>
              <a:t>する</a:t>
            </a:r>
            <a:endParaRPr sz="2800" b="0" i="0" u="none" strike="noStrike" cap="none" dirty="0">
              <a:solidFill>
                <a:schemeClr val="dk1"/>
              </a:solidFill>
              <a:latin typeface="Arial"/>
              <a:ea typeface="Arial"/>
              <a:cs typeface="Arial"/>
              <a:sym typeface="Arial"/>
            </a:endParaRPr>
          </a:p>
        </p:txBody>
      </p:sp>
      <p:sp>
        <p:nvSpPr>
          <p:cNvPr id="4" name="テキスト ボックス 3"/>
          <p:cNvSpPr txBox="1"/>
          <p:nvPr/>
        </p:nvSpPr>
        <p:spPr>
          <a:xfrm>
            <a:off x="295835" y="845949"/>
            <a:ext cx="8657183" cy="346249"/>
          </a:xfrm>
          <a:prstGeom prst="rect">
            <a:avLst/>
          </a:prstGeom>
          <a:noFill/>
        </p:spPr>
        <p:txBody>
          <a:bodyPr wrap="square" rtlCol="0">
            <a:spAutoFit/>
          </a:bodyPr>
          <a:lstStyle/>
          <a:p>
            <a:r>
              <a:rPr kumimoji="1" lang="ja-JP" altLang="en-US" sz="1650" dirty="0" smtClean="0"/>
              <a:t>回答期限を過ぎた場合や、期間を変更したい場合は実施期間を変更することが出来ます。</a:t>
            </a:r>
            <a:endParaRPr kumimoji="1" lang="ja-JP" altLang="en-US" sz="1650" dirty="0"/>
          </a:p>
        </p:txBody>
      </p:sp>
      <p:pic>
        <p:nvPicPr>
          <p:cNvPr id="5" name="図 4"/>
          <p:cNvPicPr>
            <a:picLocks noChangeAspect="1"/>
          </p:cNvPicPr>
          <p:nvPr/>
        </p:nvPicPr>
        <p:blipFill>
          <a:blip r:embed="rId2"/>
          <a:stretch>
            <a:fillRect/>
          </a:stretch>
        </p:blipFill>
        <p:spPr>
          <a:xfrm>
            <a:off x="295835" y="1221495"/>
            <a:ext cx="6342320" cy="2271354"/>
          </a:xfrm>
          <a:prstGeom prst="rect">
            <a:avLst/>
          </a:prstGeom>
        </p:spPr>
      </p:pic>
      <p:sp>
        <p:nvSpPr>
          <p:cNvPr id="6" name="テキスト ボックス 5"/>
          <p:cNvSpPr txBox="1"/>
          <p:nvPr/>
        </p:nvSpPr>
        <p:spPr>
          <a:xfrm>
            <a:off x="173618" y="3566307"/>
            <a:ext cx="8779400" cy="346249"/>
          </a:xfrm>
          <a:prstGeom prst="rect">
            <a:avLst/>
          </a:prstGeom>
          <a:noFill/>
        </p:spPr>
        <p:txBody>
          <a:bodyPr wrap="square" rtlCol="0">
            <a:spAutoFit/>
          </a:bodyPr>
          <a:lstStyle/>
          <a:p>
            <a:r>
              <a:rPr kumimoji="1" lang="ja-JP" altLang="en-US" sz="1650" dirty="0" smtClean="0"/>
              <a:t>「変更時に通知メールも送信」にチェックを入れると、未回答者に通知メールが届きます。</a:t>
            </a:r>
            <a:endParaRPr kumimoji="1" lang="ja-JP" altLang="en-US" sz="1650" dirty="0"/>
          </a:p>
        </p:txBody>
      </p:sp>
      <p:pic>
        <p:nvPicPr>
          <p:cNvPr id="7" name="図 6"/>
          <p:cNvPicPr>
            <a:picLocks noChangeAspect="1"/>
          </p:cNvPicPr>
          <p:nvPr/>
        </p:nvPicPr>
        <p:blipFill>
          <a:blip r:embed="rId3"/>
          <a:stretch>
            <a:fillRect/>
          </a:stretch>
        </p:blipFill>
        <p:spPr>
          <a:xfrm>
            <a:off x="295835" y="3962931"/>
            <a:ext cx="2812874" cy="2603544"/>
          </a:xfrm>
          <a:prstGeom prst="rect">
            <a:avLst/>
          </a:prstGeom>
        </p:spPr>
      </p:pic>
      <p:sp>
        <p:nvSpPr>
          <p:cNvPr id="8" name="テキスト ボックス 7"/>
          <p:cNvSpPr txBox="1"/>
          <p:nvPr/>
        </p:nvSpPr>
        <p:spPr>
          <a:xfrm>
            <a:off x="3172442" y="4664515"/>
            <a:ext cx="6164597" cy="1107996"/>
          </a:xfrm>
          <a:prstGeom prst="rect">
            <a:avLst/>
          </a:prstGeom>
          <a:noFill/>
        </p:spPr>
        <p:txBody>
          <a:bodyPr wrap="square" rtlCol="0">
            <a:spAutoFit/>
          </a:bodyPr>
          <a:lstStyle/>
          <a:p>
            <a:r>
              <a:rPr kumimoji="1" lang="ja-JP" altLang="en-US" sz="1650" dirty="0" smtClean="0"/>
              <a:t>メールの内容はデフォルトのもの、</a:t>
            </a:r>
            <a:r>
              <a:rPr kumimoji="1" lang="en-US" altLang="ja-JP" sz="1650" dirty="0" smtClean="0"/>
              <a:t/>
            </a:r>
            <a:br>
              <a:rPr kumimoji="1" lang="en-US" altLang="ja-JP" sz="1650" dirty="0" smtClean="0"/>
            </a:br>
            <a:r>
              <a:rPr kumimoji="1" lang="ja-JP" altLang="en-US" sz="1650" dirty="0" smtClean="0"/>
              <a:t>もしくはメールカスタマイズで作成したものを選択することが可能です。</a:t>
            </a:r>
            <a:r>
              <a:rPr kumimoji="1" lang="en-US" altLang="ja-JP" sz="1650" dirty="0" smtClean="0"/>
              <a:t/>
            </a:r>
            <a:br>
              <a:rPr kumimoji="1" lang="en-US" altLang="ja-JP" sz="1650" dirty="0" smtClean="0"/>
            </a:br>
            <a:r>
              <a:rPr kumimoji="1" lang="en-US" altLang="ja-JP" sz="1650" dirty="0" smtClean="0"/>
              <a:t>(</a:t>
            </a:r>
            <a:r>
              <a:rPr kumimoji="1" lang="ja-JP" altLang="en-US" sz="1650" dirty="0" smtClean="0"/>
              <a:t>従業員には依頼メールが届きます</a:t>
            </a:r>
            <a:r>
              <a:rPr kumimoji="1" lang="en-US" altLang="ja-JP" sz="1650" dirty="0" smtClean="0"/>
              <a:t>)</a:t>
            </a:r>
            <a:endParaRPr kumimoji="1" lang="ja-JP" altLang="en-US" sz="1650" dirty="0"/>
          </a:p>
        </p:txBody>
      </p:sp>
    </p:spTree>
    <p:extLst>
      <p:ext uri="{BB962C8B-B14F-4D97-AF65-F5344CB8AC3E}">
        <p14:creationId xmlns:p14="http://schemas.microsoft.com/office/powerpoint/2010/main" val="16391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1"/>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12</a:t>
            </a:fld>
            <a:endParaRPr/>
          </a:p>
        </p:txBody>
      </p:sp>
      <p:sp>
        <p:nvSpPr>
          <p:cNvPr id="198" name="Google Shape;198;p11"/>
          <p:cNvSpPr txBox="1"/>
          <p:nvPr/>
        </p:nvSpPr>
        <p:spPr>
          <a:xfrm>
            <a:off x="295835" y="322729"/>
            <a:ext cx="765753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ストレスチェックの個人結果を確認する</a:t>
            </a:r>
            <a:endParaRPr sz="2800" b="0" i="0" u="none" strike="noStrike" cap="none">
              <a:solidFill>
                <a:schemeClr val="dk1"/>
              </a:solidFill>
              <a:latin typeface="Arial"/>
              <a:ea typeface="Arial"/>
              <a:cs typeface="Arial"/>
              <a:sym typeface="Arial"/>
            </a:endParaRPr>
          </a:p>
        </p:txBody>
      </p:sp>
      <p:sp>
        <p:nvSpPr>
          <p:cNvPr id="199" name="Google Shape;199;p11"/>
          <p:cNvSpPr txBox="1"/>
          <p:nvPr/>
        </p:nvSpPr>
        <p:spPr>
          <a:xfrm>
            <a:off x="2072178" y="1932317"/>
            <a:ext cx="6340301" cy="13641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対象従業員が全員回答する</a:t>
            </a:r>
            <a:r>
              <a:rPr lang="ja-JP" sz="1653" b="0" i="0" u="none" strike="noStrike" cap="none" dirty="0" smtClean="0">
                <a:solidFill>
                  <a:schemeClr val="dk1"/>
                </a:solidFill>
                <a:latin typeface="Arial"/>
                <a:ea typeface="Arial"/>
                <a:cs typeface="Arial"/>
                <a:sym typeface="Arial"/>
              </a:rPr>
              <a:t>、もしく</a:t>
            </a:r>
            <a:r>
              <a:rPr lang="ja-JP" sz="1653" b="0" i="0" u="none" strike="noStrike" cap="none" dirty="0">
                <a:solidFill>
                  <a:schemeClr val="dk1"/>
                </a:solidFill>
                <a:latin typeface="Arial"/>
                <a:ea typeface="Arial"/>
                <a:cs typeface="Arial"/>
                <a:sym typeface="Arial"/>
              </a:rPr>
              <a:t>は</a:t>
            </a:r>
            <a:r>
              <a:rPr lang="ja-JP" sz="1653" b="1" i="0" u="none" strike="noStrike" cap="none" dirty="0">
                <a:solidFill>
                  <a:schemeClr val="dk1"/>
                </a:solidFill>
                <a:latin typeface="Arial"/>
                <a:ea typeface="Arial"/>
                <a:cs typeface="Arial"/>
                <a:sym typeface="Arial"/>
              </a:rPr>
              <a:t>回答期限に到達した調査</a:t>
            </a:r>
            <a:r>
              <a:rPr lang="ja-JP" sz="1653" b="0" i="0" u="none" strike="noStrike" cap="none" dirty="0">
                <a:solidFill>
                  <a:schemeClr val="dk1"/>
                </a:solidFill>
                <a:latin typeface="Arial"/>
                <a:ea typeface="Arial"/>
                <a:cs typeface="Arial"/>
                <a:sym typeface="Arial"/>
              </a:rPr>
              <a:t>は</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ダッシュボードの「実施済み」</a:t>
            </a:r>
            <a:r>
              <a:rPr lang="ja-JP" sz="1653" b="0" i="0" u="none" strike="noStrike" cap="none" dirty="0" smtClean="0">
                <a:solidFill>
                  <a:schemeClr val="dk1"/>
                </a:solidFill>
                <a:latin typeface="Arial"/>
                <a:ea typeface="Arial"/>
                <a:cs typeface="Arial"/>
                <a:sym typeface="Arial"/>
              </a:rPr>
              <a:t>よりご確認</a:t>
            </a:r>
            <a:r>
              <a:rPr lang="ja-JP" sz="1653" dirty="0">
                <a:solidFill>
                  <a:schemeClr val="dk1"/>
                </a:solidFill>
              </a:rPr>
              <a:t>いただ</a:t>
            </a:r>
            <a:r>
              <a:rPr lang="ja-JP" sz="1653" b="0" i="0" u="none" strike="noStrike" cap="none" dirty="0">
                <a:solidFill>
                  <a:schemeClr val="dk1"/>
                </a:solidFill>
                <a:latin typeface="Arial"/>
                <a:ea typeface="Arial"/>
                <a:cs typeface="Arial"/>
                <a:sym typeface="Arial"/>
              </a:rPr>
              <a:t>けます</a:t>
            </a:r>
            <a:r>
              <a:rPr lang="ja-JP" sz="1653" b="0" i="0" u="none" strike="noStrike" cap="none" dirty="0" smtClean="0">
                <a:solidFill>
                  <a:schemeClr val="dk1"/>
                </a:solidFill>
                <a:latin typeface="Arial"/>
                <a:ea typeface="Arial"/>
                <a:cs typeface="Arial"/>
                <a:sym typeface="Arial"/>
              </a:rPr>
              <a:t>。</a:t>
            </a:r>
            <a:r>
              <a:rPr lang="ja-JP" sz="1653" b="0" i="0" u="none" strike="noStrike" cap="none" dirty="0">
                <a:solidFill>
                  <a:schemeClr val="dk1"/>
                </a:solidFill>
                <a:latin typeface="Arial"/>
                <a:ea typeface="Arial"/>
                <a:cs typeface="Arial"/>
                <a:sym typeface="Arial"/>
              </a:rPr>
              <a:t/>
            </a:r>
            <a:br>
              <a:rPr lang="ja-JP" sz="1653" b="0" i="0" u="none" strike="noStrike" cap="none" dirty="0">
                <a:solidFill>
                  <a:schemeClr val="dk1"/>
                </a:solidFill>
                <a:latin typeface="Arial"/>
                <a:ea typeface="Arial"/>
                <a:cs typeface="Arial"/>
                <a:sym typeface="Arial"/>
              </a:rPr>
            </a:br>
            <a:r>
              <a:rPr lang="ja-JP" sz="1653" b="0" i="0" u="none" strike="noStrike" cap="none" dirty="0">
                <a:solidFill>
                  <a:schemeClr val="dk1"/>
                </a:solidFill>
                <a:latin typeface="Arial"/>
                <a:ea typeface="Arial"/>
                <a:cs typeface="Arial"/>
                <a:sym typeface="Arial"/>
              </a:rPr>
              <a:t/>
            </a:r>
            <a:br>
              <a:rPr lang="ja-JP" sz="1653" b="0" i="0" u="none" strike="noStrike" cap="none" dirty="0">
                <a:solidFill>
                  <a:schemeClr val="dk1"/>
                </a:solidFill>
                <a:latin typeface="Arial"/>
                <a:ea typeface="Arial"/>
                <a:cs typeface="Arial"/>
                <a:sym typeface="Arial"/>
              </a:rPr>
            </a:br>
            <a:r>
              <a:rPr lang="ja-JP" sz="1653" b="0" i="0" u="none" strike="noStrike" cap="none" dirty="0">
                <a:solidFill>
                  <a:schemeClr val="dk1"/>
                </a:solidFill>
                <a:latin typeface="Arial"/>
                <a:ea typeface="Arial"/>
                <a:cs typeface="Arial"/>
                <a:sym typeface="Arial"/>
              </a:rPr>
              <a:t>また回答期限内</a:t>
            </a:r>
            <a:r>
              <a:rPr lang="ja-JP" sz="1653" dirty="0">
                <a:solidFill>
                  <a:schemeClr val="dk1"/>
                </a:solidFill>
              </a:rPr>
              <a:t>に</a:t>
            </a:r>
            <a:r>
              <a:rPr lang="ja-JP" sz="1653" b="0" i="0" u="none" strike="noStrike" cap="none" dirty="0">
                <a:solidFill>
                  <a:schemeClr val="dk1"/>
                </a:solidFill>
                <a:latin typeface="Arial"/>
                <a:ea typeface="Arial"/>
                <a:cs typeface="Arial"/>
                <a:sym typeface="Arial"/>
              </a:rPr>
              <a:t>未回答者がいる場合でも</a:t>
            </a:r>
            <a:r>
              <a:rPr lang="ja-JP" sz="1653" b="0" i="0" u="none" strike="noStrike" cap="none" dirty="0" smtClean="0">
                <a:solidFill>
                  <a:schemeClr val="dk1"/>
                </a:solidFill>
                <a:latin typeface="Arial"/>
                <a:ea typeface="Arial"/>
                <a:cs typeface="Arial"/>
                <a:sym typeface="Arial"/>
              </a:rPr>
              <a:t>、</a:t>
            </a:r>
            <a:endParaRPr lang="en-US" altLang="ja-JP" sz="1653" b="0" i="0" u="none" strike="noStrike" cap="none"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altLang="en-US" sz="1653" b="0" i="0" u="none" strike="noStrike" cap="none" dirty="0" smtClean="0">
                <a:solidFill>
                  <a:schemeClr val="dk1"/>
                </a:solidFill>
                <a:latin typeface="Arial"/>
                <a:ea typeface="Arial"/>
                <a:cs typeface="Arial"/>
                <a:sym typeface="Arial"/>
              </a:rPr>
              <a:t>サ</a:t>
            </a:r>
            <a:r>
              <a:rPr lang="ja-JP" sz="1653" b="0" i="0" u="none" strike="noStrike" cap="none" dirty="0" smtClean="0">
                <a:solidFill>
                  <a:schemeClr val="dk1"/>
                </a:solidFill>
                <a:latin typeface="Arial"/>
                <a:ea typeface="Arial"/>
                <a:cs typeface="Arial"/>
                <a:sym typeface="Arial"/>
              </a:rPr>
              <a:t>イドバー</a:t>
            </a:r>
            <a:r>
              <a:rPr lang="ja-JP" sz="1653" b="0" i="0" u="none" strike="noStrike" cap="none" dirty="0">
                <a:solidFill>
                  <a:schemeClr val="dk1"/>
                </a:solidFill>
                <a:latin typeface="Arial"/>
                <a:ea typeface="Arial"/>
                <a:cs typeface="Arial"/>
                <a:sym typeface="Arial"/>
              </a:rPr>
              <a:t>の「個人結果」より確認できます。</a:t>
            </a:r>
            <a:endParaRPr sz="1050" b="0" i="0" u="none" strike="noStrike" cap="none" dirty="0">
              <a:solidFill>
                <a:schemeClr val="dk1"/>
              </a:solidFill>
              <a:latin typeface="Arial"/>
              <a:ea typeface="Arial"/>
              <a:cs typeface="Arial"/>
              <a:sym typeface="Arial"/>
            </a:endParaRPr>
          </a:p>
        </p:txBody>
      </p:sp>
      <p:sp>
        <p:nvSpPr>
          <p:cNvPr id="202" name="Google Shape;202;p11"/>
          <p:cNvSpPr txBox="1"/>
          <p:nvPr/>
        </p:nvSpPr>
        <p:spPr>
          <a:xfrm>
            <a:off x="5677950" y="4035515"/>
            <a:ext cx="3998400" cy="13641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個人結果の点数を一覧で確認できます。</a:t>
            </a:r>
            <a:r>
              <a:rPr lang="ja-JP" sz="1653" b="1" i="0" u="none" strike="noStrike" cap="none" dirty="0">
                <a:solidFill>
                  <a:schemeClr val="dk1"/>
                </a:solidFill>
                <a:latin typeface="Arial"/>
                <a:ea typeface="Arial"/>
                <a:cs typeface="Arial"/>
                <a:sym typeface="Arial"/>
              </a:rPr>
              <a:t>高ストレス者</a:t>
            </a:r>
            <a:r>
              <a:rPr lang="ja-JP" sz="1653" b="1" i="0" u="none" strike="noStrike" cap="none" dirty="0" smtClean="0">
                <a:solidFill>
                  <a:schemeClr val="dk1"/>
                </a:solidFill>
                <a:latin typeface="Arial"/>
                <a:ea typeface="Arial"/>
                <a:cs typeface="Arial"/>
                <a:sym typeface="Arial"/>
              </a:rPr>
              <a:t>は自動</a:t>
            </a:r>
            <a:r>
              <a:rPr lang="ja-JP" sz="1653" b="1" i="0" u="none" strike="noStrike" cap="none" dirty="0">
                <a:solidFill>
                  <a:schemeClr val="dk1"/>
                </a:solidFill>
                <a:latin typeface="Arial"/>
                <a:ea typeface="Arial"/>
                <a:cs typeface="Arial"/>
                <a:sym typeface="Arial"/>
              </a:rPr>
              <a:t>で判定されています</a:t>
            </a:r>
            <a:r>
              <a:rPr lang="ja-JP" sz="1653" b="0" i="0" u="none" strike="noStrike" cap="none" dirty="0">
                <a:solidFill>
                  <a:schemeClr val="dk1"/>
                </a:solidFill>
                <a:latin typeface="Arial"/>
                <a:ea typeface="Arial"/>
                <a:cs typeface="Arial"/>
                <a:sym typeface="Arial"/>
              </a:rPr>
              <a:t>。</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従業員の列をクリックすると</a:t>
            </a:r>
            <a:endParaRPr sz="1653" dirty="0">
              <a:solidFill>
                <a:schemeClr val="dk1"/>
              </a:solidFil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詳細が確認できます。</a:t>
            </a:r>
            <a:endParaRPr sz="1653" b="0" i="0" u="none" strike="noStrike" cap="none" dirty="0">
              <a:solidFill>
                <a:schemeClr val="dk1"/>
              </a:solidFill>
              <a:latin typeface="Arial"/>
              <a:ea typeface="Arial"/>
              <a:cs typeface="Arial"/>
              <a:sym typeface="Arial"/>
            </a:endParaRPr>
          </a:p>
        </p:txBody>
      </p:sp>
      <p:pic>
        <p:nvPicPr>
          <p:cNvPr id="203" name="Google Shape;203;p11"/>
          <p:cNvPicPr preferRelativeResize="0"/>
          <p:nvPr/>
        </p:nvPicPr>
        <p:blipFill rotWithShape="1">
          <a:blip r:embed="rId3">
            <a:alphaModFix/>
          </a:blip>
          <a:srcRect b="40335"/>
          <a:stretch/>
        </p:blipFill>
        <p:spPr>
          <a:xfrm>
            <a:off x="295825" y="1860164"/>
            <a:ext cx="1510455" cy="1202810"/>
          </a:xfrm>
          <a:prstGeom prst="rect">
            <a:avLst/>
          </a:prstGeom>
          <a:noFill/>
          <a:ln>
            <a:noFill/>
          </a:ln>
          <a:effectLst>
            <a:outerShdw blurRad="50800" dist="38100" dir="2700000" algn="tl" rotWithShape="0">
              <a:srgbClr val="000000">
                <a:alpha val="40000"/>
              </a:srgbClr>
            </a:outerShdw>
          </a:effectLst>
        </p:spPr>
      </p:pic>
      <p:sp>
        <p:nvSpPr>
          <p:cNvPr id="204" name="Google Shape;204;p11"/>
          <p:cNvSpPr/>
          <p:nvPr/>
        </p:nvSpPr>
        <p:spPr>
          <a:xfrm>
            <a:off x="343666" y="2491064"/>
            <a:ext cx="906997" cy="248442"/>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3" b="0" i="0" u="none" strike="noStrike" cap="none">
              <a:solidFill>
                <a:schemeClr val="lt1"/>
              </a:solidFill>
              <a:latin typeface="Arial"/>
              <a:ea typeface="Arial"/>
              <a:cs typeface="Arial"/>
              <a:sym typeface="Arial"/>
            </a:endParaRPr>
          </a:p>
        </p:txBody>
      </p:sp>
      <p:pic>
        <p:nvPicPr>
          <p:cNvPr id="2" name="図 1"/>
          <p:cNvPicPr>
            <a:picLocks noChangeAspect="1"/>
          </p:cNvPicPr>
          <p:nvPr/>
        </p:nvPicPr>
        <p:blipFill>
          <a:blip r:embed="rId4"/>
          <a:stretch>
            <a:fillRect/>
          </a:stretch>
        </p:blipFill>
        <p:spPr>
          <a:xfrm>
            <a:off x="295825" y="918102"/>
            <a:ext cx="6528405" cy="942062"/>
          </a:xfrm>
          <a:prstGeom prst="rect">
            <a:avLst/>
          </a:prstGeom>
        </p:spPr>
      </p:pic>
      <p:pic>
        <p:nvPicPr>
          <p:cNvPr id="3" name="図 2"/>
          <p:cNvPicPr>
            <a:picLocks noChangeAspect="1"/>
          </p:cNvPicPr>
          <p:nvPr/>
        </p:nvPicPr>
        <p:blipFill>
          <a:blip r:embed="rId5"/>
          <a:stretch>
            <a:fillRect/>
          </a:stretch>
        </p:blipFill>
        <p:spPr>
          <a:xfrm>
            <a:off x="295825" y="3791381"/>
            <a:ext cx="5326260" cy="22609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13</a:t>
            </a:fld>
            <a:endParaRPr/>
          </a:p>
        </p:txBody>
      </p:sp>
      <p:sp>
        <p:nvSpPr>
          <p:cNvPr id="210" name="Google Shape;210;p28"/>
          <p:cNvSpPr txBox="1"/>
          <p:nvPr/>
        </p:nvSpPr>
        <p:spPr>
          <a:xfrm>
            <a:off x="295835" y="322729"/>
            <a:ext cx="76575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chemeClr val="dk1"/>
                </a:solidFill>
                <a:latin typeface="Arial"/>
                <a:ea typeface="Arial"/>
                <a:cs typeface="Arial"/>
                <a:sym typeface="Arial"/>
              </a:rPr>
              <a:t>ストレスチェックの集団分析結果を確認する</a:t>
            </a:r>
            <a:endParaRPr sz="2800" b="0" i="0" u="none" strike="noStrike" cap="none" dirty="0">
              <a:solidFill>
                <a:schemeClr val="dk1"/>
              </a:solidFill>
              <a:latin typeface="Arial"/>
              <a:ea typeface="Arial"/>
              <a:cs typeface="Arial"/>
              <a:sym typeface="Arial"/>
            </a:endParaRPr>
          </a:p>
        </p:txBody>
      </p:sp>
      <p:sp>
        <p:nvSpPr>
          <p:cNvPr id="211" name="Google Shape;211;p28"/>
          <p:cNvSpPr txBox="1"/>
          <p:nvPr/>
        </p:nvSpPr>
        <p:spPr>
          <a:xfrm>
            <a:off x="6292300" y="1182900"/>
            <a:ext cx="3613800" cy="212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対象従業員が全員回答する</a:t>
            </a:r>
            <a:r>
              <a:rPr lang="ja-JP" sz="1653" b="0" i="0" u="none" strike="noStrike" cap="none" dirty="0">
                <a:solidFill>
                  <a:schemeClr val="dk1"/>
                </a:solidFill>
                <a:latin typeface="Arial"/>
                <a:ea typeface="Arial"/>
                <a:cs typeface="Arial"/>
                <a:sym typeface="Arial"/>
              </a:rPr>
              <a:t>、</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もしくは</a:t>
            </a:r>
            <a:r>
              <a:rPr lang="ja-JP" sz="1653" b="1" i="0" u="none" strike="noStrike" cap="none" dirty="0">
                <a:solidFill>
                  <a:schemeClr val="dk1"/>
                </a:solidFill>
                <a:latin typeface="Arial"/>
                <a:ea typeface="Arial"/>
                <a:cs typeface="Arial"/>
                <a:sym typeface="Arial"/>
              </a:rPr>
              <a:t>回答期限に到達</a:t>
            </a:r>
            <a:r>
              <a:rPr lang="ja-JP" sz="1653" b="1" i="0" u="none" strike="noStrike" cap="none" dirty="0" smtClean="0">
                <a:solidFill>
                  <a:schemeClr val="dk1"/>
                </a:solidFill>
                <a:latin typeface="Arial"/>
                <a:ea typeface="Arial"/>
                <a:cs typeface="Arial"/>
                <a:sym typeface="Arial"/>
              </a:rPr>
              <a:t>した調査</a:t>
            </a:r>
            <a:r>
              <a:rPr lang="ja-JP" sz="1653" b="0" i="0" u="none" strike="noStrike" cap="none" dirty="0">
                <a:solidFill>
                  <a:schemeClr val="dk1"/>
                </a:solidFill>
                <a:latin typeface="Arial"/>
                <a:ea typeface="Arial"/>
                <a:cs typeface="Arial"/>
                <a:sym typeface="Arial"/>
              </a:rPr>
              <a:t>はダッシュボード</a:t>
            </a:r>
            <a:r>
              <a:rPr lang="ja-JP" sz="1653" b="0" i="0" u="none" strike="noStrike" cap="none" dirty="0" smtClean="0">
                <a:solidFill>
                  <a:schemeClr val="dk1"/>
                </a:solidFill>
                <a:latin typeface="Arial"/>
                <a:ea typeface="Arial"/>
                <a:cs typeface="Arial"/>
                <a:sym typeface="Arial"/>
              </a:rPr>
              <a:t>の「</a:t>
            </a:r>
            <a:r>
              <a:rPr lang="ja-JP" sz="1653" b="0" i="0" u="none" strike="noStrike" cap="none" dirty="0">
                <a:solidFill>
                  <a:schemeClr val="dk1"/>
                </a:solidFill>
                <a:latin typeface="Arial"/>
                <a:ea typeface="Arial"/>
                <a:cs typeface="Arial"/>
                <a:sym typeface="Arial"/>
              </a:rPr>
              <a:t>実施済み」よりご確認頂けます。</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
            </a:r>
            <a:br>
              <a:rPr lang="ja-JP" sz="1653" b="0" i="0" u="none" strike="noStrike" cap="none" dirty="0">
                <a:solidFill>
                  <a:schemeClr val="dk1"/>
                </a:solidFill>
                <a:latin typeface="Arial"/>
                <a:ea typeface="Arial"/>
                <a:cs typeface="Arial"/>
                <a:sym typeface="Arial"/>
              </a:rPr>
            </a:br>
            <a:r>
              <a:rPr lang="ja-JP" sz="1653" b="0" i="0" u="none" strike="noStrike" cap="none" dirty="0">
                <a:solidFill>
                  <a:schemeClr val="dk1"/>
                </a:solidFill>
                <a:latin typeface="Arial"/>
                <a:ea typeface="Arial"/>
                <a:cs typeface="Arial"/>
                <a:sym typeface="Arial"/>
              </a:rPr>
              <a:t>また、回答期限内、未回答者が</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いる場合でも、サイドバーの</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「集団分析」より確認できます。</a:t>
            </a:r>
            <a:endParaRPr sz="1050" b="0" i="0" u="none" strike="noStrike" cap="none" dirty="0">
              <a:solidFill>
                <a:schemeClr val="dk1"/>
              </a:solidFill>
              <a:latin typeface="Arial"/>
              <a:ea typeface="Arial"/>
              <a:cs typeface="Arial"/>
              <a:sym typeface="Arial"/>
            </a:endParaRPr>
          </a:p>
        </p:txBody>
      </p:sp>
      <p:sp>
        <p:nvSpPr>
          <p:cNvPr id="212" name="Google Shape;212;p28"/>
          <p:cNvSpPr txBox="1"/>
          <p:nvPr/>
        </p:nvSpPr>
        <p:spPr>
          <a:xfrm>
            <a:off x="4990225" y="3452850"/>
            <a:ext cx="4793400" cy="289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「性別」「適用事業所」「雇用形態」</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「職種」「グループ」「役職」の条件から</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分析結果を確認できます。</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ストレスの値が</a:t>
            </a:r>
            <a:endParaRPr sz="1653"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高い項目は自動で判定されています</a:t>
            </a:r>
            <a:r>
              <a:rPr lang="ja-JP" sz="1653" b="0" i="0" u="none" strike="noStrike" cap="none" dirty="0">
                <a:solidFill>
                  <a:schemeClr val="dk1"/>
                </a:solidFill>
                <a:latin typeface="Arial"/>
                <a:ea typeface="Arial"/>
                <a:cs typeface="Arial"/>
                <a:sym typeface="Arial"/>
              </a:rPr>
              <a:t>。</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dirty="0">
              <a:solidFill>
                <a:schemeClr val="dk1"/>
              </a:solidFil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※回答数が増加するたびに</a:t>
            </a:r>
            <a:endParaRPr sz="1653" dirty="0">
              <a:solidFill>
                <a:schemeClr val="dk1"/>
              </a:solidFill>
            </a:endParaRPr>
          </a:p>
          <a:p>
            <a:pPr marL="0" marR="0" lvl="0" indent="0" algn="l" rtl="0">
              <a:lnSpc>
                <a:spcPct val="100000"/>
              </a:lnSpc>
              <a:spcBef>
                <a:spcPts val="0"/>
              </a:spcBef>
              <a:spcAft>
                <a:spcPts val="0"/>
              </a:spcAft>
              <a:buClr>
                <a:srgbClr val="000000"/>
              </a:buClr>
              <a:buSzPts val="1653"/>
              <a:buFont typeface="Arial"/>
              <a:buNone/>
            </a:pPr>
            <a:r>
              <a:rPr lang="ja-JP" sz="1653" dirty="0">
                <a:solidFill>
                  <a:schemeClr val="dk1"/>
                </a:solidFill>
              </a:rPr>
              <a:t>　</a:t>
            </a:r>
            <a:r>
              <a:rPr lang="ja-JP" sz="1653" b="0" i="0" u="none" strike="noStrike" cap="none" dirty="0">
                <a:solidFill>
                  <a:schemeClr val="dk1"/>
                </a:solidFill>
                <a:latin typeface="Arial"/>
                <a:ea typeface="Arial"/>
                <a:cs typeface="Arial"/>
                <a:sym typeface="Arial"/>
              </a:rPr>
              <a:t>結果の数値は再計算され変動していきます。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※回答数が5名未満の時点では表示されません。</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※事前に上記条件を</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dirty="0">
                <a:solidFill>
                  <a:schemeClr val="dk1"/>
                </a:solidFill>
              </a:rPr>
              <a:t>　</a:t>
            </a:r>
            <a:r>
              <a:rPr lang="ja-JP" sz="1653" b="0" i="0" u="none" strike="noStrike" cap="none" dirty="0">
                <a:solidFill>
                  <a:schemeClr val="dk1"/>
                </a:solidFill>
                <a:latin typeface="Arial"/>
                <a:ea typeface="Arial"/>
                <a:cs typeface="Arial"/>
                <a:sym typeface="Arial"/>
              </a:rPr>
              <a:t>従業員に設定頂く必要があります。</a:t>
            </a:r>
            <a:endParaRPr sz="1653" b="0" i="0" u="none" strike="noStrike" cap="none" dirty="0">
              <a:solidFill>
                <a:schemeClr val="dk1"/>
              </a:solidFill>
              <a:latin typeface="Arial"/>
              <a:ea typeface="Arial"/>
              <a:cs typeface="Arial"/>
              <a:sym typeface="Arial"/>
            </a:endParaRPr>
          </a:p>
        </p:txBody>
      </p:sp>
      <p:pic>
        <p:nvPicPr>
          <p:cNvPr id="216" name="Google Shape;216;p28"/>
          <p:cNvPicPr preferRelativeResize="0"/>
          <p:nvPr/>
        </p:nvPicPr>
        <p:blipFill rotWithShape="1">
          <a:blip r:embed="rId3">
            <a:alphaModFix/>
          </a:blip>
          <a:srcRect/>
          <a:stretch/>
        </p:blipFill>
        <p:spPr>
          <a:xfrm>
            <a:off x="4905212" y="1387134"/>
            <a:ext cx="1181294" cy="1923666"/>
          </a:xfrm>
          <a:prstGeom prst="rect">
            <a:avLst/>
          </a:prstGeom>
          <a:noFill/>
          <a:ln>
            <a:noFill/>
          </a:ln>
          <a:effectLst>
            <a:outerShdw blurRad="50800" dist="38100" dir="2700000" algn="tl" rotWithShape="0">
              <a:srgbClr val="000000">
                <a:alpha val="40000"/>
              </a:srgbClr>
            </a:outerShdw>
          </a:effectLst>
        </p:spPr>
      </p:pic>
      <p:sp>
        <p:nvSpPr>
          <p:cNvPr id="217" name="Google Shape;217;p28"/>
          <p:cNvSpPr/>
          <p:nvPr/>
        </p:nvSpPr>
        <p:spPr>
          <a:xfrm>
            <a:off x="4877779" y="2489527"/>
            <a:ext cx="1151362" cy="301821"/>
          </a:xfrm>
          <a:prstGeom prst="rect">
            <a:avLst/>
          </a:prstGeom>
          <a:no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53"/>
              <a:buFont typeface="Arial"/>
              <a:buNone/>
            </a:pPr>
            <a:endParaRPr sz="1653" b="0" i="0" u="none" strike="noStrike" cap="none">
              <a:solidFill>
                <a:schemeClr val="lt1"/>
              </a:solidFill>
              <a:latin typeface="Arial"/>
              <a:ea typeface="Arial"/>
              <a:cs typeface="Arial"/>
              <a:sym typeface="Arial"/>
            </a:endParaRPr>
          </a:p>
        </p:txBody>
      </p:sp>
      <p:pic>
        <p:nvPicPr>
          <p:cNvPr id="218" name="Google Shape;218;p28" descr="mceclip5.png"/>
          <p:cNvPicPr preferRelativeResize="0"/>
          <p:nvPr/>
        </p:nvPicPr>
        <p:blipFill rotWithShape="1">
          <a:blip r:embed="rId4">
            <a:alphaModFix/>
          </a:blip>
          <a:srcRect/>
          <a:stretch/>
        </p:blipFill>
        <p:spPr>
          <a:xfrm>
            <a:off x="309125" y="2710475"/>
            <a:ext cx="4466490" cy="3775524"/>
          </a:xfrm>
          <a:prstGeom prst="rect">
            <a:avLst/>
          </a:prstGeom>
          <a:noFill/>
          <a:ln>
            <a:noFill/>
          </a:ln>
          <a:effectLst>
            <a:outerShdw blurRad="50800" dist="38100" dir="2700000" algn="tl" rotWithShape="0">
              <a:srgbClr val="000000">
                <a:alpha val="40000"/>
              </a:srgbClr>
            </a:outerShdw>
          </a:effectLst>
        </p:spPr>
      </p:pic>
      <p:pic>
        <p:nvPicPr>
          <p:cNvPr id="2" name="図 1"/>
          <p:cNvPicPr>
            <a:picLocks noChangeAspect="1"/>
          </p:cNvPicPr>
          <p:nvPr/>
        </p:nvPicPr>
        <p:blipFill>
          <a:blip r:embed="rId5"/>
          <a:stretch>
            <a:fillRect/>
          </a:stretch>
        </p:blipFill>
        <p:spPr>
          <a:xfrm>
            <a:off x="295835" y="940514"/>
            <a:ext cx="5584877" cy="8059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14</a:t>
            </a:fld>
            <a:endParaRPr lang="ja-JP" altLang="en-US"/>
          </a:p>
        </p:txBody>
      </p:sp>
      <p:sp>
        <p:nvSpPr>
          <p:cNvPr id="3" name="Google Shape;210;p28"/>
          <p:cNvSpPr txBox="1"/>
          <p:nvPr/>
        </p:nvSpPr>
        <p:spPr>
          <a:xfrm>
            <a:off x="295835" y="322729"/>
            <a:ext cx="76575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smtClean="0">
                <a:solidFill>
                  <a:schemeClr val="dk1"/>
                </a:solidFill>
                <a:latin typeface="Arial"/>
                <a:ea typeface="Arial"/>
                <a:cs typeface="Arial"/>
                <a:sym typeface="Arial"/>
              </a:rPr>
              <a:t>集団分析</a:t>
            </a:r>
            <a:r>
              <a:rPr lang="ja-JP" altLang="en-US" sz="2800" b="0" i="0" u="none" strike="noStrike" cap="none" dirty="0" smtClean="0">
                <a:solidFill>
                  <a:schemeClr val="dk1"/>
                </a:solidFill>
                <a:latin typeface="Arial"/>
                <a:ea typeface="Arial"/>
                <a:cs typeface="Arial"/>
                <a:sym typeface="Arial"/>
              </a:rPr>
              <a:t>に新たに対象の従業員を追加す</a:t>
            </a:r>
            <a:r>
              <a:rPr lang="ja-JP" sz="2800" b="0" i="0" u="none" strike="noStrike" cap="none" dirty="0" smtClean="0">
                <a:solidFill>
                  <a:schemeClr val="dk1"/>
                </a:solidFill>
                <a:latin typeface="Arial"/>
                <a:ea typeface="Arial"/>
                <a:cs typeface="Arial"/>
                <a:sym typeface="Arial"/>
              </a:rPr>
              <a:t>る</a:t>
            </a:r>
            <a:endParaRPr sz="2800" b="0" i="0" u="none" strike="noStrike" cap="none" dirty="0">
              <a:solidFill>
                <a:schemeClr val="dk1"/>
              </a:solidFill>
              <a:latin typeface="Arial"/>
              <a:ea typeface="Arial"/>
              <a:cs typeface="Arial"/>
              <a:sym typeface="Arial"/>
            </a:endParaRPr>
          </a:p>
        </p:txBody>
      </p:sp>
      <p:pic>
        <p:nvPicPr>
          <p:cNvPr id="1026" name="Picture 2" descr="https://lh7-rt.googleusercontent.com/docsz/AD_4nXeSKUPdMr62HiFKrxProNq1r3trJ0lgH7QFYuwCAO05e9BvmoiP_9z8fyIgGnOorgxykdZt-mqyKj7MFhMhE8DCnK2dtI_qLCrqjPCbpljww6wDgmb9b-2-uwZuwmtQTheRP2iSCkJlhCwqXSM8DHt-eEl3?key=vuVqldNGe6kZ6nkPhYMzz_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5" y="906869"/>
            <a:ext cx="5454725" cy="87891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963920" y="906869"/>
            <a:ext cx="3281680" cy="854080"/>
          </a:xfrm>
          <a:prstGeom prst="rect">
            <a:avLst/>
          </a:prstGeom>
          <a:noFill/>
        </p:spPr>
        <p:txBody>
          <a:bodyPr wrap="square" rtlCol="0">
            <a:spAutoFit/>
          </a:bodyPr>
          <a:lstStyle/>
          <a:p>
            <a:r>
              <a:rPr kumimoji="1" lang="ja-JP" altLang="en-US" sz="1650" dirty="0" smtClean="0"/>
              <a:t>個人結果の画面より実施期間を選択して従業員を追加することが可能です。</a:t>
            </a:r>
            <a:endParaRPr kumimoji="1" lang="ja-JP" altLang="en-US" sz="1650" dirty="0"/>
          </a:p>
        </p:txBody>
      </p:sp>
      <p:pic>
        <p:nvPicPr>
          <p:cNvPr id="1030" name="Picture 6" descr="https://lh7-rt.googleusercontent.com/docsz/AD_4nXc2EUTREZrPSuqHd9Xq6hFoFm8-0yjoEUCgFFzm7YY_A2q_XPpeLQsFg_0J3HgYAQ60V5mGQiJE4tS_C0Ocfp4C9XAWbb6OJW9YT6jmZQnLU4GpDNwyYMxzDb6Oeq-luE1BypOLbwAegVN5Yu1sq82Wdak?key=vuVqldNGe6kZ6nkPhYMzz_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789" y="2657994"/>
            <a:ext cx="1770296" cy="752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7-rt.googleusercontent.com/docsz/AD_4nXffBWO2JQdLrYf_nbSFVJR2R4eel5vMKfKx2-83aWVAfvkj3_uCEwMPhJx_pQNX4aolyPTD95T0WpYAt48wiOEHuO6cW99CkLt_0GpWCzumRxOR6-ux-V_l4r7QLwUkTfuX-RcJzYyU9Dd40dAHSrMd7XAR?key=vuVqldNGe6kZ6nkPhYMzz_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 y="3782485"/>
            <a:ext cx="5734050" cy="288607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207760" y="5198275"/>
            <a:ext cx="3281680" cy="600164"/>
          </a:xfrm>
          <a:prstGeom prst="rect">
            <a:avLst/>
          </a:prstGeom>
          <a:noFill/>
        </p:spPr>
        <p:txBody>
          <a:bodyPr wrap="square" rtlCol="0">
            <a:spAutoFit/>
          </a:bodyPr>
          <a:lstStyle/>
          <a:p>
            <a:r>
              <a:rPr kumimoji="1" lang="ja-JP" altLang="en-US" sz="1650" dirty="0" smtClean="0"/>
              <a:t>従業員の回答が完了すると、</a:t>
            </a:r>
            <a:r>
              <a:rPr kumimoji="1" lang="en-US" altLang="ja-JP" sz="1650" dirty="0" smtClean="0"/>
              <a:t/>
            </a:r>
            <a:br>
              <a:rPr kumimoji="1" lang="en-US" altLang="ja-JP" sz="1650" dirty="0" smtClean="0"/>
            </a:br>
            <a:r>
              <a:rPr kumimoji="1" lang="ja-JP" altLang="en-US" sz="1650" dirty="0" smtClean="0"/>
              <a:t>集団分析結果に反映されます。</a:t>
            </a:r>
            <a:endParaRPr kumimoji="1" lang="ja-JP" altLang="en-US" sz="1650" dirty="0"/>
          </a:p>
        </p:txBody>
      </p:sp>
      <p:pic>
        <p:nvPicPr>
          <p:cNvPr id="5" name="図 4"/>
          <p:cNvPicPr>
            <a:picLocks noChangeAspect="1"/>
          </p:cNvPicPr>
          <p:nvPr/>
        </p:nvPicPr>
        <p:blipFill>
          <a:blip r:embed="rId5"/>
          <a:stretch>
            <a:fillRect/>
          </a:stretch>
        </p:blipFill>
        <p:spPr>
          <a:xfrm>
            <a:off x="295835" y="2016107"/>
            <a:ext cx="6255071" cy="647733"/>
          </a:xfrm>
          <a:prstGeom prst="rect">
            <a:avLst/>
          </a:prstGeom>
        </p:spPr>
      </p:pic>
      <p:sp>
        <p:nvSpPr>
          <p:cNvPr id="6" name="下矢印 5"/>
          <p:cNvSpPr/>
          <p:nvPr/>
        </p:nvSpPr>
        <p:spPr>
          <a:xfrm>
            <a:off x="3600217" y="3444240"/>
            <a:ext cx="599440" cy="8215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962014" y="2879594"/>
            <a:ext cx="3860800" cy="600164"/>
          </a:xfrm>
          <a:prstGeom prst="rect">
            <a:avLst/>
          </a:prstGeom>
          <a:noFill/>
        </p:spPr>
        <p:txBody>
          <a:bodyPr wrap="square" rtlCol="0">
            <a:spAutoFit/>
          </a:bodyPr>
          <a:lstStyle/>
          <a:p>
            <a:r>
              <a:rPr kumimoji="1" lang="en-US" altLang="ja-JP" sz="1650" dirty="0" smtClean="0"/>
              <a:t>※</a:t>
            </a:r>
            <a:r>
              <a:rPr kumimoji="1" lang="ja-JP" altLang="en-US" sz="1650" dirty="0" smtClean="0"/>
              <a:t>フォームを送信すると、</a:t>
            </a:r>
            <a:r>
              <a:rPr kumimoji="1" lang="en-US" altLang="ja-JP" sz="1650" dirty="0" smtClean="0"/>
              <a:t/>
            </a:r>
            <a:br>
              <a:rPr kumimoji="1" lang="en-US" altLang="ja-JP" sz="1650" dirty="0" smtClean="0"/>
            </a:br>
            <a:r>
              <a:rPr kumimoji="1" lang="ja-JP" altLang="en-US" sz="1650" dirty="0" smtClean="0"/>
              <a:t>　従業員に依頼メールが届きます。</a:t>
            </a:r>
            <a:endParaRPr kumimoji="1" lang="ja-JP" altLang="en-US" sz="1650" dirty="0"/>
          </a:p>
        </p:txBody>
      </p:sp>
    </p:spTree>
    <p:extLst>
      <p:ext uri="{BB962C8B-B14F-4D97-AF65-F5344CB8AC3E}">
        <p14:creationId xmlns:p14="http://schemas.microsoft.com/office/powerpoint/2010/main" val="410396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15</a:t>
            </a:fld>
            <a:endParaRPr lang="ja-JP" altLang="en-US"/>
          </a:p>
        </p:txBody>
      </p:sp>
      <p:sp>
        <p:nvSpPr>
          <p:cNvPr id="3" name="Google Shape;210;p28"/>
          <p:cNvSpPr txBox="1"/>
          <p:nvPr/>
        </p:nvSpPr>
        <p:spPr>
          <a:xfrm>
            <a:off x="295835" y="322729"/>
            <a:ext cx="765753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800" b="0" i="0" u="none" strike="noStrike" cap="none" dirty="0" smtClean="0">
                <a:solidFill>
                  <a:schemeClr val="dk1"/>
                </a:solidFill>
                <a:latin typeface="Arial"/>
                <a:ea typeface="Arial"/>
                <a:cs typeface="Arial"/>
                <a:sym typeface="Arial"/>
              </a:rPr>
              <a:t>誤って依頼した従業員を削除す</a:t>
            </a:r>
            <a:r>
              <a:rPr lang="ja-JP" sz="2800" b="0" i="0" u="none" strike="noStrike" cap="none" dirty="0" smtClean="0">
                <a:solidFill>
                  <a:schemeClr val="dk1"/>
                </a:solidFill>
                <a:latin typeface="Arial"/>
                <a:ea typeface="Arial"/>
                <a:cs typeface="Arial"/>
                <a:sym typeface="Arial"/>
              </a:rPr>
              <a:t>る</a:t>
            </a:r>
            <a:endParaRPr sz="2800" b="0" i="0" u="none" strike="noStrike" cap="none" dirty="0">
              <a:solidFill>
                <a:schemeClr val="dk1"/>
              </a:solidFill>
              <a:latin typeface="Arial"/>
              <a:ea typeface="Arial"/>
              <a:cs typeface="Arial"/>
              <a:sym typeface="Arial"/>
            </a:endParaRPr>
          </a:p>
        </p:txBody>
      </p:sp>
      <p:pic>
        <p:nvPicPr>
          <p:cNvPr id="2050" name="Picture 2" descr="https://lh7-rt.googleusercontent.com/docsz/AD_4nXcO__y4vzBOzbrpaaAmrbpEGAMTJTXVGmtGo6r4NLj-qK1Up7XyBGj_hmFr0jmuC1fbjHrIim2CQQcv9jH06Hr8c1PEJlFlB09b-jhNtVHouLH8EvsYHw74hZZxWYKrgeK5ZNOKmpRXEAB8dUWoDDrwTrBN?key=vuVqldNGe6kZ6nkPhYMzz_g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5" y="879018"/>
            <a:ext cx="5734050" cy="20669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149974" y="839576"/>
            <a:ext cx="3606800" cy="854080"/>
          </a:xfrm>
          <a:prstGeom prst="rect">
            <a:avLst/>
          </a:prstGeom>
          <a:noFill/>
        </p:spPr>
        <p:txBody>
          <a:bodyPr wrap="square" rtlCol="0">
            <a:spAutoFit/>
          </a:bodyPr>
          <a:lstStyle/>
          <a:p>
            <a:r>
              <a:rPr kumimoji="1" lang="ja-JP" altLang="en-US" sz="1650" dirty="0" smtClean="0"/>
              <a:t>誤って依頼した従業員を削除することで、正確な集団分析ができるようになります。</a:t>
            </a:r>
            <a:endParaRPr kumimoji="1" lang="en-US" altLang="ja-JP" sz="1650" dirty="0" smtClean="0"/>
          </a:p>
        </p:txBody>
      </p:sp>
      <p:pic>
        <p:nvPicPr>
          <p:cNvPr id="2052" name="Picture 4" descr="https://lh7-rt.googleusercontent.com/docsz/AD_4nXfWvgpVkoQ9wQV6kswavsYT2u6Ee26Z1Y8SIySv92l9kvHd93w-4SuoekO3XI14T0n1BKOQaGLRFV0zsp2xdMH6NGtorOIXzOm_Ew5kIVLEUlK9KvK1If3iO7BwsI-16awprPr9KdqyKIO7PMY7s-YjCSjZ?key=vuVqldNGe6kZ6nkPhYMzz_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35" y="3061357"/>
            <a:ext cx="2922905" cy="342464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849120" y="6065520"/>
            <a:ext cx="1198880" cy="2438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15360" y="3428593"/>
            <a:ext cx="6085840" cy="1361911"/>
          </a:xfrm>
          <a:prstGeom prst="rect">
            <a:avLst/>
          </a:prstGeom>
          <a:noFill/>
        </p:spPr>
        <p:txBody>
          <a:bodyPr wrap="square" rtlCol="0">
            <a:spAutoFit/>
          </a:bodyPr>
          <a:lstStyle/>
          <a:p>
            <a:r>
              <a:rPr kumimoji="1" lang="ja-JP" altLang="en-US" sz="1650" dirty="0" smtClean="0"/>
              <a:t>個人結果の削除の画面から「削除」をクリックすると完了です。</a:t>
            </a:r>
            <a:endParaRPr kumimoji="1" lang="en-US" altLang="ja-JP" sz="1650" dirty="0" smtClean="0"/>
          </a:p>
          <a:p>
            <a:r>
              <a:rPr kumimoji="1" lang="en-US" altLang="ja-JP" sz="1650" dirty="0" smtClean="0"/>
              <a:t/>
            </a:r>
            <a:br>
              <a:rPr kumimoji="1" lang="en-US" altLang="ja-JP" sz="1650" dirty="0" smtClean="0"/>
            </a:br>
            <a:r>
              <a:rPr kumimoji="1" lang="en-US" altLang="ja-JP" sz="1650" dirty="0" smtClean="0"/>
              <a:t>※</a:t>
            </a:r>
            <a:r>
              <a:rPr kumimoji="1" lang="ja-JP" altLang="en-US" sz="1650" dirty="0" smtClean="0"/>
              <a:t>削除した個人結果は復元することが出来ません。</a:t>
            </a:r>
            <a:endParaRPr kumimoji="1" lang="en-US" altLang="ja-JP" sz="1650" dirty="0" smtClean="0"/>
          </a:p>
          <a:p>
            <a:r>
              <a:rPr kumimoji="1" lang="ja-JP" altLang="en-US" sz="1650" dirty="0" smtClean="0"/>
              <a:t>　削除</a:t>
            </a:r>
            <a:r>
              <a:rPr kumimoji="1" lang="ja-JP" altLang="en-US" sz="1650" dirty="0"/>
              <a:t>する</a:t>
            </a:r>
            <a:r>
              <a:rPr kumimoji="1" lang="ja-JP" altLang="en-US" sz="1650" dirty="0" smtClean="0"/>
              <a:t>と集団分析の集計対象から除外されますので</a:t>
            </a:r>
            <a:r>
              <a:rPr kumimoji="1" lang="en-US" altLang="ja-JP" sz="1650" dirty="0" smtClean="0"/>
              <a:t/>
            </a:r>
            <a:br>
              <a:rPr kumimoji="1" lang="en-US" altLang="ja-JP" sz="1650" dirty="0" smtClean="0"/>
            </a:br>
            <a:r>
              <a:rPr kumimoji="1" lang="ja-JP" altLang="en-US" sz="1650" dirty="0" smtClean="0"/>
              <a:t>　ご留意ください。</a:t>
            </a:r>
            <a:endParaRPr kumimoji="1" lang="ja-JP" altLang="en-US" sz="1650" dirty="0"/>
          </a:p>
        </p:txBody>
      </p:sp>
    </p:spTree>
    <p:extLst>
      <p:ext uri="{BB962C8B-B14F-4D97-AF65-F5344CB8AC3E}">
        <p14:creationId xmlns:p14="http://schemas.microsoft.com/office/powerpoint/2010/main" val="297323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16</a:t>
            </a:fld>
            <a:endParaRPr/>
          </a:p>
        </p:txBody>
      </p:sp>
      <p:sp>
        <p:nvSpPr>
          <p:cNvPr id="224" name="Google Shape;224;p12"/>
          <p:cNvSpPr txBox="1"/>
          <p:nvPr/>
        </p:nvSpPr>
        <p:spPr>
          <a:xfrm>
            <a:off x="519150" y="615900"/>
            <a:ext cx="23088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結果確認後</a:t>
            </a:r>
            <a:endParaRPr sz="2800" b="0" i="0" u="none" strike="noStrike" cap="none">
              <a:solidFill>
                <a:schemeClr val="dk1"/>
              </a:solidFill>
              <a:latin typeface="Arial"/>
              <a:ea typeface="Arial"/>
              <a:cs typeface="Arial"/>
              <a:sym typeface="Arial"/>
            </a:endParaRPr>
          </a:p>
        </p:txBody>
      </p:sp>
      <p:sp>
        <p:nvSpPr>
          <p:cNvPr id="225" name="Google Shape;225;p12"/>
          <p:cNvSpPr txBox="1"/>
          <p:nvPr/>
        </p:nvSpPr>
        <p:spPr>
          <a:xfrm>
            <a:off x="519150" y="1795200"/>
            <a:ext cx="8867700" cy="136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現在、ジョブカン労務HR上から</a:t>
            </a:r>
            <a:endParaRPr sz="1653">
              <a:solidFill>
                <a:schemeClr val="dk1"/>
              </a:solidFil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高ストレス者に対し面談勧奨をする機能はございません。</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そのため、高ストレス者の結果確認後のサポートにつきましては</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別途社内担当者とやり取りしていただく必要がございます。</a:t>
            </a:r>
            <a:endParaRPr sz="1653"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e5252b6a35_1_0"/>
          <p:cNvSpPr txBox="1">
            <a:spLocks noGrp="1"/>
          </p:cNvSpPr>
          <p:nvPr>
            <p:ph type="sldNum" idx="12"/>
          </p:nvPr>
        </p:nvSpPr>
        <p:spPr>
          <a:xfrm>
            <a:off x="7677150" y="6485999"/>
            <a:ext cx="2229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ltLang="ja-JP"/>
              <a:t>17</a:t>
            </a:fld>
            <a:endParaRPr/>
          </a:p>
        </p:txBody>
      </p:sp>
      <p:sp>
        <p:nvSpPr>
          <p:cNvPr id="231" name="Google Shape;231;g2e5252b6a35_1_0"/>
          <p:cNvSpPr txBox="1"/>
          <p:nvPr/>
        </p:nvSpPr>
        <p:spPr>
          <a:xfrm>
            <a:off x="282300" y="2718375"/>
            <a:ext cx="9341400" cy="22089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500" i="0" u="none" strike="noStrike" cap="none">
                <a:solidFill>
                  <a:srgbClr val="3F3F3F"/>
                </a:solidFill>
                <a:latin typeface="MS PGothic"/>
                <a:ea typeface="MS PGothic"/>
                <a:cs typeface="MS PGothic"/>
                <a:sym typeface="MS PGothic"/>
              </a:rPr>
              <a:t>【ジョブカン労務HRサポート窓口】</a:t>
            </a:r>
            <a:r>
              <a:rPr lang="ja-JP" sz="2500">
                <a:solidFill>
                  <a:srgbClr val="3F3F3F"/>
                </a:solidFill>
                <a:latin typeface="MS PGothic"/>
                <a:ea typeface="MS PGothic"/>
                <a:cs typeface="MS PGothic"/>
                <a:sym typeface="MS PGothic"/>
              </a:rPr>
              <a:t>（平日9時～18時）</a:t>
            </a:r>
            <a:endParaRPr sz="2500">
              <a:latin typeface="MS PGothic"/>
              <a:ea typeface="MS PGothic"/>
              <a:cs typeface="MS PGothic"/>
              <a:sym typeface="MS PGothic"/>
            </a:endParaRPr>
          </a:p>
          <a:p>
            <a:pPr marL="0" marR="0" lvl="0" indent="0" algn="l" rtl="0">
              <a:lnSpc>
                <a:spcPct val="150000"/>
              </a:lnSpc>
              <a:spcBef>
                <a:spcPts val="0"/>
              </a:spcBef>
              <a:spcAft>
                <a:spcPts val="0"/>
              </a:spcAft>
              <a:buNone/>
            </a:pPr>
            <a:r>
              <a:rPr lang="ja-JP" sz="2500">
                <a:solidFill>
                  <a:srgbClr val="3F3F3F"/>
                </a:solidFill>
                <a:latin typeface="MS PGothic"/>
                <a:ea typeface="MS PGothic"/>
                <a:cs typeface="MS PGothic"/>
                <a:sym typeface="MS PGothic"/>
              </a:rPr>
              <a:t>・</a:t>
            </a:r>
            <a:r>
              <a:rPr lang="ja-JP" sz="2500" i="0" u="none" strike="noStrike" cap="none">
                <a:solidFill>
                  <a:srgbClr val="3F3F3F"/>
                </a:solidFill>
                <a:latin typeface="MS PGothic"/>
                <a:ea typeface="MS PGothic"/>
                <a:cs typeface="MS PGothic"/>
                <a:sym typeface="MS PGothic"/>
              </a:rPr>
              <a:t>メール</a:t>
            </a:r>
            <a:r>
              <a:rPr lang="ja-JP" sz="2500">
                <a:solidFill>
                  <a:srgbClr val="3F3F3F"/>
                </a:solidFill>
                <a:latin typeface="MS PGothic"/>
                <a:ea typeface="MS PGothic"/>
                <a:cs typeface="MS PGothic"/>
                <a:sym typeface="MS PGothic"/>
              </a:rPr>
              <a:t>：</a:t>
            </a:r>
            <a:r>
              <a:rPr lang="ja-JP" sz="2500" i="0" u="sng" strike="noStrike" cap="none">
                <a:solidFill>
                  <a:srgbClr val="AF4345"/>
                </a:solidFill>
                <a:latin typeface="MS PGothic"/>
                <a:ea typeface="MS PGothic"/>
                <a:cs typeface="MS PGothic"/>
                <a:sym typeface="MS PGothic"/>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support@lms.jobcan.ne.jp</a:t>
            </a:r>
            <a:r>
              <a:rPr lang="ja-JP" sz="2500">
                <a:solidFill>
                  <a:srgbClr val="3F3F3F"/>
                </a:solidFill>
                <a:latin typeface="MS PGothic"/>
                <a:ea typeface="MS PGothic"/>
                <a:cs typeface="MS PGothic"/>
                <a:sym typeface="MS PGothic"/>
              </a:rPr>
              <a:t/>
            </a:r>
            <a:br>
              <a:rPr lang="ja-JP" sz="2500">
                <a:solidFill>
                  <a:srgbClr val="3F3F3F"/>
                </a:solidFill>
                <a:latin typeface="MS PGothic"/>
                <a:ea typeface="MS PGothic"/>
                <a:cs typeface="MS PGothic"/>
                <a:sym typeface="MS PGothic"/>
              </a:rPr>
            </a:br>
            <a:r>
              <a:rPr lang="ja-JP" sz="2500">
                <a:solidFill>
                  <a:srgbClr val="3F3F3F"/>
                </a:solidFill>
                <a:latin typeface="MS PGothic"/>
                <a:ea typeface="MS PGothic"/>
                <a:cs typeface="MS PGothic"/>
                <a:sym typeface="MS PGothic"/>
              </a:rPr>
              <a:t>・</a:t>
            </a:r>
            <a:r>
              <a:rPr lang="ja-JP" sz="2500" i="0" u="none" strike="noStrike" cap="none">
                <a:solidFill>
                  <a:srgbClr val="3F3F3F"/>
                </a:solidFill>
                <a:latin typeface="MS PGothic"/>
                <a:ea typeface="MS PGothic"/>
                <a:cs typeface="MS PGothic"/>
                <a:sym typeface="MS PGothic"/>
              </a:rPr>
              <a:t>電話：050-3204-4943</a:t>
            </a:r>
            <a:endParaRPr sz="2500">
              <a:latin typeface="MS PGothic"/>
              <a:ea typeface="MS PGothic"/>
              <a:cs typeface="MS PGothic"/>
              <a:sym typeface="MS PGothic"/>
            </a:endParaRPr>
          </a:p>
          <a:p>
            <a:pPr marL="0" marR="0" lvl="0" indent="0" algn="l" rtl="0">
              <a:lnSpc>
                <a:spcPct val="150000"/>
              </a:lnSpc>
              <a:spcBef>
                <a:spcPts val="0"/>
              </a:spcBef>
              <a:spcAft>
                <a:spcPts val="0"/>
              </a:spcAft>
              <a:buNone/>
            </a:pPr>
            <a:r>
              <a:rPr lang="ja-JP" sz="2500">
                <a:solidFill>
                  <a:srgbClr val="3F3F3F"/>
                </a:solidFill>
                <a:latin typeface="MS PGothic"/>
                <a:ea typeface="MS PGothic"/>
                <a:cs typeface="MS PGothic"/>
                <a:sym typeface="MS PGothic"/>
              </a:rPr>
              <a:t>・</a:t>
            </a:r>
            <a:r>
              <a:rPr lang="ja-JP" sz="2500" i="0" u="none" strike="noStrike" cap="none">
                <a:solidFill>
                  <a:srgbClr val="3F3F3F"/>
                </a:solidFill>
                <a:latin typeface="MS PGothic"/>
                <a:ea typeface="MS PGothic"/>
                <a:cs typeface="MS PGothic"/>
                <a:sym typeface="MS PGothic"/>
              </a:rPr>
              <a:t>チャット：管理者画面右下の「チャット」よりご相談が可能です。</a:t>
            </a:r>
            <a:endParaRPr sz="2500" i="0" u="none" strike="noStrike" cap="none">
              <a:solidFill>
                <a:srgbClr val="3F3F3F"/>
              </a:solidFill>
              <a:latin typeface="MS PGothic"/>
              <a:ea typeface="MS PGothic"/>
              <a:cs typeface="MS PGothic"/>
              <a:sym typeface="MS PGothic"/>
            </a:endParaRPr>
          </a:p>
        </p:txBody>
      </p:sp>
      <p:pic>
        <p:nvPicPr>
          <p:cNvPr id="232" name="Google Shape;232;g2e5252b6a35_1_0"/>
          <p:cNvPicPr preferRelativeResize="0"/>
          <p:nvPr/>
        </p:nvPicPr>
        <p:blipFill>
          <a:blip r:embed="rId4">
            <a:alphaModFix/>
          </a:blip>
          <a:stretch>
            <a:fillRect/>
          </a:stretch>
        </p:blipFill>
        <p:spPr>
          <a:xfrm>
            <a:off x="5506975" y="5007675"/>
            <a:ext cx="4010025" cy="1628775"/>
          </a:xfrm>
          <a:prstGeom prst="rect">
            <a:avLst/>
          </a:prstGeom>
          <a:noFill/>
          <a:ln>
            <a:noFill/>
          </a:ln>
        </p:spPr>
      </p:pic>
      <p:sp>
        <p:nvSpPr>
          <p:cNvPr id="233" name="Google Shape;233;g2e5252b6a35_1_0"/>
          <p:cNvSpPr txBox="1"/>
          <p:nvPr/>
        </p:nvSpPr>
        <p:spPr>
          <a:xfrm>
            <a:off x="0" y="1290950"/>
            <a:ext cx="96144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2500">
                <a:solidFill>
                  <a:srgbClr val="3F3F3F"/>
                </a:solidFill>
              </a:rPr>
              <a:t>お困りの際は、以下サポート窓口まで</a:t>
            </a:r>
            <a:endParaRPr sz="2500">
              <a:solidFill>
                <a:srgbClr val="3F3F3F"/>
              </a:solidFill>
            </a:endParaRPr>
          </a:p>
          <a:p>
            <a:pPr marL="0" lvl="0" indent="0" algn="l" rtl="0">
              <a:spcBef>
                <a:spcPts val="0"/>
              </a:spcBef>
              <a:spcAft>
                <a:spcPts val="0"/>
              </a:spcAft>
              <a:buNone/>
            </a:pPr>
            <a:r>
              <a:rPr lang="ja-JP" sz="2500">
                <a:solidFill>
                  <a:srgbClr val="3F3F3F"/>
                </a:solidFill>
              </a:rPr>
              <a:t>ご連絡いただけますと幸いでございます。</a:t>
            </a:r>
            <a:endParaRPr sz="2500">
              <a:solidFill>
                <a:srgbClr val="3F3F3F"/>
              </a:solidFill>
            </a:endParaRPr>
          </a:p>
          <a:p>
            <a:pPr marL="0" lvl="0" indent="0" algn="l" rtl="0">
              <a:spcBef>
                <a:spcPts val="0"/>
              </a:spcBef>
              <a:spcAft>
                <a:spcPts val="0"/>
              </a:spcAft>
              <a:buNone/>
            </a:pPr>
            <a:r>
              <a:rPr lang="ja-JP" sz="1600">
                <a:solidFill>
                  <a:srgbClr val="3F3F3F"/>
                </a:solidFill>
              </a:rPr>
              <a:t>サポート窓口は【管理者権限】をお持ちの従業員様からの操作についてのご相談を対応しております。</a:t>
            </a:r>
            <a:endParaRPr sz="2500">
              <a:solidFill>
                <a:srgbClr val="3F3F3F"/>
              </a:solidFill>
            </a:endParaRPr>
          </a:p>
        </p:txBody>
      </p:sp>
      <p:sp>
        <p:nvSpPr>
          <p:cNvPr id="234" name="Google Shape;234;g2e5252b6a35_1_0"/>
          <p:cNvSpPr/>
          <p:nvPr/>
        </p:nvSpPr>
        <p:spPr>
          <a:xfrm>
            <a:off x="0" y="0"/>
            <a:ext cx="9906000" cy="845100"/>
          </a:xfrm>
          <a:prstGeom prst="rect">
            <a:avLst/>
          </a:prstGeom>
          <a:solidFill>
            <a:srgbClr val="41B6C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g2e5252b6a35_1_0"/>
          <p:cNvSpPr txBox="1"/>
          <p:nvPr/>
        </p:nvSpPr>
        <p:spPr>
          <a:xfrm>
            <a:off x="0" y="84000"/>
            <a:ext cx="681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3200" b="1">
                <a:solidFill>
                  <a:srgbClr val="3F3F3F"/>
                </a:solidFill>
              </a:rPr>
              <a:t>サポート窓口について</a:t>
            </a:r>
            <a:endParaRPr sz="3200" b="1">
              <a:solidFill>
                <a:srgbClr val="3F3F3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2</a:t>
            </a:fld>
            <a:endParaRPr/>
          </a:p>
        </p:txBody>
      </p:sp>
      <p:sp>
        <p:nvSpPr>
          <p:cNvPr id="119" name="Google Shape;119;p2"/>
          <p:cNvSpPr txBox="1"/>
          <p:nvPr/>
        </p:nvSpPr>
        <p:spPr>
          <a:xfrm>
            <a:off x="178676" y="294290"/>
            <a:ext cx="671611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管理者様へ　本マニュアルの使い方</a:t>
            </a:r>
            <a:endParaRPr sz="2800" b="0" i="0" u="none" strike="noStrike" cap="none">
              <a:solidFill>
                <a:schemeClr val="dk1"/>
              </a:solidFill>
              <a:latin typeface="Arial"/>
              <a:ea typeface="Arial"/>
              <a:cs typeface="Arial"/>
              <a:sym typeface="Arial"/>
            </a:endParaRPr>
          </a:p>
        </p:txBody>
      </p:sp>
      <p:sp>
        <p:nvSpPr>
          <p:cNvPr id="120" name="Google Shape;120;p2"/>
          <p:cNvSpPr txBox="1"/>
          <p:nvPr/>
        </p:nvSpPr>
        <p:spPr>
          <a:xfrm>
            <a:off x="262759" y="1397876"/>
            <a:ext cx="8765700" cy="51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本マニュアルは、産業医など、実施者向けのマニュアルです。</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ジョブカン労務HRのストレスチェック機能について、</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産業医などの実施者向けに利用方法をご案内していただくものになります。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社内の管理者様向けの操作方法につきましては、</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こちらのヘルプページをご参照ください（</a:t>
            </a:r>
            <a:r>
              <a:rPr lang="ja-JP" sz="1653" b="0" i="0"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ヘルプページ</a:t>
            </a:r>
            <a:r>
              <a:rPr lang="ja-JP" sz="1653" b="0" i="0" u="none" strike="noStrike" cap="none">
                <a:solidFill>
                  <a:schemeClr val="dk1"/>
                </a:solidFill>
                <a:latin typeface="Arial"/>
                <a:ea typeface="Arial"/>
                <a:cs typeface="Arial"/>
                <a:sym typeface="Arial"/>
              </a:rPr>
              <a:t>）。</a:t>
            </a:r>
            <a:br>
              <a:rPr lang="ja-JP" sz="1653" b="0" i="0" u="none" strike="noStrike" cap="none">
                <a:solidFill>
                  <a:schemeClr val="dk1"/>
                </a:solidFill>
                <a:latin typeface="Arial"/>
                <a:ea typeface="Arial"/>
                <a:cs typeface="Arial"/>
                <a:sym typeface="Arial"/>
              </a:rPr>
            </a:b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操作面の案内だけでなく、事前準備の周知や、</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よくある問い合わせ内容等についても記載があります。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スタンダードな利用方法を想定した説明を記載していますが、</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ジョブカン労務HRの使い方は会社様によって異なりますので、</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マニュアルも</a:t>
            </a:r>
            <a:r>
              <a:rPr lang="ja-JP" sz="2000" b="0" i="0" u="none" strike="noStrike" cap="none">
                <a:solidFill>
                  <a:schemeClr val="accent3"/>
                </a:solidFill>
                <a:latin typeface="Arial"/>
                <a:ea typeface="Arial"/>
                <a:cs typeface="Arial"/>
                <a:sym typeface="Arial"/>
              </a:rPr>
              <a:t>自由に編集しご活用ください</a:t>
            </a:r>
            <a:r>
              <a:rPr lang="ja-JP"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皆様の業務のご負担削減の一助となりますと幸いです。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sldNum" idx="12"/>
          </p:nvPr>
        </p:nvSpPr>
        <p:spPr>
          <a:xfrm>
            <a:off x="7677150" y="6492875"/>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3</a:t>
            </a:fld>
            <a:endParaRPr/>
          </a:p>
        </p:txBody>
      </p:sp>
      <p:sp>
        <p:nvSpPr>
          <p:cNvPr id="126" name="Google Shape;126;p3"/>
          <p:cNvSpPr txBox="1"/>
          <p:nvPr/>
        </p:nvSpPr>
        <p:spPr>
          <a:xfrm>
            <a:off x="346841" y="273270"/>
            <a:ext cx="54264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目次</a:t>
            </a:r>
            <a:endParaRPr sz="2800" b="0" i="0" u="none" strike="noStrike" cap="none">
              <a:solidFill>
                <a:schemeClr val="dk1"/>
              </a:solidFill>
              <a:latin typeface="Arial"/>
              <a:ea typeface="Arial"/>
              <a:cs typeface="Arial"/>
              <a:sym typeface="Arial"/>
            </a:endParaRPr>
          </a:p>
        </p:txBody>
      </p:sp>
      <p:sp>
        <p:nvSpPr>
          <p:cNvPr id="127" name="Google Shape;127;p3"/>
          <p:cNvSpPr txBox="1"/>
          <p:nvPr/>
        </p:nvSpPr>
        <p:spPr>
          <a:xfrm>
            <a:off x="595380" y="1568939"/>
            <a:ext cx="7921352"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sng" strike="noStrike" cap="none">
                <a:solidFill>
                  <a:schemeClr val="dk1"/>
                </a:solidFill>
                <a:latin typeface="Arial"/>
                <a:ea typeface="Arial"/>
                <a:cs typeface="Arial"/>
                <a:sym typeface="Arial"/>
              </a:rPr>
              <a:t>■実施者の方へ</a:t>
            </a:r>
            <a:endParaRPr sz="24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chemeClr val="dk1"/>
                </a:solidFill>
                <a:latin typeface="Arial"/>
                <a:ea typeface="Arial"/>
                <a:cs typeface="Arial"/>
                <a:sym typeface="Arial"/>
              </a:rPr>
              <a:t>■ストレスチェック機能の使い方について</a:t>
            </a: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推奨環境・事前準備</a:t>
            </a: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招待を受ける</a:t>
            </a: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ログインする</a:t>
            </a: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ストレスチェックを開始する</a:t>
            </a: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フォームを送信する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ストレスチェックの回答率を確認する</a:t>
            </a: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ストレスチェックの個人結果を確認する</a:t>
            </a:r>
            <a:endParaRPr sz="2400" b="0"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400"/>
              <a:buFont typeface="Arial"/>
              <a:buChar char="•"/>
            </a:pPr>
            <a:r>
              <a:rPr lang="ja-JP" sz="2400" b="0" i="0" u="sng" strike="noStrike" cap="none">
                <a:solidFill>
                  <a:schemeClr val="dk1"/>
                </a:solidFill>
                <a:latin typeface="Arial"/>
                <a:ea typeface="Arial"/>
                <a:cs typeface="Arial"/>
                <a:sym typeface="Arial"/>
              </a:rPr>
              <a:t>結果確認後</a:t>
            </a:r>
            <a:endParaRPr sz="2400" b="0" i="0" u="sng"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4</a:t>
            </a:fld>
            <a:endParaRPr/>
          </a:p>
        </p:txBody>
      </p:sp>
      <p:sp>
        <p:nvSpPr>
          <p:cNvPr id="133" name="Google Shape;133;p4"/>
          <p:cNvSpPr txBox="1"/>
          <p:nvPr/>
        </p:nvSpPr>
        <p:spPr>
          <a:xfrm>
            <a:off x="336331" y="315191"/>
            <a:ext cx="63167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実施者の方へ</a:t>
            </a:r>
            <a:endParaRPr sz="2800" b="0" i="0" u="none" strike="noStrike" cap="none">
              <a:solidFill>
                <a:schemeClr val="dk1"/>
              </a:solidFill>
              <a:latin typeface="Arial"/>
              <a:ea typeface="Arial"/>
              <a:cs typeface="Arial"/>
              <a:sym typeface="Arial"/>
            </a:endParaRPr>
          </a:p>
        </p:txBody>
      </p:sp>
      <p:sp>
        <p:nvSpPr>
          <p:cNvPr id="134" name="Google Shape;134;p4"/>
          <p:cNvSpPr txBox="1"/>
          <p:nvPr/>
        </p:nvSpPr>
        <p:spPr>
          <a:xfrm>
            <a:off x="457557" y="1399309"/>
            <a:ext cx="8772300" cy="2382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ジョブカン労務HRとは、従業員情報の一元管理者、社会保険手続きを行うシステムです。その中に、ストレスチェックの機能があります。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産業医等、実施者の方には、社外の管理者として、弊社のジョブカン労務HRのアカウントに招待させていただきます。招待を受け、実施者としてログインしていただいた状態で、ストレスチェックを実施していただければと思いま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5</a:t>
            </a:fld>
            <a:endParaRPr/>
          </a:p>
        </p:txBody>
      </p:sp>
      <p:sp>
        <p:nvSpPr>
          <p:cNvPr id="140" name="Google Shape;140;p5"/>
          <p:cNvSpPr txBox="1"/>
          <p:nvPr/>
        </p:nvSpPr>
        <p:spPr>
          <a:xfrm>
            <a:off x="336331" y="315191"/>
            <a:ext cx="631671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推奨環境・事前準備</a:t>
            </a:r>
            <a:endParaRPr sz="2800" b="0" i="0" u="none" strike="noStrike" cap="none">
              <a:solidFill>
                <a:schemeClr val="dk1"/>
              </a:solidFill>
              <a:latin typeface="Arial"/>
              <a:ea typeface="Arial"/>
              <a:cs typeface="Arial"/>
              <a:sym typeface="Arial"/>
            </a:endParaRPr>
          </a:p>
        </p:txBody>
      </p:sp>
      <p:sp>
        <p:nvSpPr>
          <p:cNvPr id="141" name="Google Shape;141;p5"/>
          <p:cNvSpPr txBox="1"/>
          <p:nvPr/>
        </p:nvSpPr>
        <p:spPr>
          <a:xfrm>
            <a:off x="511050" y="838399"/>
            <a:ext cx="8883900" cy="543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ジョブカン労務HRのストレスチェック機能を利用する際の推奨環境は下記です。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a:solidFill>
                <a:schemeClr val="dk1"/>
              </a:solidFil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【ブラウザ】</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Google Chrome　最新版</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Google Chrome以外のブラウザでもジョブカン労務HRをご利用できますが、一部正常に動作しない場合があります。挙動が不安定な場合には、Google Chromeをご利用ください。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
            </a:r>
            <a:br>
              <a:rPr lang="ja-JP" sz="1653" b="0" i="0" u="none" strike="noStrike" cap="none">
                <a:solidFill>
                  <a:schemeClr val="dk1"/>
                </a:solidFill>
                <a:latin typeface="Arial"/>
                <a:ea typeface="Arial"/>
                <a:cs typeface="Arial"/>
                <a:sym typeface="Arial"/>
              </a:rPr>
            </a:br>
            <a:r>
              <a:rPr lang="ja-JP" sz="1653" b="1" i="0" u="none" strike="noStrike" cap="none">
                <a:solidFill>
                  <a:schemeClr val="dk1"/>
                </a:solidFill>
                <a:latin typeface="Arial"/>
                <a:ea typeface="Arial"/>
                <a:cs typeface="Arial"/>
                <a:sym typeface="Arial"/>
              </a:rPr>
              <a:t>【メールの受信設定】</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送信元メールアドレス：no-reply@lms.jobcan.ne.jp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上記メールアドレスを通じて、招待・通知等が行われます。</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迷惑メールなどにはじかれないよう事前に設定をご確認頂けますと幸いです。</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
            </a:r>
            <a:br>
              <a:rPr lang="ja-JP" sz="1653" b="0" i="0" u="none" strike="noStrike" cap="none">
                <a:solidFill>
                  <a:schemeClr val="dk1"/>
                </a:solidFill>
                <a:latin typeface="Arial"/>
                <a:ea typeface="Arial"/>
                <a:cs typeface="Arial"/>
                <a:sym typeface="Arial"/>
              </a:rPr>
            </a:br>
            <a:r>
              <a:rPr lang="ja-JP" sz="1653" b="1" i="0" u="none" strike="noStrike" cap="none">
                <a:solidFill>
                  <a:schemeClr val="dk1"/>
                </a:solidFill>
                <a:latin typeface="Arial"/>
                <a:ea typeface="Arial"/>
                <a:cs typeface="Arial"/>
                <a:sym typeface="Arial"/>
              </a:rPr>
              <a:t>【よくあるご質問】</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Q. ジョブカン労務HRはスマートフォンやタブレットで利用できますか？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A. はい、ご利用いただけます。しかし、スマートフォン向けの専用アプリはございませんので、ブラウザからログインしてください。詳細は</a:t>
            </a:r>
            <a:r>
              <a:rPr lang="ja-JP" sz="1653" b="0" i="0"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こちら</a:t>
            </a:r>
            <a:r>
              <a:rPr lang="ja-JP" sz="1653" b="0" i="0" u="none" strike="noStrike" cap="none">
                <a:solidFill>
                  <a:schemeClr val="dk1"/>
                </a:solidFill>
                <a:latin typeface="Arial"/>
                <a:ea typeface="Arial"/>
                <a:cs typeface="Arial"/>
                <a:sym typeface="Arial"/>
              </a:rPr>
              <a:t>をご覧くださいませ。</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Q. 操作で不明点があります。どこに問い合わせればいいですか？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653">
                <a:solidFill>
                  <a:schemeClr val="dk1"/>
                </a:solidFill>
              </a:rPr>
              <a:t>A.  </a:t>
            </a:r>
            <a:r>
              <a:rPr lang="ja-JP" sz="1653" b="0" i="0" u="none" strike="noStrike" cap="none">
                <a:solidFill>
                  <a:schemeClr val="dk1"/>
                </a:solidFill>
                <a:latin typeface="Arial"/>
                <a:ea typeface="Arial"/>
                <a:cs typeface="Arial"/>
                <a:sym typeface="Arial"/>
              </a:rPr>
              <a:t>一度担当企業のジョブカン担当者にご確認ください。</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【お問い合わせ先】◎◎　TEL：◎◎　Mail：◎◎</a:t>
            </a:r>
            <a:endParaRPr sz="1653"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6</a:t>
            </a:fld>
            <a:endParaRPr/>
          </a:p>
        </p:txBody>
      </p:sp>
      <p:sp>
        <p:nvSpPr>
          <p:cNvPr id="147" name="Google Shape;147;p6"/>
          <p:cNvSpPr txBox="1"/>
          <p:nvPr/>
        </p:nvSpPr>
        <p:spPr>
          <a:xfrm>
            <a:off x="270163" y="301336"/>
            <a:ext cx="620337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招待を受ける</a:t>
            </a:r>
            <a:endParaRPr sz="2800" b="0" i="0" u="none" strike="noStrike" cap="none">
              <a:solidFill>
                <a:schemeClr val="dk1"/>
              </a:solidFill>
              <a:latin typeface="Arial"/>
              <a:ea typeface="Arial"/>
              <a:cs typeface="Arial"/>
              <a:sym typeface="Arial"/>
            </a:endParaRPr>
          </a:p>
        </p:txBody>
      </p:sp>
      <p:sp>
        <p:nvSpPr>
          <p:cNvPr id="148" name="Google Shape;148;p6"/>
          <p:cNvSpPr txBox="1"/>
          <p:nvPr/>
        </p:nvSpPr>
        <p:spPr>
          <a:xfrm>
            <a:off x="604400" y="824557"/>
            <a:ext cx="8697300" cy="6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まず、ジョブカン労務HRを利用を開始する際</a:t>
            </a:r>
            <a:endParaRPr sz="1653">
              <a:solidFill>
                <a:schemeClr val="dk1"/>
              </a:solidFil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管理者から招待を受け、パスワードを設定する必要があります。</a:t>
            </a:r>
            <a:endParaRPr sz="1653" b="0" i="0" u="none" strike="noStrike" cap="none">
              <a:solidFill>
                <a:schemeClr val="dk1"/>
              </a:solidFill>
              <a:latin typeface="Arial"/>
              <a:ea typeface="Arial"/>
              <a:cs typeface="Arial"/>
              <a:sym typeface="Arial"/>
            </a:endParaRPr>
          </a:p>
        </p:txBody>
      </p:sp>
      <p:sp>
        <p:nvSpPr>
          <p:cNvPr id="149" name="Google Shape;149;p6"/>
          <p:cNvSpPr txBox="1"/>
          <p:nvPr/>
        </p:nvSpPr>
        <p:spPr>
          <a:xfrm>
            <a:off x="5182724" y="1592975"/>
            <a:ext cx="4558200" cy="39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①招待メールが届いたら、</a:t>
            </a:r>
            <a:endParaRPr sz="1653"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　「アカウント登録URL」をクリックします </a:t>
            </a:r>
            <a:endParaRPr sz="1653"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「ジョブカン労務HRのストレスチェック</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　機能への招待|ジョブカン労務HR」という</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タイトルのメールです。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②パスワードを設定します</a:t>
            </a:r>
            <a:endParaRPr sz="1653"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パスワードの設定画面が表示されます。</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こちらのパスワードはジョブカン労務HRへの</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ログインに必要になります。</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パスワード入力後「登録する」を</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クリックします。（8文字以上必須）</a:t>
            </a:r>
            <a:endParaRPr sz="1653" b="0" i="0" u="none" strike="noStrike" cap="none">
              <a:solidFill>
                <a:schemeClr val="dk1"/>
              </a:solidFill>
              <a:latin typeface="Arial"/>
              <a:ea typeface="Arial"/>
              <a:cs typeface="Arial"/>
              <a:sym typeface="Arial"/>
            </a:endParaRPr>
          </a:p>
        </p:txBody>
      </p:sp>
      <p:pic>
        <p:nvPicPr>
          <p:cNvPr id="150" name="Google Shape;150;p6"/>
          <p:cNvPicPr preferRelativeResize="0"/>
          <p:nvPr/>
        </p:nvPicPr>
        <p:blipFill rotWithShape="1">
          <a:blip r:embed="rId3">
            <a:alphaModFix/>
          </a:blip>
          <a:srcRect/>
          <a:stretch/>
        </p:blipFill>
        <p:spPr>
          <a:xfrm>
            <a:off x="368125" y="1960625"/>
            <a:ext cx="4814600" cy="3435412"/>
          </a:xfrm>
          <a:prstGeom prst="rect">
            <a:avLst/>
          </a:prstGeom>
          <a:noFill/>
          <a:ln>
            <a:noFill/>
          </a:ln>
        </p:spPr>
      </p:pic>
      <p:pic>
        <p:nvPicPr>
          <p:cNvPr id="151" name="Google Shape;151;p6"/>
          <p:cNvPicPr preferRelativeResize="0"/>
          <p:nvPr/>
        </p:nvPicPr>
        <p:blipFill rotWithShape="1">
          <a:blip r:embed="rId4">
            <a:alphaModFix/>
          </a:blip>
          <a:srcRect/>
          <a:stretch/>
        </p:blipFill>
        <p:spPr>
          <a:xfrm>
            <a:off x="1299370" y="4400970"/>
            <a:ext cx="3571071" cy="202764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p:nvPr/>
        </p:nvSpPr>
        <p:spPr>
          <a:xfrm>
            <a:off x="453121" y="901217"/>
            <a:ext cx="7987500" cy="212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③そのままストレスチェックのサービス画面に遷移します</a:t>
            </a:r>
            <a:endParaRPr sz="1653"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今後ログインする際は招待メールに記載のある</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「専用のログイン画面はこちら」より遷移をお願いします。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▼ストレスチェック専用ログイン画面</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ログイン画面は</a:t>
            </a:r>
            <a:r>
              <a:rPr lang="ja-JP" sz="1653" b="0" i="0" u="sng" strike="noStrike" cap="none">
                <a:solidFill>
                  <a:schemeClr val="dk1"/>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こちら</a:t>
            </a:r>
            <a:r>
              <a:rPr lang="ja-JP" sz="1653" b="0" i="0" u="none" strike="noStrike" cap="none">
                <a:solidFill>
                  <a:schemeClr val="dk1"/>
                </a:solidFill>
                <a:latin typeface="Arial"/>
                <a:ea typeface="Arial"/>
                <a:cs typeface="Arial"/>
                <a:sym typeface="Arial"/>
              </a:rPr>
              <a:t>からでもご利用頂けます。</a:t>
            </a:r>
            <a:br>
              <a:rPr lang="ja-JP" sz="1653" b="0"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ブックマークしておいていただくと便利です。</a:t>
            </a:r>
            <a:endParaRPr sz="1653" b="0" i="0" u="none" strike="noStrike" cap="none">
              <a:solidFill>
                <a:schemeClr val="dk1"/>
              </a:solidFill>
              <a:latin typeface="Arial"/>
              <a:ea typeface="Arial"/>
              <a:cs typeface="Arial"/>
              <a:sym typeface="Arial"/>
            </a:endParaRPr>
          </a:p>
        </p:txBody>
      </p:sp>
      <p:sp>
        <p:nvSpPr>
          <p:cNvPr id="157" name="Google Shape;157;p7"/>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7</a:t>
            </a:fld>
            <a:endParaRPr/>
          </a:p>
        </p:txBody>
      </p:sp>
      <p:sp>
        <p:nvSpPr>
          <p:cNvPr id="158" name="Google Shape;158;p7"/>
          <p:cNvSpPr txBox="1"/>
          <p:nvPr/>
        </p:nvSpPr>
        <p:spPr>
          <a:xfrm>
            <a:off x="261097" y="291914"/>
            <a:ext cx="36576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ログインする</a:t>
            </a:r>
            <a:endParaRPr sz="2800" b="0" i="0" u="none" strike="noStrike" cap="none">
              <a:solidFill>
                <a:schemeClr val="dk1"/>
              </a:solidFill>
              <a:latin typeface="Arial"/>
              <a:ea typeface="Arial"/>
              <a:cs typeface="Arial"/>
              <a:sym typeface="Arial"/>
            </a:endParaRPr>
          </a:p>
        </p:txBody>
      </p:sp>
      <p:pic>
        <p:nvPicPr>
          <p:cNvPr id="159" name="Google Shape;159;p7"/>
          <p:cNvPicPr preferRelativeResize="0"/>
          <p:nvPr/>
        </p:nvPicPr>
        <p:blipFill rotWithShape="1">
          <a:blip r:embed="rId4">
            <a:alphaModFix/>
          </a:blip>
          <a:srcRect/>
          <a:stretch/>
        </p:blipFill>
        <p:spPr>
          <a:xfrm>
            <a:off x="606450" y="3184724"/>
            <a:ext cx="2966905" cy="3153112"/>
          </a:xfrm>
          <a:prstGeom prst="rect">
            <a:avLst/>
          </a:prstGeom>
          <a:noFill/>
          <a:ln>
            <a:noFill/>
          </a:ln>
        </p:spPr>
      </p:pic>
      <p:sp>
        <p:nvSpPr>
          <p:cNvPr id="160" name="Google Shape;160;p7"/>
          <p:cNvSpPr txBox="1"/>
          <p:nvPr/>
        </p:nvSpPr>
        <p:spPr>
          <a:xfrm>
            <a:off x="5184602" y="5422575"/>
            <a:ext cx="3849300" cy="34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↑ログイン後のダッシュボード画面</a:t>
            </a:r>
            <a:endParaRPr sz="1653" b="0" i="0" u="none" strike="noStrike" cap="none">
              <a:solidFill>
                <a:schemeClr val="dk1"/>
              </a:solidFill>
              <a:latin typeface="Arial"/>
              <a:ea typeface="Arial"/>
              <a:cs typeface="Arial"/>
              <a:sym typeface="Arial"/>
            </a:endParaRPr>
          </a:p>
        </p:txBody>
      </p:sp>
      <p:pic>
        <p:nvPicPr>
          <p:cNvPr id="161" name="Google Shape;161;p7"/>
          <p:cNvPicPr preferRelativeResize="0"/>
          <p:nvPr/>
        </p:nvPicPr>
        <p:blipFill>
          <a:blip r:embed="rId5">
            <a:alphaModFix/>
          </a:blip>
          <a:stretch>
            <a:fillRect/>
          </a:stretch>
        </p:blipFill>
        <p:spPr>
          <a:xfrm>
            <a:off x="3725755" y="3187542"/>
            <a:ext cx="6027845" cy="20766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8</a:t>
            </a:fld>
            <a:endParaRPr/>
          </a:p>
        </p:txBody>
      </p:sp>
      <p:sp>
        <p:nvSpPr>
          <p:cNvPr id="167" name="Google Shape;167;p8"/>
          <p:cNvSpPr txBox="1"/>
          <p:nvPr/>
        </p:nvSpPr>
        <p:spPr>
          <a:xfrm>
            <a:off x="261097" y="291914"/>
            <a:ext cx="55015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ストレスチェックを開始する</a:t>
            </a:r>
            <a:endParaRPr sz="2800" b="0" i="0" u="none" strike="noStrike" cap="none">
              <a:solidFill>
                <a:schemeClr val="dk1"/>
              </a:solidFill>
              <a:latin typeface="Arial"/>
              <a:ea typeface="Arial"/>
              <a:cs typeface="Arial"/>
              <a:sym typeface="Arial"/>
            </a:endParaRPr>
          </a:p>
        </p:txBody>
      </p:sp>
      <p:sp>
        <p:nvSpPr>
          <p:cNvPr id="168" name="Google Shape;168;p8"/>
          <p:cNvSpPr txBox="1"/>
          <p:nvPr/>
        </p:nvSpPr>
        <p:spPr>
          <a:xfrm>
            <a:off x="261100" y="815125"/>
            <a:ext cx="7444200" cy="34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①ダッシュボード＞「ストレスチェックを実施する」をクリックします。</a:t>
            </a:r>
            <a:endParaRPr sz="1653" b="0" i="0" u="none" strike="noStrike" cap="none">
              <a:solidFill>
                <a:schemeClr val="dk1"/>
              </a:solidFill>
              <a:latin typeface="Arial"/>
              <a:ea typeface="Arial"/>
              <a:cs typeface="Arial"/>
              <a:sym typeface="Arial"/>
            </a:endParaRPr>
          </a:p>
        </p:txBody>
      </p:sp>
      <p:sp>
        <p:nvSpPr>
          <p:cNvPr id="169" name="Google Shape;169;p8"/>
          <p:cNvSpPr txBox="1"/>
          <p:nvPr/>
        </p:nvSpPr>
        <p:spPr>
          <a:xfrm>
            <a:off x="261100" y="3647225"/>
            <a:ext cx="4248300" cy="2636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②実施対象の従業員の左横のチェックボックスにチェックを入れ、選択します。</a:t>
            </a:r>
            <a:endParaRPr sz="1653"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a:solidFill>
                  <a:schemeClr val="dk1"/>
                </a:solidFill>
                <a:latin typeface="Arial"/>
                <a:ea typeface="Arial"/>
                <a:cs typeface="Arial"/>
                <a:sym typeface="Arial"/>
              </a:rPr>
              <a:t>選択後、ページ下部の「フォームを送信する」をクリックします。</a:t>
            </a:r>
            <a:br>
              <a:rPr lang="ja-JP" sz="1653" b="1" i="0" u="none" strike="noStrike" cap="none">
                <a:solidFill>
                  <a:schemeClr val="dk1"/>
                </a:solidFill>
                <a:latin typeface="Arial"/>
                <a:ea typeface="Arial"/>
                <a:cs typeface="Arial"/>
                <a:sym typeface="Arial"/>
              </a:rPr>
            </a:br>
            <a:r>
              <a:rPr lang="ja-JP" sz="1653" b="1" i="0" u="none" strike="noStrike" cap="none">
                <a:solidFill>
                  <a:schemeClr val="dk1"/>
                </a:solidFill>
                <a:latin typeface="Arial"/>
                <a:ea typeface="Arial"/>
                <a:cs typeface="Arial"/>
                <a:sym typeface="Arial"/>
              </a:rPr>
              <a:t/>
            </a:r>
            <a:br>
              <a:rPr lang="ja-JP" sz="1653" b="1" i="0" u="none" strike="noStrike" cap="none">
                <a:solidFill>
                  <a:schemeClr val="dk1"/>
                </a:solidFill>
                <a:latin typeface="Arial"/>
                <a:ea typeface="Arial"/>
                <a:cs typeface="Arial"/>
                <a:sym typeface="Arial"/>
              </a:rPr>
            </a:br>
            <a:r>
              <a:rPr lang="ja-JP" sz="1653" b="0" i="0" u="none" strike="noStrike" cap="none">
                <a:solidFill>
                  <a:schemeClr val="dk1"/>
                </a:solidFill>
                <a:latin typeface="Arial"/>
                <a:ea typeface="Arial"/>
                <a:cs typeface="Arial"/>
                <a:sym typeface="Arial"/>
              </a:rPr>
              <a:t>選択した人数は「フォームを送信する」ボタンの下に表示されます。</a:t>
            </a:r>
            <a:endParaRPr sz="1653"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0" i="0" u="none" strike="noStrike" cap="none">
                <a:solidFill>
                  <a:schemeClr val="dk1"/>
                </a:solidFill>
                <a:latin typeface="Arial"/>
                <a:ea typeface="Arial"/>
                <a:cs typeface="Arial"/>
                <a:sym typeface="Arial"/>
              </a:rPr>
              <a:t/>
            </a:r>
            <a:br>
              <a:rPr lang="ja-JP" sz="1653" b="0" i="0" u="none" strike="noStrike" cap="none">
                <a:solidFill>
                  <a:schemeClr val="dk1"/>
                </a:solidFill>
                <a:latin typeface="Arial"/>
                <a:ea typeface="Arial"/>
                <a:cs typeface="Arial"/>
                <a:sym typeface="Arial"/>
              </a:rPr>
            </a:br>
            <a:r>
              <a:rPr lang="ja-JP" sz="1653" b="1" i="0" u="none" strike="noStrike" cap="none">
                <a:solidFill>
                  <a:schemeClr val="dk1"/>
                </a:solidFill>
                <a:latin typeface="Arial"/>
                <a:ea typeface="Arial"/>
                <a:cs typeface="Arial"/>
                <a:sym typeface="Arial"/>
              </a:rPr>
              <a:t>※この時点ではまだフォームは送付されません。</a:t>
            </a:r>
            <a:endParaRPr sz="1653" b="1" i="0" u="none" strike="noStrike" cap="none">
              <a:solidFill>
                <a:schemeClr val="dk1"/>
              </a:solidFill>
              <a:latin typeface="Arial"/>
              <a:ea typeface="Arial"/>
              <a:cs typeface="Arial"/>
              <a:sym typeface="Arial"/>
            </a:endParaRPr>
          </a:p>
        </p:txBody>
      </p:sp>
      <p:pic>
        <p:nvPicPr>
          <p:cNvPr id="170" name="Google Shape;170;p8"/>
          <p:cNvPicPr preferRelativeResize="0"/>
          <p:nvPr/>
        </p:nvPicPr>
        <p:blipFill rotWithShape="1">
          <a:blip r:embed="rId3">
            <a:alphaModFix/>
          </a:blip>
          <a:srcRect/>
          <a:stretch/>
        </p:blipFill>
        <p:spPr>
          <a:xfrm>
            <a:off x="4662933" y="3683297"/>
            <a:ext cx="4938747" cy="2818233"/>
          </a:xfrm>
          <a:prstGeom prst="rect">
            <a:avLst/>
          </a:prstGeom>
          <a:noFill/>
          <a:ln>
            <a:noFill/>
          </a:ln>
          <a:effectLst>
            <a:outerShdw blurRad="50800" dist="38100" dir="2700000" algn="tl" rotWithShape="0">
              <a:srgbClr val="000000">
                <a:alpha val="40000"/>
              </a:srgbClr>
            </a:outerShdw>
          </a:effectLst>
        </p:spPr>
      </p:pic>
      <p:pic>
        <p:nvPicPr>
          <p:cNvPr id="2" name="図 1"/>
          <p:cNvPicPr>
            <a:picLocks noChangeAspect="1"/>
          </p:cNvPicPr>
          <p:nvPr/>
        </p:nvPicPr>
        <p:blipFill>
          <a:blip r:embed="rId4"/>
          <a:stretch>
            <a:fillRect/>
          </a:stretch>
        </p:blipFill>
        <p:spPr>
          <a:xfrm>
            <a:off x="378779" y="1161925"/>
            <a:ext cx="6398198" cy="23626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sldNum" idx="12"/>
          </p:nvPr>
        </p:nvSpPr>
        <p:spPr>
          <a:xfrm>
            <a:off x="7677150" y="6485999"/>
            <a:ext cx="222885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ltLang="ja-JP"/>
              <a:t>9</a:t>
            </a:fld>
            <a:endParaRPr/>
          </a:p>
        </p:txBody>
      </p:sp>
      <p:sp>
        <p:nvSpPr>
          <p:cNvPr id="177" name="Google Shape;177;p9"/>
          <p:cNvSpPr txBox="1"/>
          <p:nvPr/>
        </p:nvSpPr>
        <p:spPr>
          <a:xfrm>
            <a:off x="261097" y="291914"/>
            <a:ext cx="550152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フォームを送信する</a:t>
            </a:r>
            <a:endParaRPr sz="2800" b="0" i="0" u="none" strike="noStrike" cap="none">
              <a:solidFill>
                <a:schemeClr val="dk1"/>
              </a:solidFill>
              <a:latin typeface="Arial"/>
              <a:ea typeface="Arial"/>
              <a:cs typeface="Arial"/>
              <a:sym typeface="Arial"/>
            </a:endParaRPr>
          </a:p>
        </p:txBody>
      </p:sp>
      <p:sp>
        <p:nvSpPr>
          <p:cNvPr id="178" name="Google Shape;178;p9"/>
          <p:cNvSpPr txBox="1"/>
          <p:nvPr/>
        </p:nvSpPr>
        <p:spPr>
          <a:xfrm>
            <a:off x="261099" y="972181"/>
            <a:ext cx="5277000" cy="179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0" i="0" u="none" strike="noStrike" cap="none" dirty="0">
                <a:solidFill>
                  <a:schemeClr val="dk1"/>
                </a:solidFill>
                <a:latin typeface="Arial"/>
                <a:ea typeface="Arial"/>
                <a:cs typeface="Arial"/>
                <a:sym typeface="Arial"/>
              </a:rPr>
              <a:t>なお、従業員の登録情報に不足がある場合、その従業員を選択できません。</a:t>
            </a:r>
            <a:br>
              <a:rPr lang="ja-JP" sz="1653" b="0" i="0" u="none" strike="noStrike" cap="none" dirty="0">
                <a:solidFill>
                  <a:schemeClr val="dk1"/>
                </a:solidFill>
                <a:latin typeface="Arial"/>
                <a:ea typeface="Arial"/>
                <a:cs typeface="Arial"/>
                <a:sym typeface="Arial"/>
              </a:rPr>
            </a:br>
            <a:r>
              <a:rPr lang="ja-JP" sz="1653" b="0" i="0" u="none" strike="noStrike" cap="none" dirty="0">
                <a:solidFill>
                  <a:schemeClr val="dk1"/>
                </a:solidFill>
                <a:latin typeface="Arial"/>
                <a:ea typeface="Arial"/>
                <a:cs typeface="Arial"/>
                <a:sym typeface="Arial"/>
              </a:rPr>
              <a:t>先にジョブカン労務HRの従業員一覧から登録を行う必要があるため、ジョブカン労務HRの社内担当者宛にその旨ご連絡ください。</a:t>
            </a:r>
            <a:endParaRPr sz="1653"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※禁止マークのままクリックしますと不足している情報がふき出しマークでご確認いただけます。</a:t>
            </a:r>
            <a:endParaRPr sz="1400" b="0" i="0" u="none" strike="noStrike" cap="none" dirty="0">
              <a:solidFill>
                <a:schemeClr val="dk1"/>
              </a:solidFill>
              <a:latin typeface="Arial"/>
              <a:ea typeface="Arial"/>
              <a:cs typeface="Arial"/>
              <a:sym typeface="Arial"/>
            </a:endParaRPr>
          </a:p>
        </p:txBody>
      </p:sp>
      <p:sp>
        <p:nvSpPr>
          <p:cNvPr id="179" name="Google Shape;179;p9"/>
          <p:cNvSpPr txBox="1"/>
          <p:nvPr/>
        </p:nvSpPr>
        <p:spPr>
          <a:xfrm>
            <a:off x="261100" y="3009075"/>
            <a:ext cx="5501400" cy="338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③「実施期間」「調査フォーム」</a:t>
            </a:r>
            <a:endParaRPr sz="1653"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altLang="en-US" sz="1653" b="1" i="0" u="none" strike="noStrike" cap="none" dirty="0" smtClean="0">
                <a:solidFill>
                  <a:schemeClr val="dk1"/>
                </a:solidFill>
                <a:latin typeface="Arial"/>
                <a:ea typeface="Arial"/>
                <a:cs typeface="Arial"/>
                <a:sym typeface="Arial"/>
              </a:rPr>
              <a:t>　</a:t>
            </a:r>
            <a:r>
              <a:rPr lang="ja-JP" sz="1653" b="1" i="0" u="none" strike="noStrike" cap="none" dirty="0" smtClean="0">
                <a:solidFill>
                  <a:schemeClr val="dk1"/>
                </a:solidFill>
                <a:latin typeface="Arial"/>
                <a:ea typeface="Arial"/>
                <a:cs typeface="Arial"/>
                <a:sym typeface="Arial"/>
              </a:rPr>
              <a:t>「</a:t>
            </a:r>
            <a:r>
              <a:rPr lang="ja-JP" sz="1653" b="1" i="0" u="none" strike="noStrike" cap="none" dirty="0">
                <a:solidFill>
                  <a:schemeClr val="dk1"/>
                </a:solidFill>
                <a:latin typeface="Arial"/>
                <a:ea typeface="Arial"/>
                <a:cs typeface="Arial"/>
                <a:sym typeface="Arial"/>
              </a:rPr>
              <a:t>メール内容」を選択します。</a:t>
            </a:r>
            <a:br>
              <a:rPr lang="ja-JP" sz="1653" b="1" i="0" u="none" strike="noStrike" cap="none" dirty="0">
                <a:solidFill>
                  <a:schemeClr val="dk1"/>
                </a:solidFill>
                <a:latin typeface="Arial"/>
                <a:ea typeface="Arial"/>
                <a:cs typeface="Arial"/>
                <a:sym typeface="Arial"/>
              </a:rPr>
            </a:br>
            <a:r>
              <a:rPr lang="ja-JP" sz="1653" b="1" i="0" u="none" strike="noStrike" cap="none" dirty="0">
                <a:solidFill>
                  <a:schemeClr val="dk1"/>
                </a:solidFill>
                <a:latin typeface="Arial"/>
                <a:ea typeface="Arial"/>
                <a:cs typeface="Arial"/>
                <a:sym typeface="Arial"/>
              </a:rPr>
              <a:t>選択後、「送信」をクリックしますと</a:t>
            </a:r>
            <a:endParaRPr sz="1653"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フォームが送信されます。</a:t>
            </a:r>
            <a:br>
              <a:rPr lang="ja-JP" sz="1653" b="1" i="0" u="none" strike="noStrike" cap="none" dirty="0">
                <a:solidFill>
                  <a:schemeClr val="dk1"/>
                </a:solidFill>
                <a:latin typeface="Arial"/>
                <a:ea typeface="Arial"/>
                <a:cs typeface="Arial"/>
                <a:sym typeface="Arial"/>
              </a:rPr>
            </a:br>
            <a:r>
              <a:rPr lang="ja-JP" sz="1653" b="1" i="0" u="none" strike="noStrike" cap="none" dirty="0">
                <a:solidFill>
                  <a:schemeClr val="dk1"/>
                </a:solidFill>
                <a:latin typeface="Arial"/>
                <a:ea typeface="Arial"/>
                <a:cs typeface="Arial"/>
                <a:sym typeface="Arial"/>
              </a:rPr>
              <a:t/>
            </a:r>
            <a:br>
              <a:rPr lang="ja-JP" sz="1653" b="1" i="0" u="none" strike="noStrike" cap="none" dirty="0">
                <a:solidFill>
                  <a:schemeClr val="dk1"/>
                </a:solidFill>
                <a:latin typeface="Arial"/>
                <a:ea typeface="Arial"/>
                <a:cs typeface="Arial"/>
                <a:sym typeface="Arial"/>
              </a:rPr>
            </a:br>
            <a:r>
              <a:rPr lang="ja-JP" sz="1400" b="0" i="0" u="none" strike="noStrike" cap="none" dirty="0">
                <a:solidFill>
                  <a:schemeClr val="dk1"/>
                </a:solidFill>
                <a:latin typeface="Arial"/>
                <a:ea typeface="Arial"/>
                <a:cs typeface="Arial"/>
                <a:sym typeface="Arial"/>
              </a:rPr>
              <a:t>調査フォームは以下2種類をご用意しております。</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400" b="0" i="0" u="none" strike="noStrike" cap="none" dirty="0">
                <a:solidFill>
                  <a:schemeClr val="dk1"/>
                </a:solidFill>
                <a:latin typeface="Arial"/>
                <a:ea typeface="Arial"/>
                <a:cs typeface="Arial"/>
                <a:sym typeface="Arial"/>
              </a:rPr>
              <a:t>厚生労働省の推奨している調査票は（57項目）でございますが、（57項目）を簡略化したストレスチェック項目（23項目）も選択できます。</a:t>
            </a:r>
            <a:br>
              <a:rPr lang="ja-JP" sz="1400" b="0" i="0" u="none" strike="noStrike" cap="none" dirty="0">
                <a:solidFill>
                  <a:schemeClr val="dk1"/>
                </a:solidFill>
                <a:latin typeface="Arial"/>
                <a:ea typeface="Arial"/>
                <a:cs typeface="Arial"/>
                <a:sym typeface="Arial"/>
              </a:rPr>
            </a:b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・職業性ストレス簡易調査票（57項目）</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・職業性ストレス簡易調査票（23項目）</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53"/>
              <a:buFont typeface="Arial"/>
              <a:buNone/>
            </a:pPr>
            <a:r>
              <a:rPr lang="ja-JP" sz="1653" b="1" i="0" u="none" strike="noStrike" cap="none" dirty="0">
                <a:solidFill>
                  <a:schemeClr val="dk1"/>
                </a:solidFill>
                <a:latin typeface="Arial"/>
                <a:ea typeface="Arial"/>
                <a:cs typeface="Arial"/>
                <a:sym typeface="Arial"/>
              </a:rPr>
              <a:t/>
            </a:r>
            <a:br>
              <a:rPr lang="ja-JP" sz="1653" b="1" i="0" u="none" strike="noStrike" cap="none" dirty="0">
                <a:solidFill>
                  <a:schemeClr val="dk1"/>
                </a:solidFill>
                <a:latin typeface="Arial"/>
                <a:ea typeface="Arial"/>
                <a:cs typeface="Arial"/>
                <a:sym typeface="Arial"/>
              </a:rPr>
            </a:br>
            <a:endParaRPr sz="1653" b="1" i="0" u="none" strike="noStrike" cap="none" dirty="0">
              <a:solidFill>
                <a:schemeClr val="dk1"/>
              </a:solidFill>
              <a:latin typeface="Arial"/>
              <a:ea typeface="Arial"/>
              <a:cs typeface="Arial"/>
              <a:sym typeface="Arial"/>
            </a:endParaRPr>
          </a:p>
        </p:txBody>
      </p:sp>
      <p:pic>
        <p:nvPicPr>
          <p:cNvPr id="180" name="Google Shape;180;p9" descr="_____202012077.JPG"/>
          <p:cNvPicPr preferRelativeResize="0"/>
          <p:nvPr/>
        </p:nvPicPr>
        <p:blipFill rotWithShape="1">
          <a:blip r:embed="rId3">
            <a:alphaModFix/>
          </a:blip>
          <a:srcRect/>
          <a:stretch/>
        </p:blipFill>
        <p:spPr>
          <a:xfrm>
            <a:off x="5866850" y="815133"/>
            <a:ext cx="3417375" cy="1891169"/>
          </a:xfrm>
          <a:prstGeom prst="rect">
            <a:avLst/>
          </a:prstGeom>
          <a:noFill/>
          <a:ln>
            <a:noFill/>
          </a:ln>
          <a:effectLst>
            <a:outerShdw blurRad="50800" dist="38100" dir="2700000" algn="tl" rotWithShape="0">
              <a:srgbClr val="000000">
                <a:alpha val="40000"/>
              </a:srgbClr>
            </a:outerShdw>
          </a:effectLst>
        </p:spPr>
      </p:pic>
      <p:pic>
        <p:nvPicPr>
          <p:cNvPr id="181" name="Google Shape;181;p9" descr="_____202012078.JPG"/>
          <p:cNvPicPr preferRelativeResize="0"/>
          <p:nvPr/>
        </p:nvPicPr>
        <p:blipFill rotWithShape="1">
          <a:blip r:embed="rId4">
            <a:alphaModFix/>
          </a:blip>
          <a:srcRect/>
          <a:stretch/>
        </p:blipFill>
        <p:spPr>
          <a:xfrm>
            <a:off x="5866850" y="2785006"/>
            <a:ext cx="3417375" cy="362228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テーマ">
  <a:themeElements>
    <a:clrScheme name="ユーザー会デザイン">
      <a:dk1>
        <a:srgbClr val="3F3F3F"/>
      </a:dk1>
      <a:lt1>
        <a:srgbClr val="FFFFFF"/>
      </a:lt1>
      <a:dk2>
        <a:srgbClr val="595959"/>
      </a:dk2>
      <a:lt2>
        <a:srgbClr val="FFF9E9"/>
      </a:lt2>
      <a:accent1>
        <a:srgbClr val="41B6CA"/>
      </a:accent1>
      <a:accent2>
        <a:srgbClr val="DA6272"/>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1688</Words>
  <Application>Microsoft Office PowerPoint</Application>
  <PresentationFormat>A4 210 x 297 mm</PresentationFormat>
  <Paragraphs>164</Paragraphs>
  <Slides>17</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ＭＳ Ｐゴシック</vt:lpstr>
      <vt:lpstr>ＭＳ Ｐゴシック</vt:lpstr>
      <vt:lpstr>Arial</vt:lpstr>
      <vt:lpstr>Office テーマ</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nakano.shinshiro</dc:creator>
  <cp:lastModifiedBy>isokawa.chizuru</cp:lastModifiedBy>
  <cp:revision>9</cp:revision>
  <dcterms:created xsi:type="dcterms:W3CDTF">2017-03-16T09:38:49Z</dcterms:created>
  <dcterms:modified xsi:type="dcterms:W3CDTF">2025-01-23T00:48:43Z</dcterms:modified>
</cp:coreProperties>
</file>