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hSV9MTGFZKqdwS106Qp4ZpaQZ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A0C50E-FFF9-4CA7-8C07-D458EC337626}">
  <a:tblStyle styleId="{BAA0C50E-FFF9-4CA7-8C07-D458EC33762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>
  <p:cSld name="タイトルのみ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1"/>
          </p:nvPr>
        </p:nvSpPr>
        <p:spPr>
          <a:xfrm>
            <a:off x="1294522" y="5777107"/>
            <a:ext cx="4268955" cy="209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 i="0" u="none" strike="noStrike" cap="none">
                <a:solidFill>
                  <a:schemeClr val="dk1"/>
                </a:solidFill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i="0" u="none" strike="noStrike" cap="none">
                <a:solidFill>
                  <a:schemeClr val="dk1"/>
                </a:solidFill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i="0" u="none" strike="noStrike" cap="none">
                <a:solidFill>
                  <a:schemeClr val="dk1"/>
                </a:solidFill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i="0" u="none" strike="noStrike" cap="none">
                <a:solidFill>
                  <a:schemeClr val="dk1"/>
                </a:solidFill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i="0" u="none" strike="noStrike" cap="none">
                <a:solidFill>
                  <a:schemeClr val="dk1"/>
                </a:solidFill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i="0" u="none" strike="noStrike" cap="none">
                <a:solidFill>
                  <a:schemeClr val="dk1"/>
                </a:solidFill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i="0" u="none" strike="noStrike" cap="none">
                <a:solidFill>
                  <a:schemeClr val="dk1"/>
                </a:solidFill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89198"/>
            <a:ext cx="6858000" cy="19725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0"/>
          <p:cNvSpPr txBox="1">
            <a:spLocks noGrp="1"/>
          </p:cNvSpPr>
          <p:nvPr>
            <p:ph type="title"/>
          </p:nvPr>
        </p:nvSpPr>
        <p:spPr>
          <a:xfrm>
            <a:off x="516460" y="3069208"/>
            <a:ext cx="5825080" cy="261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Kosugi Maru"/>
              <a:buNone/>
              <a:defRPr sz="4400" i="0" u="none" strike="noStrike" cap="none">
                <a:solidFill>
                  <a:schemeClr val="lt1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" name="Google Shape;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9223" y="2174139"/>
            <a:ext cx="4019551" cy="111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ユーザー設定レイアウト">
  <p:cSld name="1_ユーザー設定レイアウト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411359"/>
            <a:ext cx="6858000" cy="2852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b="1" i="0" u="none" strike="noStrike" cap="none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のみ">
  <p:cSld name="1_タイトルのみ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722076"/>
            <a:ext cx="6858000" cy="1238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516460" y="3080931"/>
            <a:ext cx="5919510" cy="261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 i="0" u="none" strike="noStrike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537469" y="5129407"/>
            <a:ext cx="4268955" cy="209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Char char="•"/>
              <a:defRPr sz="2100" b="1" i="0" u="none" strike="noStrike" cap="none">
                <a:solidFill>
                  <a:srgbClr val="595959"/>
                </a:solidFill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 b="1" i="0" u="none" strike="noStrike" cap="none">
                <a:solidFill>
                  <a:srgbClr val="595959"/>
                </a:solidFill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 sz="1500" b="1" i="0" u="none" strike="noStrike" cap="none">
                <a:solidFill>
                  <a:srgbClr val="595959"/>
                </a:solidFill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 b="1" i="0" u="none" strike="noStrike" cap="none">
                <a:solidFill>
                  <a:srgbClr val="595959"/>
                </a:solidFill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i="0" u="none" strike="noStrike" cap="none">
                <a:solidFill>
                  <a:schemeClr val="dk1"/>
                </a:solidFill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i="0" u="none" strike="noStrike" cap="none">
                <a:solidFill>
                  <a:schemeClr val="dk1"/>
                </a:solidFill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i="0" u="none" strike="noStrike" cap="none">
                <a:solidFill>
                  <a:schemeClr val="dk1"/>
                </a:solidFill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i="0" u="none" strike="noStrike" cap="none">
                <a:solidFill>
                  <a:schemeClr val="dk1"/>
                </a:solidFill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sldNum" idx="12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471488" y="59275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osugi Maru"/>
              <a:buNone/>
              <a:defRPr sz="330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471488" y="2507456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osugi Maru"/>
              <a:buChar char="•"/>
              <a:defRPr sz="210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osugi Maru"/>
              <a:buChar char="•"/>
              <a:defRPr sz="180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osugi Maru"/>
              <a:buChar char="•"/>
              <a:defRPr sz="150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sz="135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sz="135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sz="135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sz="135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sz="135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sz="135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9659779"/>
            <a:ext cx="6858000" cy="246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9"/>
          <p:cNvSpPr txBox="1"/>
          <p:nvPr/>
        </p:nvSpPr>
        <p:spPr>
          <a:xfrm>
            <a:off x="2141224" y="9676613"/>
            <a:ext cx="3266799" cy="212551"/>
          </a:xfrm>
          <a:prstGeom prst="rect">
            <a:avLst/>
          </a:prstGeom>
          <a:solidFill>
            <a:srgbClr val="005F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altLang="ja-JP" sz="1000" b="0" i="0" u="none" strike="noStrike" cap="none" dirty="0" smtClean="0">
                <a:solidFill>
                  <a:schemeClr val="bg1"/>
                </a:solidFill>
                <a:effectLst/>
                <a:latin typeface="Arial"/>
                <a:ea typeface="Arial"/>
                <a:cs typeface="Arial"/>
                <a:sym typeface="Arial"/>
              </a:rPr>
              <a:t>© 2021 DONUTS Co. Ltd. All Rights Reserved.</a:t>
            </a:r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mailto:yamada@lms.jobcan.ne.j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516460" y="3069208"/>
            <a:ext cx="5825100" cy="26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Employee Operation Manual</a:t>
            </a:r>
            <a:endParaRPr sz="4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8" name="Google Shape;38;p1"/>
          <p:cNvSpPr txBox="1">
            <a:spLocks noGrp="1"/>
          </p:cNvSpPr>
          <p:nvPr>
            <p:ph type="sldNum" idx="12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808" y="1160857"/>
            <a:ext cx="5229584" cy="2715486"/>
          </a:xfrm>
          <a:prstGeom prst="rect">
            <a:avLst/>
          </a:prstGeom>
          <a:noFill/>
          <a:ln w="9525" cap="flat" cmpd="sng">
            <a:solidFill>
              <a:srgbClr val="D0CEC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1" name="Google Shape;131;p10"/>
          <p:cNvSpPr txBox="1">
            <a:spLocks noGrp="1"/>
          </p:cNvSpPr>
          <p:nvPr>
            <p:ph type="title"/>
          </p:nvPr>
        </p:nvSpPr>
        <p:spPr>
          <a:xfrm>
            <a:off x="186610" y="0"/>
            <a:ext cx="6671389" cy="46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/>
              <a:t>Procedure for joining the company</a:t>
            </a:r>
            <a:endParaRPr sz="2800" i="0" u="none" strike="noStrike" cap="none"/>
          </a:p>
        </p:txBody>
      </p:sp>
      <p:sp>
        <p:nvSpPr>
          <p:cNvPr id="132" name="Google Shape;132;p10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186600" y="567983"/>
            <a:ext cx="6417297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When you receive the email requesting input of the procedure for joining the company, click the link.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356850" y="8927400"/>
            <a:ext cx="61443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For details on the input items, see the list of employee information input items on page 26.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1749381" y="2332528"/>
            <a:ext cx="1357518" cy="1720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rPr>
              <a:t>Email address</a:t>
            </a:r>
            <a:endParaRPr sz="800" b="0" i="0" u="none" strike="noStrike" cap="none">
              <a:solidFill>
                <a:schemeClr val="dk1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3210235" y="2899775"/>
            <a:ext cx="1168842" cy="1428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rPr>
              <a:t>Email 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/>
          <p:nvPr/>
        </p:nvSpPr>
        <p:spPr>
          <a:xfrm>
            <a:off x="1511032" y="2135261"/>
            <a:ext cx="1683465" cy="1175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rPr>
              <a:t>Email 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186600" y="4009395"/>
            <a:ext cx="66714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The input screen will be displayed, so enter the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* The input</a:t>
            </a: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screen of </a:t>
            </a:r>
            <a:r>
              <a:rPr lang="en-US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the </a:t>
            </a: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procedure </a:t>
            </a: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for joining the company can be displayed from “Notification“ on the left menu. 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330850" y="8606281"/>
            <a:ext cx="64866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3. Click “Done” and wait for the approval of the manager.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40" name="Google Shape;140;p10"/>
          <p:cNvSpPr/>
          <p:nvPr/>
        </p:nvSpPr>
        <p:spPr>
          <a:xfrm>
            <a:off x="1162285" y="2609502"/>
            <a:ext cx="4008429" cy="234856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"/>
          <p:cNvSpPr/>
          <p:nvPr/>
        </p:nvSpPr>
        <p:spPr>
          <a:xfrm>
            <a:off x="1332801" y="1663865"/>
            <a:ext cx="950273" cy="800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rPr>
              <a:t>Email 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086" y="4808611"/>
            <a:ext cx="5603966" cy="364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title"/>
          </p:nvPr>
        </p:nvSpPr>
        <p:spPr>
          <a:xfrm>
            <a:off x="186610" y="0"/>
            <a:ext cx="6671389" cy="46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/>
              <a:t>Procedure for leaving the company</a:t>
            </a:r>
            <a:endParaRPr sz="2800" i="0" u="none" strike="noStrike" cap="none"/>
          </a:p>
        </p:txBody>
      </p:sp>
      <p:sp>
        <p:nvSpPr>
          <p:cNvPr id="148" name="Google Shape;148;p11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186611" y="538742"/>
            <a:ext cx="6559439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When you receive the email requesting input of the procedure for leaving the company, click the link.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pSp>
        <p:nvGrpSpPr>
          <p:cNvPr id="150" name="Google Shape;150;p11"/>
          <p:cNvGrpSpPr/>
          <p:nvPr/>
        </p:nvGrpSpPr>
        <p:grpSpPr>
          <a:xfrm>
            <a:off x="809011" y="1089484"/>
            <a:ext cx="4829789" cy="2240679"/>
            <a:chOff x="809011" y="889459"/>
            <a:chExt cx="4829789" cy="2240679"/>
          </a:xfrm>
        </p:grpSpPr>
        <p:pic>
          <p:nvPicPr>
            <p:cNvPr id="151" name="Google Shape;151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9011" y="889459"/>
              <a:ext cx="4829789" cy="2240679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52" name="Google Shape;152;p11"/>
            <p:cNvSpPr/>
            <p:nvPr/>
          </p:nvSpPr>
          <p:spPr>
            <a:xfrm>
              <a:off x="1461730" y="1683601"/>
              <a:ext cx="1359289" cy="11780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D9D9D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Kosugi Maru"/>
                  <a:ea typeface="Kosugi Maru"/>
                  <a:cs typeface="Kosugi Maru"/>
                  <a:sym typeface="Kosugi Maru"/>
                </a:rPr>
                <a:t>Email address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1514787" y="1879921"/>
              <a:ext cx="1114114" cy="8849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D9D9D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Kosugi Maru"/>
                  <a:ea typeface="Kosugi Maru"/>
                  <a:cs typeface="Kosugi Maru"/>
                  <a:sym typeface="Kosugi Maru"/>
                </a:rPr>
                <a:t>Email address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1882051" y="2316265"/>
              <a:ext cx="1232624" cy="11158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D9D9D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Kosugi Maru"/>
                  <a:ea typeface="Kosugi Maru"/>
                  <a:cs typeface="Kosugi Maru"/>
                  <a:sym typeface="Kosugi Maru"/>
                </a:rPr>
                <a:t>Email address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033198" y="2110641"/>
              <a:ext cx="1695026" cy="163818"/>
            </a:xfrm>
            <a:prstGeom prst="rect">
              <a:avLst/>
            </a:prstGeom>
            <a:noFill/>
            <a:ln w="12700" cap="flat" cmpd="sng">
              <a:solidFill>
                <a:srgbClr val="D9D9D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56" name="Google Shape;156;p11"/>
          <p:cNvGraphicFramePr/>
          <p:nvPr/>
        </p:nvGraphicFramePr>
        <p:xfrm>
          <a:off x="385763" y="6337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{BAA0C50E-FFF9-4CA7-8C07-D458EC337626}</a:tableStyleId>
              </a:tblPr>
              <a:tblGrid>
                <a:gridCol w="23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3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Retirement Information</a:t>
                      </a:r>
                      <a:endParaRPr sz="8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Last work day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 2017/11/29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Retirement date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 2017/11/30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Reason for retirement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 For personal reasons.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Address after retirement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 </a:t>
                      </a: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9-99-99, </a:t>
                      </a: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Jobcan apartment, Shibuya, Tokyo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Email address for contact after retirement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  </a:t>
                      </a:r>
                      <a:r>
                        <a:rPr lang="en-US" sz="800" b="0" u="sng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yamada@lms.jobcan.ne.jp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Phone number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  0000-0000-0000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How to hand over the withholding slip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・Email</a:t>
                      </a:r>
                      <a:b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・Send by post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How to collect residence tax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 Request for special collection  (salary deduction) at the new job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 Request for normal collection  (pay the remaining residence tax by myself)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 Request for lump sum collection  (lump sum deduction at the last salary)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Whether or not to need slip of unemployment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・Yes</a:t>
                      </a:r>
                      <a:b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・No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Confirmation of getting insurance after retirement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・I want to continue voluntarily</a:t>
                      </a:r>
                      <a:b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・I do not want to continue voluntarily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Return date of health insurance card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  2017/11/30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I lost my health insurance card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check the box if you lost it.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Name of next workplace  (optional)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Input is arbitrary. 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Joining date of next workplace  (optional)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Input is arbitrary. 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Remarks</a:t>
                      </a: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fill in if there is anything.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57" name="Google Shape;157;p11"/>
          <p:cNvSpPr txBox="1"/>
          <p:nvPr/>
        </p:nvSpPr>
        <p:spPr>
          <a:xfrm>
            <a:off x="318270" y="6060970"/>
            <a:ext cx="3508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We will introduce you about each item.</a:t>
            </a:r>
            <a:endParaRPr sz="12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185700" y="3382876"/>
            <a:ext cx="64866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Enter the required information and click “Done” at the bottom to finish. Please wait for the approval of the manager.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59" name="Google Shape;15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7646" y="3962990"/>
            <a:ext cx="3012480" cy="200832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6452314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Request for updating information</a:t>
            </a:r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67" name="Google Shape;167;p12"/>
          <p:cNvSpPr txBox="1"/>
          <p:nvPr/>
        </p:nvSpPr>
        <p:spPr>
          <a:xfrm>
            <a:off x="186611" y="543626"/>
            <a:ext cx="6514875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You may receive a request from the manager to enter particular items. Please enter the </a:t>
            </a: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information of the item</a:t>
            </a: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 specified from the email or the notification sent on My Page and submit it to the manager.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Click the link in the email or the notification on My Page.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186611" y="5745382"/>
            <a:ext cx="66099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Enter the items displayed and click “Done”. Please wait for the approval of the manager.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313" y="6405785"/>
            <a:ext cx="5101469" cy="2881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/>
          <p:nvPr/>
        </p:nvSpPr>
        <p:spPr>
          <a:xfrm>
            <a:off x="1079143" y="8053822"/>
            <a:ext cx="1350548" cy="22802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3848973" y="8977052"/>
            <a:ext cx="932577" cy="22409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50" y="1705114"/>
            <a:ext cx="3462828" cy="325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9691" y="3279187"/>
            <a:ext cx="4322439" cy="24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sldNum" idx="12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516460" y="3004731"/>
            <a:ext cx="5919510" cy="261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</a:pPr>
            <a:r>
              <a:rPr lang="en-US">
                <a:solidFill>
                  <a:schemeClr val="lt1"/>
                </a:solidFill>
              </a:rPr>
              <a:t>Request for a procedure</a:t>
            </a:r>
            <a:endParaRPr sz="44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1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Change of dependents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Change of address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Change of name</a:t>
            </a:r>
            <a:endParaRPr sz="2100" i="0" u="none" strike="noStrike" cap="none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/>
              <a:t>Change of dependent</a:t>
            </a: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4"/>
          <p:cNvSpPr txBox="1"/>
          <p:nvPr/>
        </p:nvSpPr>
        <p:spPr>
          <a:xfrm>
            <a:off x="241775" y="5827625"/>
            <a:ext cx="6567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For details on the input items, see "Addition of dependents" on the next page.</a:t>
            </a:r>
            <a:endParaRPr sz="12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88" name="Google Shape;188;p14"/>
          <p:cNvSpPr txBox="1"/>
          <p:nvPr/>
        </p:nvSpPr>
        <p:spPr>
          <a:xfrm>
            <a:off x="152400" y="521976"/>
            <a:ext cx="6442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Select the “New procedure” from the left menu. 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89" name="Google Shape;189;p14"/>
          <p:cNvSpPr txBox="1"/>
          <p:nvPr/>
        </p:nvSpPr>
        <p:spPr>
          <a:xfrm>
            <a:off x="186611" y="3214827"/>
            <a:ext cx="581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Click “Change of dependents”.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90" name="Google Shape;190;p14"/>
          <p:cNvSpPr txBox="1"/>
          <p:nvPr/>
        </p:nvSpPr>
        <p:spPr>
          <a:xfrm>
            <a:off x="186611" y="5550727"/>
            <a:ext cx="617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3. Click “Add” or “Remove” and enter the required information. 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220800" y="9060738"/>
            <a:ext cx="6795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4. Click the "Apply" button to complete. Please wait for the approval of the manager.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92" name="Google Shape;1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1289" y="3565115"/>
            <a:ext cx="4065021" cy="191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8401" y="6227216"/>
            <a:ext cx="4010796" cy="2710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4"/>
          <p:cNvSpPr/>
          <p:nvPr/>
        </p:nvSpPr>
        <p:spPr>
          <a:xfrm>
            <a:off x="1398084" y="4114567"/>
            <a:ext cx="1260499" cy="130283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874" y="851700"/>
            <a:ext cx="5267401" cy="226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title"/>
          </p:nvPr>
        </p:nvSpPr>
        <p:spPr>
          <a:xfrm>
            <a:off x="5621" y="0"/>
            <a:ext cx="8328753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 sz="2000"/>
              <a:t>Explanation of input items for change of dependents</a:t>
            </a:r>
            <a:endParaRPr sz="2000" i="0" u="none" strike="noStrike" cap="none"/>
          </a:p>
        </p:txBody>
      </p:sp>
      <p:sp>
        <p:nvSpPr>
          <p:cNvPr id="201" name="Google Shape;201;p15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2" name="Google Shape;202;p15"/>
          <p:cNvGraphicFramePr/>
          <p:nvPr/>
        </p:nvGraphicFramePr>
        <p:xfrm>
          <a:off x="120099" y="8049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{BAA0C50E-FFF9-4CA7-8C07-D458EC337626}</a:tableStyleId>
              </a:tblPr>
              <a:tblGrid>
                <a:gridCol w="329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Dependent transfer date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The day she/he became a dependent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(E.g.)2017/1/1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Dependent information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Dependents Relationship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Spouse/Other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        Last name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(E.g.)Yamada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        First name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(E.g.)Hanako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        Date of birth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(E.g.)1980/1/1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　　        Gender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Male/Female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    　Live together / Separate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Live together / Separated (domestic) / Separated (overseas)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　　Occupation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(E.g.)Housewife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　　Phone number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(E.g.)0000-0000-0000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Annual income  (expected for the next year) 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400" u="none" strike="noStrike" cap="none"/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Annual income  (January-December)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400" u="none" strike="noStrike" cap="none"/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       Disability classification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Not applicable / Person with disabilities / Person with heavy handicap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Dependent on tax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i="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If dependent’s annual income (</a:t>
                      </a: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January-December</a:t>
                      </a:r>
                      <a:r>
                        <a:rPr lang="en-US" sz="1200" i="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) exceeds 380,000 yen, please uncheck it.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Reasons for being added to dependents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enter within 24 characters.</a:t>
                      </a:r>
                      <a:endParaRPr sz="1200" i="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6100" marR="26100" marT="17400" marB="17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03" name="Google Shape;203;p15"/>
          <p:cNvSpPr txBox="1"/>
          <p:nvPr/>
        </p:nvSpPr>
        <p:spPr>
          <a:xfrm>
            <a:off x="120099" y="478702"/>
            <a:ext cx="5822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＜Input items when adding dependents＞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204" name="Google Shape;204;p15"/>
          <p:cNvGraphicFramePr/>
          <p:nvPr/>
        </p:nvGraphicFramePr>
        <p:xfrm>
          <a:off x="120099" y="61516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{BAA0C50E-FFF9-4CA7-8C07-D458EC337626}</a:tableStyleId>
              </a:tblPr>
              <a:tblGrid>
                <a:gridCol w="330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Dependent transfer date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The day she/he is no longer a dependent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(E.g.)2017/1/1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Dependent information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check the people who are out of support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it.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Reasons for being out of support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・Death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・Divorce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・Employment/Income increase</a:t>
                      </a:r>
                      <a:b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・Reached 75 years old</a:t>
                      </a:r>
                      <a:b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・Disability certification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・Other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Details of the reason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enter within 24 characters.</a:t>
                      </a:r>
                      <a:endParaRPr sz="1200" i="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5" name="Google Shape;205;p15"/>
          <p:cNvSpPr txBox="1"/>
          <p:nvPr/>
        </p:nvSpPr>
        <p:spPr>
          <a:xfrm>
            <a:off x="120111" y="5811887"/>
            <a:ext cx="5822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＜ Input items when removing dependents ＞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/>
              <a:t>Change of address</a:t>
            </a:r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sldNum" idx="12"/>
          </p:nvPr>
        </p:nvSpPr>
        <p:spPr>
          <a:xfrm>
            <a:off x="6228600" y="9257600"/>
            <a:ext cx="629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207600" y="451150"/>
            <a:ext cx="64428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Click “Change of address” from “New Procedure” on the left menu.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106900" y="3248425"/>
            <a:ext cx="68580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Enter each item, click “Apply” at the bottom to complete. 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214" name="Google Shape;214;p16"/>
          <p:cNvGraphicFramePr/>
          <p:nvPr/>
        </p:nvGraphicFramePr>
        <p:xfrm>
          <a:off x="172229" y="35608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{BAA0C50E-FFF9-4CA7-8C07-D458EC337626}</a:tableStyleId>
              </a:tblPr>
              <a:tblGrid>
                <a:gridCol w="310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Moving day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Moving day</a:t>
                      </a:r>
                      <a:endParaRPr sz="1000" b="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(E.g.)2017/1/1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Address before change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check if there is no mistake.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New address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Postal code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999-9999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Prefectures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(E.g.)Tokyo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City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(E.g.)Shibuya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House Number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(E.g.)9-99-99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Building name/Room number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(E.g.)Jobcan Apartment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Resident's card is also updated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Check if you update it.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Commuting allowance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Means of commuting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it.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Period of commuter pass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1 month / 3 months / 6 months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Train  Station you get in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(E.g.)Shibuya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Station you get off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(E.g.)Shinjuku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Waypoint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(E.g.)Yoyogi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One-way fare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400" u="none" strike="noStrike" cap="none"/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Commuter pass fee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400" u="none" strike="noStrike" cap="none"/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Bus     Stop you get in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(E.g.)Shibuya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Stop you get off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(E.g.)Shinjuku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Waypoint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(E.g.)Yoyogi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One-way fare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Commuter pass fee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Car　 Departure place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(E.g.)Home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Arrival place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(E.g.)Head office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One-way commuting distance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it.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            Payment amount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400" u="none" strike="noStrike" cap="none"/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6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Spouse’s address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Also change the address of dependent spouse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Check if it is changed.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Spouse’s address before change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Live together / Separated (domestic)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/ Separated  (overseas)</a:t>
                      </a:r>
                      <a:endParaRPr sz="10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pic>
        <p:nvPicPr>
          <p:cNvPr id="215" name="Google Shape;2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2375" y="9306900"/>
            <a:ext cx="341734" cy="3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6"/>
          <p:cNvSpPr txBox="1"/>
          <p:nvPr/>
        </p:nvSpPr>
        <p:spPr>
          <a:xfrm>
            <a:off x="6428888" y="9334850"/>
            <a:ext cx="4287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16"/>
          <p:cNvGrpSpPr/>
          <p:nvPr/>
        </p:nvGrpSpPr>
        <p:grpSpPr>
          <a:xfrm>
            <a:off x="449340" y="808359"/>
            <a:ext cx="5938054" cy="2354050"/>
            <a:chOff x="449340" y="808359"/>
            <a:chExt cx="5938054" cy="2354050"/>
          </a:xfrm>
        </p:grpSpPr>
        <p:pic>
          <p:nvPicPr>
            <p:cNvPr id="218" name="Google Shape;218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9340" y="808359"/>
              <a:ext cx="5938054" cy="2354050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9" name="Google Shape;219;p16"/>
            <p:cNvSpPr/>
            <p:nvPr/>
          </p:nvSpPr>
          <p:spPr>
            <a:xfrm>
              <a:off x="459973" y="1361786"/>
              <a:ext cx="835427" cy="209839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3714030" y="1830205"/>
              <a:ext cx="1019895" cy="102729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Change of name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226" name="Google Shape;226;p17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7" name="Google Shape;227;p17"/>
          <p:cNvGraphicFramePr/>
          <p:nvPr/>
        </p:nvGraphicFramePr>
        <p:xfrm>
          <a:off x="1129675" y="37533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{BAA0C50E-FFF9-4CA7-8C07-D458EC337626}</a:tableStyleId>
              </a:tblPr>
              <a:tblGrid>
                <a:gridCol w="231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8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Date you change the name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Date you change the name</a:t>
                      </a:r>
                      <a:endParaRPr sz="1200" b="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(E.g.)2017/1/1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Name before change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8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check if there is no mistake.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New name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Last name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(E.g.)Yamada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First name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(E.g.)Hanako</a:t>
                      </a:r>
                      <a:endParaRPr sz="1200" u="none" strike="noStrike" cap="non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8" name="Google Shape;228;p17"/>
          <p:cNvSpPr txBox="1"/>
          <p:nvPr/>
        </p:nvSpPr>
        <p:spPr>
          <a:xfrm>
            <a:off x="186611" y="497479"/>
            <a:ext cx="64428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Click “Change name” from “New Procedure” on the left menu.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186611" y="3355528"/>
            <a:ext cx="4755000" cy="18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Enter each item.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186611" y="5834554"/>
            <a:ext cx="64428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3. Click "Apply" and please wait for the approval of the manager.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pSp>
        <p:nvGrpSpPr>
          <p:cNvPr id="231" name="Google Shape;231;p17"/>
          <p:cNvGrpSpPr/>
          <p:nvPr/>
        </p:nvGrpSpPr>
        <p:grpSpPr>
          <a:xfrm>
            <a:off x="449340" y="808359"/>
            <a:ext cx="5938054" cy="2354050"/>
            <a:chOff x="449340" y="808359"/>
            <a:chExt cx="5938054" cy="2354050"/>
          </a:xfrm>
        </p:grpSpPr>
        <p:pic>
          <p:nvPicPr>
            <p:cNvPr id="232" name="Google Shape;23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9340" y="808359"/>
              <a:ext cx="5938054" cy="2354050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33" name="Google Shape;233;p17"/>
            <p:cNvSpPr/>
            <p:nvPr/>
          </p:nvSpPr>
          <p:spPr>
            <a:xfrm>
              <a:off x="459973" y="1361786"/>
              <a:ext cx="835427" cy="209839"/>
            </a:xfrm>
            <a:prstGeom prst="rect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4809405" y="1830205"/>
              <a:ext cx="1019895" cy="1027295"/>
            </a:xfrm>
            <a:prstGeom prst="rect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5" name="Google Shape;23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8488" y="6477223"/>
            <a:ext cx="4019758" cy="240141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/>
          <p:nvPr/>
        </p:nvSpPr>
        <p:spPr>
          <a:xfrm>
            <a:off x="2822173" y="8543689"/>
            <a:ext cx="1178327" cy="24788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>
            <a:spLocks noGrp="1"/>
          </p:cNvSpPr>
          <p:nvPr>
            <p:ph type="sldNum" idx="12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516460" y="3671481"/>
            <a:ext cx="5919510" cy="143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Share files</a:t>
            </a:r>
            <a:endParaRPr sz="4000"/>
          </a:p>
        </p:txBody>
      </p:sp>
      <p:sp>
        <p:nvSpPr>
          <p:cNvPr id="243" name="Google Shape;243;p18"/>
          <p:cNvSpPr txBox="1">
            <a:spLocks noGrp="1"/>
          </p:cNvSpPr>
          <p:nvPr>
            <p:ph type="body" idx="1"/>
          </p:nvPr>
        </p:nvSpPr>
        <p:spPr>
          <a:xfrm>
            <a:off x="537468" y="5129407"/>
            <a:ext cx="6206231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Receive a signature/seal request</a:t>
            </a:r>
            <a:endParaRPr i="0" u="none" strike="noStrike" cap="none">
              <a:solidFill>
                <a:srgbClr val="595959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Download files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Upload files</a:t>
            </a:r>
            <a:endParaRPr i="0" u="none" strike="noStrike" cap="none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073" y="4934410"/>
            <a:ext cx="6200775" cy="22378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229" y="1335843"/>
            <a:ext cx="4692465" cy="2589462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0" name="Google Shape;250;p19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6166564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/>
              <a:t>Receive a signature/seal request</a:t>
            </a:r>
            <a:endParaRPr sz="2400" i="0" u="none" strike="noStrike" cap="none"/>
          </a:p>
        </p:txBody>
      </p:sp>
      <p:sp>
        <p:nvSpPr>
          <p:cNvPr id="251" name="Google Shape;251;p19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52" name="Google Shape;252;p19"/>
          <p:cNvSpPr txBox="1"/>
          <p:nvPr/>
        </p:nvSpPr>
        <p:spPr>
          <a:xfrm>
            <a:off x="186611" y="992954"/>
            <a:ext cx="68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When you receive an requesting email for sealing, click the link. 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186610" y="4093593"/>
            <a:ext cx="608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Click “There is a request to print and seal the documents for the dependent deduction (transfer) declaration for salaried employees.” from the notification on the Dashboard.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186597" y="7380405"/>
            <a:ext cx="628560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3. Print out the form, sign and seal it, and submit it to the manager.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57901" y="466398"/>
            <a:ext cx="64143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When joining the company or changing dependents, the manager may request the employee to sign and seal the form.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1076293" y="2750501"/>
            <a:ext cx="1647857" cy="219013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3419460" y="6546444"/>
            <a:ext cx="2853537" cy="309532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598" y="7963742"/>
            <a:ext cx="6471378" cy="89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9"/>
          <p:cNvSpPr/>
          <p:nvPr/>
        </p:nvSpPr>
        <p:spPr>
          <a:xfrm>
            <a:off x="5459806" y="7929878"/>
            <a:ext cx="1226745" cy="292269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20"/>
              <a:buNone/>
            </a:pPr>
            <a:r>
              <a:rPr lang="en-US" sz="2520"/>
              <a:t>Table of Contents</a:t>
            </a:r>
            <a:endParaRPr sz="2520" i="0" u="none" strike="noStrike" cap="none"/>
          </a:p>
        </p:txBody>
      </p:sp>
      <p:sp>
        <p:nvSpPr>
          <p:cNvPr id="44" name="Google Shape;44;p2"/>
          <p:cNvSpPr txBox="1">
            <a:spLocks noGrp="1"/>
          </p:cNvSpPr>
          <p:nvPr>
            <p:ph type="body" idx="4294967295"/>
          </p:nvPr>
        </p:nvSpPr>
        <p:spPr>
          <a:xfrm>
            <a:off x="186600" y="608020"/>
            <a:ext cx="6512700" cy="880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lang="en-US" sz="1500" b="1">
                <a:solidFill>
                  <a:schemeClr val="accent5"/>
                </a:solidFill>
              </a:rPr>
              <a:t>R</a:t>
            </a:r>
            <a:r>
              <a:rPr lang="en-US" sz="1500" b="1" i="0" u="none" strike="noStrike" cap="none">
                <a:solidFill>
                  <a:schemeClr val="accent5"/>
                </a:solidFill>
              </a:rPr>
              <a:t>eceive an Invitation</a:t>
            </a:r>
            <a:endParaRPr sz="1500" b="1" i="0" u="none" strike="noStrike" cap="none">
              <a:solidFill>
                <a:schemeClr val="accent5"/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>
                <a:solidFill>
                  <a:srgbClr val="595959"/>
                </a:solidFill>
              </a:rPr>
              <a:t>Password setting                           </a:t>
            </a:r>
            <a:r>
              <a:rPr lang="en-US" sz="1500" i="0" u="none" strike="noStrike" cap="none">
                <a:solidFill>
                  <a:srgbClr val="595959"/>
                </a:solidFill>
              </a:rPr>
              <a:t>・・・・・・・・・・・・・・・・p.4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 i="0" u="none" strike="noStrike" cap="none">
                <a:solidFill>
                  <a:srgbClr val="595959"/>
                </a:solidFill>
              </a:rPr>
              <a:t>First input                                          ・・・・・・・・・・・・・・・・p.</a:t>
            </a:r>
            <a:r>
              <a:rPr lang="en-US" sz="1500">
                <a:solidFill>
                  <a:srgbClr val="595959"/>
                </a:solidFill>
              </a:rPr>
              <a:t>8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accent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accent5"/>
                </a:solidFill>
              </a:rPr>
              <a:t>Receive an input request</a:t>
            </a:r>
            <a:endParaRPr sz="1500" b="1" i="0" u="none" strike="noStrike" cap="none">
              <a:solidFill>
                <a:schemeClr val="accent5"/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 i="0" u="none" strike="noStrike" cap="none">
                <a:solidFill>
                  <a:srgbClr val="595959"/>
                </a:solidFill>
              </a:rPr>
              <a:t>Procedure for joining the company　　　　　　　       　・・・・・・・・・・・・・・・・p.</a:t>
            </a:r>
            <a:r>
              <a:rPr lang="en-US" sz="1500">
                <a:solidFill>
                  <a:srgbClr val="595959"/>
                </a:solidFill>
              </a:rPr>
              <a:t>10</a:t>
            </a:r>
            <a:endParaRPr sz="1500" i="0" u="none" strike="noStrike" cap="none">
              <a:solidFill>
                <a:srgbClr val="595959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>
                <a:solidFill>
                  <a:srgbClr val="595959"/>
                </a:solidFill>
              </a:rPr>
              <a:t>Procedure for leaving the company　</a:t>
            </a:r>
            <a:r>
              <a:rPr lang="en-US" sz="1500" i="0" u="none" strike="noStrike" cap="none">
                <a:solidFill>
                  <a:srgbClr val="595959"/>
                </a:solidFill>
              </a:rPr>
              <a:t>　　　　　　　       ・・・・・・・・・・・・・・・・p.</a:t>
            </a:r>
            <a:r>
              <a:rPr lang="en-US" sz="1500">
                <a:solidFill>
                  <a:srgbClr val="595959"/>
                </a:solidFill>
              </a:rPr>
              <a:t>11</a:t>
            </a:r>
            <a:endParaRPr sz="1500">
              <a:solidFill>
                <a:srgbClr val="595959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>
                <a:solidFill>
                  <a:srgbClr val="595959"/>
                </a:solidFill>
              </a:rPr>
              <a:t>Request for updating information   　　　　　　       ・・・・・・・・・・・・・・・・p.12</a:t>
            </a:r>
            <a:endParaRPr sz="1500">
              <a:solidFill>
                <a:srgbClr val="59595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accent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accent5"/>
                </a:solidFill>
              </a:rPr>
              <a:t>Request for a procedure</a:t>
            </a:r>
            <a:endParaRPr sz="1500" b="1" i="0" u="none" strike="noStrike" cap="none">
              <a:solidFill>
                <a:schemeClr val="accent5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>
                <a:solidFill>
                  <a:srgbClr val="595959"/>
                </a:solidFill>
              </a:rPr>
              <a:t>Change of dependents</a:t>
            </a:r>
            <a:r>
              <a:rPr lang="en-US" sz="1500" i="0" u="none" strike="noStrike" cap="none">
                <a:solidFill>
                  <a:srgbClr val="595959"/>
                </a:solidFill>
              </a:rPr>
              <a:t>　　 　</a:t>
            </a:r>
            <a:r>
              <a:rPr lang="en-US" sz="1500">
                <a:solidFill>
                  <a:srgbClr val="595959"/>
                </a:solidFill>
              </a:rPr>
              <a:t>・・</a:t>
            </a:r>
            <a:r>
              <a:rPr lang="en-US" sz="1500" i="0" u="none" strike="noStrike" cap="none">
                <a:solidFill>
                  <a:srgbClr val="595959"/>
                </a:solidFill>
              </a:rPr>
              <a:t>・・・・・・・・・・・・・・p.</a:t>
            </a:r>
            <a:r>
              <a:rPr lang="en-US" sz="1500">
                <a:solidFill>
                  <a:srgbClr val="595959"/>
                </a:solidFill>
              </a:rPr>
              <a:t>14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 i="0" u="none" strike="noStrike" cap="none">
                <a:solidFill>
                  <a:srgbClr val="595959"/>
                </a:solidFill>
              </a:rPr>
              <a:t>Change of address　　　</a:t>
            </a:r>
            <a:r>
              <a:rPr lang="en-US" sz="1500">
                <a:solidFill>
                  <a:srgbClr val="595959"/>
                </a:solidFill>
              </a:rPr>
              <a:t>     </a:t>
            </a:r>
            <a:r>
              <a:rPr lang="en-US" sz="1500" i="0" u="none" strike="noStrike" cap="none">
                <a:solidFill>
                  <a:srgbClr val="595959"/>
                </a:solidFill>
              </a:rPr>
              <a:t>　</a:t>
            </a:r>
            <a:r>
              <a:rPr lang="en-US" sz="1500">
                <a:solidFill>
                  <a:srgbClr val="595959"/>
                </a:solidFill>
              </a:rPr>
              <a:t>・</a:t>
            </a:r>
            <a:r>
              <a:rPr lang="en-US" sz="1500" i="0" u="none" strike="noStrike" cap="none">
                <a:solidFill>
                  <a:srgbClr val="595959"/>
                </a:solidFill>
              </a:rPr>
              <a:t>・・・・・・・・・・・・・・・p.1</a:t>
            </a:r>
            <a:r>
              <a:rPr lang="en-US" sz="1500">
                <a:solidFill>
                  <a:srgbClr val="595959"/>
                </a:solidFill>
              </a:rPr>
              <a:t>6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>
                <a:solidFill>
                  <a:srgbClr val="595959"/>
                </a:solidFill>
              </a:rPr>
              <a:t>Change of name</a:t>
            </a:r>
            <a:r>
              <a:rPr lang="en-US" sz="1500" i="0" u="none" strike="noStrike" cap="none">
                <a:solidFill>
                  <a:srgbClr val="595959"/>
                </a:solidFill>
              </a:rPr>
              <a:t>　　　　　 　・・・・・・・・・・・・・・・・p.1</a:t>
            </a:r>
            <a:r>
              <a:rPr lang="en-US" sz="1500">
                <a:solidFill>
                  <a:srgbClr val="595959"/>
                </a:solidFill>
              </a:rPr>
              <a:t>7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accent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accent5"/>
                </a:solidFill>
              </a:rPr>
              <a:t>Share files</a:t>
            </a:r>
            <a:endParaRPr sz="1500" b="1" i="0" u="none" strike="noStrike" cap="none">
              <a:solidFill>
                <a:schemeClr val="accent5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>
                <a:solidFill>
                  <a:srgbClr val="595959"/>
                </a:solidFill>
              </a:rPr>
              <a:t>Receive a signature/seal request      ・・・・・・・・・・・・・p.19</a:t>
            </a:r>
            <a:endParaRPr sz="1500">
              <a:solidFill>
                <a:srgbClr val="595959"/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 i="0" u="none" strike="noStrike" cap="none">
                <a:solidFill>
                  <a:srgbClr val="595959"/>
                </a:solidFill>
              </a:rPr>
              <a:t>Download files                              ・・・・・・・・・・・・・・・・p.</a:t>
            </a:r>
            <a:r>
              <a:rPr lang="en-US" sz="1500">
                <a:solidFill>
                  <a:srgbClr val="595959"/>
                </a:solidFill>
              </a:rPr>
              <a:t>20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>
                <a:solidFill>
                  <a:srgbClr val="595959"/>
                </a:solidFill>
              </a:rPr>
              <a:t>Upload files	 </a:t>
            </a:r>
            <a:r>
              <a:rPr lang="en-US" sz="1500" i="0" u="none" strike="noStrike" cap="none">
                <a:solidFill>
                  <a:srgbClr val="595959"/>
                </a:solidFill>
              </a:rPr>
              <a:t>　                  ・・・・・・・・・・・・・・・・p.</a:t>
            </a:r>
            <a:r>
              <a:rPr lang="en-US" sz="1500">
                <a:solidFill>
                  <a:srgbClr val="595959"/>
                </a:solidFill>
              </a:rPr>
              <a:t>21</a:t>
            </a:r>
            <a:endParaRPr sz="1500" i="0" u="none" strike="noStrike" cap="none">
              <a:solidFill>
                <a:srgbClr val="59595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accent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accent5"/>
                </a:solidFill>
              </a:rPr>
              <a:t>Account Settings</a:t>
            </a:r>
            <a:endParaRPr sz="1500" b="1" i="0" u="none" strike="noStrike" cap="none">
              <a:solidFill>
                <a:schemeClr val="accent5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>
                <a:solidFill>
                  <a:srgbClr val="595959"/>
                </a:solidFill>
              </a:rPr>
              <a:t>Request for change of </a:t>
            </a:r>
            <a:r>
              <a:rPr lang="en-US" sz="1500" i="0" u="none" strike="noStrike" cap="none">
                <a:solidFill>
                  <a:srgbClr val="595959"/>
                </a:solidFill>
              </a:rPr>
              <a:t>employee information       ・・・・・・・p.2</a:t>
            </a:r>
            <a:r>
              <a:rPr lang="en-US" sz="1500">
                <a:solidFill>
                  <a:srgbClr val="595959"/>
                </a:solidFill>
              </a:rPr>
              <a:t>3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>
                <a:solidFill>
                  <a:srgbClr val="595959"/>
                </a:solidFill>
              </a:rPr>
              <a:t>Change of password </a:t>
            </a:r>
            <a:r>
              <a:rPr lang="en-US" sz="1500" i="0" u="none" strike="noStrike" cap="none">
                <a:solidFill>
                  <a:srgbClr val="595959"/>
                </a:solidFill>
              </a:rPr>
              <a:t>　　　　・・・・・・・・・・・・・・・・p.2</a:t>
            </a:r>
            <a:r>
              <a:rPr lang="en-US" sz="1500">
                <a:solidFill>
                  <a:srgbClr val="595959"/>
                </a:solidFill>
              </a:rPr>
              <a:t>4</a:t>
            </a:r>
            <a:endParaRPr sz="1500" i="0" u="none" strike="noStrike" cap="none">
              <a:solidFill>
                <a:srgbClr val="59595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accent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accent5"/>
                </a:solidFill>
              </a:rPr>
              <a:t>Others</a:t>
            </a:r>
            <a:endParaRPr sz="1500" b="1" i="0" u="none" strike="noStrike" cap="none">
              <a:solidFill>
                <a:schemeClr val="accent5"/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 i="0" u="none" strike="noStrike" cap="none">
                <a:solidFill>
                  <a:srgbClr val="595959"/>
                </a:solidFill>
              </a:rPr>
              <a:t>Item lists for entering employee information　    ・・・・・・・p.2</a:t>
            </a:r>
            <a:r>
              <a:rPr lang="en-US" sz="1500">
                <a:solidFill>
                  <a:srgbClr val="595959"/>
                </a:solidFill>
              </a:rPr>
              <a:t>6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en-US" sz="1500">
                <a:solidFill>
                  <a:srgbClr val="595959"/>
                </a:solidFill>
              </a:rPr>
              <a:t>Clock Revision Request Mail</a:t>
            </a:r>
            <a:r>
              <a:rPr lang="en-US" sz="1500" i="0" u="none" strike="noStrike" cap="none">
                <a:solidFill>
                  <a:srgbClr val="595959"/>
                </a:solidFill>
              </a:rPr>
              <a:t>　　　   ・・・・・・・・・・・・・p.2</a:t>
            </a:r>
            <a:r>
              <a:rPr lang="en-US" sz="1500">
                <a:solidFill>
                  <a:srgbClr val="595959"/>
                </a:solidFill>
              </a:rPr>
              <a:t>8</a:t>
            </a:r>
            <a:endParaRPr sz="1400" i="0" u="none" strike="noStrike" cap="none">
              <a:solidFill>
                <a:srgbClr val="59595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595959"/>
              </a:solidFill>
            </a:endParaRPr>
          </a:p>
        </p:txBody>
      </p:sp>
      <p:sp>
        <p:nvSpPr>
          <p:cNvPr id="45" name="Google Shape;45;p2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Download files</a:t>
            </a:r>
            <a:endParaRPr/>
          </a:p>
        </p:txBody>
      </p:sp>
      <p:sp>
        <p:nvSpPr>
          <p:cNvPr id="266" name="Google Shape;266;p20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67" name="Google Shape;267;p20"/>
          <p:cNvSpPr txBox="1"/>
          <p:nvPr/>
        </p:nvSpPr>
        <p:spPr>
          <a:xfrm>
            <a:off x="115700" y="685695"/>
            <a:ext cx="68487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Select “File sharing” from the left menu bar.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68" name="Google Shape;268;p20"/>
          <p:cNvSpPr txBox="1"/>
          <p:nvPr/>
        </p:nvSpPr>
        <p:spPr>
          <a:xfrm>
            <a:off x="115700" y="4703208"/>
            <a:ext cx="68487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Click the file name you want to download. 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69" name="Google Shape;2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610" y="1154895"/>
            <a:ext cx="6461599" cy="3169455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0" name="Google Shape;27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611" y="5467349"/>
            <a:ext cx="6472365" cy="3381375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1" name="Google Shape;271;p20"/>
          <p:cNvSpPr/>
          <p:nvPr/>
        </p:nvSpPr>
        <p:spPr>
          <a:xfrm>
            <a:off x="2224943" y="8351201"/>
            <a:ext cx="1381157" cy="268924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190449" y="2460720"/>
            <a:ext cx="990651" cy="263430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/>
              <a:t>Upload files</a:t>
            </a:r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79" name="Google Shape;279;p21"/>
          <p:cNvSpPr txBox="1"/>
          <p:nvPr/>
        </p:nvSpPr>
        <p:spPr>
          <a:xfrm>
            <a:off x="152400" y="557412"/>
            <a:ext cx="65532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Select “File sharing” on the left menu bar</a:t>
            </a:r>
            <a:r>
              <a:rPr lang="en-US" b="1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 and </a:t>
            </a: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click 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“File upload”.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80" name="Google Shape;280;p21"/>
          <p:cNvSpPr txBox="1"/>
          <p:nvPr/>
        </p:nvSpPr>
        <p:spPr>
          <a:xfrm>
            <a:off x="165925" y="4299888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Upload the file, select “File classification”, and click the “upload” button to submit the file to manager.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81" name="Google Shape;28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270" y="1026598"/>
            <a:ext cx="5170606" cy="3127689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2" name="Google Shape;282;p21"/>
          <p:cNvSpPr/>
          <p:nvPr/>
        </p:nvSpPr>
        <p:spPr>
          <a:xfrm>
            <a:off x="5450065" y="3342086"/>
            <a:ext cx="514800" cy="145393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843694" y="1769336"/>
            <a:ext cx="612965" cy="187055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1363" y="4914701"/>
            <a:ext cx="3635270" cy="451014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1"/>
          <p:cNvSpPr/>
          <p:nvPr/>
        </p:nvSpPr>
        <p:spPr>
          <a:xfrm>
            <a:off x="1774146" y="5462377"/>
            <a:ext cx="3318849" cy="598180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1774146" y="6120789"/>
            <a:ext cx="3318849" cy="543800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3514724" y="8886062"/>
            <a:ext cx="1354987" cy="289836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 txBox="1">
            <a:spLocks noGrp="1"/>
          </p:cNvSpPr>
          <p:nvPr>
            <p:ph type="sldNum" idx="12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/>
          </p:nvPr>
        </p:nvSpPr>
        <p:spPr>
          <a:xfrm>
            <a:off x="516460" y="3080931"/>
            <a:ext cx="5919600" cy="26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Account Settings</a:t>
            </a:r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body" idx="1"/>
          </p:nvPr>
        </p:nvSpPr>
        <p:spPr>
          <a:xfrm>
            <a:off x="537468" y="5129407"/>
            <a:ext cx="6320531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Request for change of employee information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Change of password</a:t>
            </a:r>
            <a:endParaRPr sz="2100" i="0" u="none" strike="noStrike" cap="none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134" y="999128"/>
            <a:ext cx="6504996" cy="235326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3"/>
          <p:cNvSpPr txBox="1">
            <a:spLocks noGrp="1"/>
          </p:cNvSpPr>
          <p:nvPr>
            <p:ph type="title"/>
          </p:nvPr>
        </p:nvSpPr>
        <p:spPr>
          <a:xfrm>
            <a:off x="88535" y="0"/>
            <a:ext cx="8706957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 sz="2200"/>
              <a:t>Request for change of employee information</a:t>
            </a:r>
            <a:endParaRPr/>
          </a:p>
        </p:txBody>
      </p:sp>
      <p:sp>
        <p:nvSpPr>
          <p:cNvPr id="301" name="Google Shape;301;p23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3"/>
          <p:cNvSpPr txBox="1"/>
          <p:nvPr/>
        </p:nvSpPr>
        <p:spPr>
          <a:xfrm>
            <a:off x="152400" y="3593741"/>
            <a:ext cx="64428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Change the information and click “Done”.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* The displayed items differ depending on the settings of the manager.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303" name="Google Shape;303;p23"/>
          <p:cNvSpPr txBox="1"/>
          <p:nvPr/>
        </p:nvSpPr>
        <p:spPr>
          <a:xfrm>
            <a:off x="152400" y="529928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Click “Dashboard” on the left menu, click “Edit”.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304" name="Google Shape;304;p23"/>
          <p:cNvSpPr txBox="1"/>
          <p:nvPr/>
        </p:nvSpPr>
        <p:spPr>
          <a:xfrm>
            <a:off x="152400" y="6030967"/>
            <a:ext cx="64428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3. Enter a comment and click “Send“ to complete. Please wait for the approval of the manager.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706140" y="1945759"/>
            <a:ext cx="535173" cy="159488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6462" y="4209529"/>
            <a:ext cx="3323091" cy="1551492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7" name="Google Shape;30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4685" y="6690085"/>
            <a:ext cx="3028630" cy="278634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8" name="Google Shape;308;p23"/>
          <p:cNvSpPr/>
          <p:nvPr/>
        </p:nvSpPr>
        <p:spPr>
          <a:xfrm>
            <a:off x="2965924" y="5458887"/>
            <a:ext cx="947417" cy="224063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3507944" y="9031282"/>
            <a:ext cx="1146375" cy="271116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>
                <a:solidFill>
                  <a:srgbClr val="117FCC"/>
                </a:solidFill>
              </a:rPr>
              <a:t>Change of password</a:t>
            </a:r>
            <a:endParaRPr/>
          </a:p>
        </p:txBody>
      </p:sp>
      <p:sp>
        <p:nvSpPr>
          <p:cNvPr id="315" name="Google Shape;315;p24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55200" y="746450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Click the email address at the top right of My Page and click “Change password” from the displayed menu.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317" name="Google Shape;317;p24"/>
          <p:cNvSpPr txBox="1"/>
          <p:nvPr/>
        </p:nvSpPr>
        <p:spPr>
          <a:xfrm>
            <a:off x="76200" y="3436825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Enter new password and click “Change” to complete.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318" name="Google Shape;3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12" y="1506958"/>
            <a:ext cx="6541575" cy="132904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/>
          <p:nvPr/>
        </p:nvSpPr>
        <p:spPr>
          <a:xfrm>
            <a:off x="5623399" y="1597848"/>
            <a:ext cx="947417" cy="213189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609" y="4137518"/>
            <a:ext cx="5852780" cy="4888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>
            <a:spLocks noGrp="1"/>
          </p:cNvSpPr>
          <p:nvPr>
            <p:ph type="sldNum" idx="12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title"/>
          </p:nvPr>
        </p:nvSpPr>
        <p:spPr>
          <a:xfrm>
            <a:off x="516460" y="3080931"/>
            <a:ext cx="5919600" cy="26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i="0" u="none" strike="noStrike" cap="none">
                <a:solidFill>
                  <a:schemeClr val="lt1"/>
                </a:solidFill>
              </a:rPr>
              <a:t>Others</a:t>
            </a:r>
            <a:endParaRPr sz="44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27" name="Google Shape;327;p25"/>
          <p:cNvSpPr txBox="1">
            <a:spLocks noGrp="1"/>
          </p:cNvSpPr>
          <p:nvPr>
            <p:ph type="body" idx="1"/>
          </p:nvPr>
        </p:nvSpPr>
        <p:spPr>
          <a:xfrm>
            <a:off x="537468" y="5129407"/>
            <a:ext cx="6214205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Item lists for entering employee information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Clock Revision Request Mail　　</a:t>
            </a:r>
            <a:endParaRPr sz="2100" i="0" u="none" strike="noStrike" cap="none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>
            <a:spLocks noGrp="1"/>
          </p:cNvSpPr>
          <p:nvPr>
            <p:ph type="title"/>
          </p:nvPr>
        </p:nvSpPr>
        <p:spPr>
          <a:xfrm>
            <a:off x="186610" y="152400"/>
            <a:ext cx="7670849" cy="20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 sz="2200">
                <a:solidFill>
                  <a:srgbClr val="117FCC"/>
                </a:solidFill>
              </a:rPr>
              <a:t>Item lists for entering employee information</a:t>
            </a:r>
            <a:endParaRPr sz="2200">
              <a:solidFill>
                <a:srgbClr val="117FCC"/>
              </a:solidFill>
            </a:endParaRPr>
          </a:p>
        </p:txBody>
      </p:sp>
      <p:sp>
        <p:nvSpPr>
          <p:cNvPr id="333" name="Google Shape;333;p26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6"/>
          <p:cNvSpPr txBox="1"/>
          <p:nvPr/>
        </p:nvSpPr>
        <p:spPr>
          <a:xfrm>
            <a:off x="186611" y="429677"/>
            <a:ext cx="648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* Items may be customized by the manager</a:t>
            </a:r>
            <a:endParaRPr sz="10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335" name="Google Shape;335;p26"/>
          <p:cNvGraphicFramePr/>
          <p:nvPr/>
        </p:nvGraphicFramePr>
        <p:xfrm>
          <a:off x="186548" y="7617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{BAA0C50E-FFF9-4CA7-8C07-D458EC337626}</a:tableStyleId>
              </a:tblPr>
              <a:tblGrid>
                <a:gridCol w="232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Item name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Condition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Explanation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Basic information</a:t>
                      </a:r>
                      <a:endParaRPr sz="1400" b="1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Profile image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upload your face photo.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Last name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 Yamada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First name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(E.g.)Taro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Maiden name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(E.g.)Taro Sasaki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Date of birth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(E.g.)1980/1/1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Gender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Male / Female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Email address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(E.g.)yamada@lms.jobcan.ne.jp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Country of Residence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it.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Postal code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999-9999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Prefectures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(E.g.)Tokyo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City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(E.g.)Shibuya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Street number 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(E.g.)9-99-99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Building name/Room number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(E.g.)Jobcan apartment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Address  (overseas)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 (Applicable person only)</a:t>
                      </a:r>
                      <a:endParaRPr sz="800" b="0" u="none" strike="noStrike" cap="non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alphanumeric character</a:t>
                      </a:r>
                      <a:endParaRPr sz="1400" b="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Phone number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(E.g.)0000-0000-0000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Relationship of householder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(E.g.)The person himself/herself, husband, wife, etc.  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Name of householder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(E.g.)Taro Yamada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Japanese/Non-Japanese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it.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Nationality/Region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it.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Status of residence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it.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Expiration date of stay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(E.g.)2011/4/1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Whether or not there is permission for activities outside the qualification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Yes / No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Temporary/Contract employment classification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it.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Residence card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the file.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1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Resume / CV</a:t>
                      </a:r>
                      <a:endParaRPr sz="1400" b="1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Resume / CV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the file.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31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Commuting allowance</a:t>
                      </a:r>
                      <a:endParaRPr sz="1400" b="1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Means of commuting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it.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Commuter pass period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One month / Three months / Six months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Train | Station you get in</a:t>
                      </a:r>
                      <a:endParaRPr sz="1400" u="none" strike="noStrike" cap="none"/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(E.g.)Shibuya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                Station you get off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(E.g.)Shinjuku 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Waypoint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(E.g.)Yoyogi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   One-way fare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      Commuter pass fee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400" u="none" strike="noStrike" cap="none"/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Bus | Stop you get in</a:t>
                      </a:r>
                      <a:endParaRPr sz="1400" u="none" strike="noStrike" cap="none"/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(E.g.)Shibuya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             Stop you get off</a:t>
                      </a:r>
                      <a:endParaRPr sz="1400" u="none" strike="noStrike" cap="none"/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(E.g.)Shinjuku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Waypoint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(E.g.)Yoyogi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One-way fare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       Commuter pass fee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Car | Departure place</a:t>
                      </a:r>
                      <a:endParaRPr sz="1400" u="none" strike="noStrike" cap="none"/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(E.g.)Home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  Arrival place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(E.g.)Main office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                           One-way commuting distance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it.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5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           Payment amount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21875" marR="21875" marT="14575" marB="1457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400" u="none" strike="noStrike" cap="none"/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431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Account information</a:t>
                      </a:r>
                      <a:endParaRPr sz="1400" b="1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Bank name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(E.g.)xx bank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Bank code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4 half-width number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Branch name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 Shinjuku Central Branch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Branch code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3 half-width number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8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Type of account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Saving account / Current account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Account number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4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Within 7 half-width number</a:t>
                      </a:r>
                      <a:endParaRPr sz="1400" u="none" strike="noStrike" cap="none"/>
                    </a:p>
                  </a:txBody>
                  <a:tcPr marL="14125" marR="14125" marT="9425" marB="9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6795214" cy="46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 sz="2200">
                <a:solidFill>
                  <a:srgbClr val="117FCC"/>
                </a:solidFill>
              </a:rPr>
              <a:t>Item lists for entering employee information</a:t>
            </a:r>
            <a:endParaRPr sz="2200" i="0" u="none" strike="noStrike" cap="none">
              <a:solidFill>
                <a:srgbClr val="117FCC"/>
              </a:solidFill>
            </a:endParaRPr>
          </a:p>
        </p:txBody>
      </p:sp>
      <p:sp>
        <p:nvSpPr>
          <p:cNvPr id="341" name="Google Shape;341;p27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graphicFrame>
        <p:nvGraphicFramePr>
          <p:cNvPr id="342" name="Google Shape;342;p27"/>
          <p:cNvGraphicFramePr/>
          <p:nvPr/>
        </p:nvGraphicFramePr>
        <p:xfrm>
          <a:off x="57150" y="6227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{BAA0C50E-FFF9-4CA7-8C07-D458EC337626}</a:tableStyleId>
              </a:tblPr>
              <a:tblGrid>
                <a:gridCol w="23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Dependent information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With or without dependents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Yes / No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Relationship to the dependents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 (Applicable person only)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Spouse / Others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Details of relationship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 (Applicable person only)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it.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Last name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 (Applicable person only)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(E.g.)Yamada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First name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 (Applicable person only)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(E.g.)Hanako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Date of birth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 (Applicable person only)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(E.g.)1980/1/1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Gender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 (Applicable person only)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Male/Female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Live together / Separate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 (Applicable person only)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Live together / Separate / Separate (domestic) / Separate (overseas)</a:t>
                      </a:r>
                      <a:endParaRPr sz="1400" u="none" strike="noStrike" cap="none"/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Occupation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 (Applicable person only)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(E.g.)Housewife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Phone number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(E.g.)0000-0000-0000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Annual income (Expected for the next year)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Annual income (January - December)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Required (Applicable person only)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Half-width number</a:t>
                      </a:r>
                      <a:endParaRPr sz="1600" u="none" strike="noStrike" cap="non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Disability classification</a:t>
                      </a:r>
                      <a:endParaRPr sz="1400" u="none" strike="noStrike" cap="none"/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Not applicable / Person with disabilities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/ Person with heavy handicap 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Dependent on tax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Day she/he become a dependent 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In the procedure for joining the company, the date of joining the company will be automatically set.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Reason for being added to dependent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 (Applicable person only)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In the procedure for joining the company, “By acquiring qualification” will be automatically set.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Submission of dependent deduction report for subordinate salary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98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Spouse information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Whether or not you have spouse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Yes / No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98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Emergency contact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Last name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(E.g.)Yamada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First name　　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(E.g.)Ichiro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Relationship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 The person himself/herself, Husband, Wife, etc.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Phone number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(E.g.)0000-0000-0000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Postal code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999-9999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Prefectures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(E.g.)Tokyo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City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(E.g.)Shibuya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Street number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(E.g.)9-99-99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Building name/Room number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(E.g.)Jobcan apartment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498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Address of residence card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Postal code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999-9999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Prefectures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(E.g.)Tokyo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City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(E.g.)Shibuya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Street number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(E.g.)9-99-99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Building name/Room number 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(E.g.)Jobcan apartment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498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Tax classification information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Disability classification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Not applicable / Person with disabilities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/ Person with heavy handicap </a:t>
                      </a:r>
                      <a:endParaRPr sz="800" b="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Working student classification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Not applicable / Working student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Single parent/Widow (Widower) classification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Not applicable / Single parent / Widow (Widower)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Widow (Widower) classification (before 2020)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Not applicable / Widow (Widower)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/ Special Widow (Widower)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Single child dependent (before 2020)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Not applicable / Single child dependent</a:t>
                      </a:r>
                      <a:endParaRPr sz="8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498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Health insurance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22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Health insurance insured person reference number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Within 6 half-width number</a:t>
                      </a:r>
                      <a:endParaRPr sz="1400" u="none" strike="noStrike" cap="none"/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498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Welfare pension insurance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Basic pension number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10 half-width number</a:t>
                      </a:r>
                      <a:endParaRPr sz="1400" u="none" strike="noStrike" cap="none"/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Pension notebook image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the file.</a:t>
                      </a:r>
                      <a:endParaRPr sz="1400" u="none" strike="noStrike" cap="none"/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Take out welfare annuity insurance for the first time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3A3838"/>
                        </a:solidFill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I don't know the basic pension number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3A3838"/>
                        </a:solidFill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498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Employment insurance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Employment insurance insured number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11 half-width number</a:t>
                      </a:r>
                      <a:endParaRPr sz="1400" u="none" strike="noStrike" cap="none"/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Employment insurance card image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Please select the file.</a:t>
                      </a:r>
                      <a:endParaRPr sz="1400" u="none" strike="noStrike" cap="none"/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4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Don’t know the employment insurance insured number</a:t>
                      </a:r>
                      <a:endParaRPr sz="1400" u="none" strike="noStrike" cap="none"/>
                    </a:p>
                  </a:txBody>
                  <a:tcPr marL="0" marR="0" marT="7425" marB="7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3A3838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Optional</a:t>
                      </a:r>
                      <a:endParaRPr sz="1600" u="none" strike="noStrike" cap="none">
                        <a:solidFill>
                          <a:srgbClr val="3A3838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L="11125" marR="11125" marT="7425" marB="7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3A3838"/>
                        </a:solidFill>
                      </a:endParaRPr>
                    </a:p>
                  </a:txBody>
                  <a:tcPr marL="11125" marR="11125" marT="7425" marB="7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 txBox="1">
            <a:spLocks noGrp="1"/>
          </p:cNvSpPr>
          <p:nvPr>
            <p:ph type="title"/>
          </p:nvPr>
        </p:nvSpPr>
        <p:spPr>
          <a:xfrm>
            <a:off x="186610" y="0"/>
            <a:ext cx="6328489" cy="46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>
                <a:solidFill>
                  <a:srgbClr val="117FCC"/>
                </a:solidFill>
              </a:rPr>
              <a:t>Clock Revision Request Mail</a:t>
            </a:r>
            <a:endParaRPr sz="2800" i="0" u="none" strike="noStrike" cap="none">
              <a:solidFill>
                <a:srgbClr val="117FCC"/>
              </a:solidFill>
            </a:endParaRPr>
          </a:p>
        </p:txBody>
      </p:sp>
      <p:sp>
        <p:nvSpPr>
          <p:cNvPr id="348" name="Google Shape;348;p28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8"/>
          <p:cNvSpPr txBox="1"/>
          <p:nvPr/>
        </p:nvSpPr>
        <p:spPr>
          <a:xfrm>
            <a:off x="186600" y="724213"/>
            <a:ext cx="6671400" cy="81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You may receive a request to correct the procedure from the manager.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Title: Adding a correction request of dependents has arrived｜Jobcan labor management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350" name="Google Shape;350;p28"/>
          <p:cNvSpPr txBox="1"/>
          <p:nvPr/>
        </p:nvSpPr>
        <p:spPr>
          <a:xfrm>
            <a:off x="186599" y="1824768"/>
            <a:ext cx="6471375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Check “Comment from xx”, click the link, correct the relevant part, and submit it to the administrator. 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pSp>
        <p:nvGrpSpPr>
          <p:cNvPr id="351" name="Google Shape;351;p28"/>
          <p:cNvGrpSpPr/>
          <p:nvPr/>
        </p:nvGrpSpPr>
        <p:grpSpPr>
          <a:xfrm>
            <a:off x="274923" y="2636335"/>
            <a:ext cx="6383052" cy="4014847"/>
            <a:chOff x="627348" y="5364405"/>
            <a:chExt cx="6230652" cy="3773751"/>
          </a:xfrm>
        </p:grpSpPr>
        <p:pic>
          <p:nvPicPr>
            <p:cNvPr id="352" name="Google Shape;35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7348" y="5364405"/>
              <a:ext cx="6230652" cy="37737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28"/>
            <p:cNvSpPr/>
            <p:nvPr/>
          </p:nvSpPr>
          <p:spPr>
            <a:xfrm>
              <a:off x="642835" y="7620573"/>
              <a:ext cx="2900692" cy="234650"/>
            </a:xfrm>
            <a:prstGeom prst="rect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28"/>
          <p:cNvSpPr/>
          <p:nvPr/>
        </p:nvSpPr>
        <p:spPr>
          <a:xfrm>
            <a:off x="282566" y="4165612"/>
            <a:ext cx="1944402" cy="506434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sldNum" idx="12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"/>
          </p:nvPr>
        </p:nvSpPr>
        <p:spPr>
          <a:xfrm>
            <a:off x="537468" y="5129407"/>
            <a:ext cx="6053831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Issue My Page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Enter the information for the first time</a:t>
            </a:r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445209" y="3900331"/>
            <a:ext cx="5919600" cy="95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0"/>
              <a:t>Issue My Page</a:t>
            </a:r>
            <a:endParaRPr sz="44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/>
              <a:t>Issue My Page</a:t>
            </a:r>
            <a:endParaRPr sz="2800" i="0" u="none" strike="noStrike" cap="none">
              <a:solidFill>
                <a:srgbClr val="117FCC"/>
              </a:solidFill>
            </a:endParaRPr>
          </a:p>
        </p:txBody>
      </p:sp>
      <p:sp>
        <p:nvSpPr>
          <p:cNvPr id="58" name="Google Shape;58;p4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20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 txBox="1"/>
          <p:nvPr/>
        </p:nvSpPr>
        <p:spPr>
          <a:xfrm>
            <a:off x="252600" y="3571350"/>
            <a:ext cx="6453600" cy="1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Click the link </a:t>
            </a:r>
            <a:r>
              <a:rPr lang="en-US" b="1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from</a:t>
            </a: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 the invitation email.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If you have My Page in Jobcan series  (Attendance Management, Work Flow/Expense Reimbursement, Recruitment Management, Payroll), you will receive the following email when the manager </a:t>
            </a: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issues the new My Page</a:t>
            </a: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 for Labor Management.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186600" y="541750"/>
            <a:ext cx="6552000" cy="202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You can request changing your profile, dependent, address and name on My Page of Jobcan Labor Management.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There are </a:t>
            </a:r>
            <a:r>
              <a:rPr lang="en-US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three</a:t>
            </a: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patterns</a:t>
            </a: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 for issuing My Page. We will be </a:t>
            </a:r>
            <a:r>
              <a:rPr lang="en-US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introducing</a:t>
            </a: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 each operational procedures.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【１】When you have already used other Jobcan services </a:t>
            </a:r>
            <a:endParaRPr sz="1400" b="1" i="0" u="none" strike="noStrike" cap="non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【２】When you use Jobcan for the first time</a:t>
            </a:r>
            <a:endParaRPr sz="1400" b="1" i="0" u="none" strike="noStrike" cap="non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【３】When the manager requests to input profile at the same time as issuing My Page</a:t>
            </a:r>
            <a:endParaRPr sz="1400" b="1" i="0" u="none" strike="noStrike" cap="non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100250" y="3077038"/>
            <a:ext cx="6787442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【１】When you have already used other Jobcan services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4"/>
          <p:cNvGrpSpPr/>
          <p:nvPr/>
        </p:nvGrpSpPr>
        <p:grpSpPr>
          <a:xfrm>
            <a:off x="847585" y="4997104"/>
            <a:ext cx="5212751" cy="4178447"/>
            <a:chOff x="752862" y="5086078"/>
            <a:chExt cx="4782966" cy="4000500"/>
          </a:xfrm>
        </p:grpSpPr>
        <p:pic>
          <p:nvPicPr>
            <p:cNvPr id="63" name="Google Shape;63;p4"/>
            <p:cNvPicPr preferRelativeResize="0"/>
            <p:nvPr/>
          </p:nvPicPr>
          <p:blipFill rotWithShape="1">
            <a:blip r:embed="rId3">
              <a:alphaModFix/>
            </a:blip>
            <a:srcRect r="3984"/>
            <a:stretch/>
          </p:blipFill>
          <p:spPr>
            <a:xfrm>
              <a:off x="752862" y="5086078"/>
              <a:ext cx="4782966" cy="4000500"/>
            </a:xfrm>
            <a:prstGeom prst="rect">
              <a:avLst/>
            </a:prstGeom>
            <a:noFill/>
            <a:ln w="9525" cap="flat" cmpd="sng">
              <a:solidFill>
                <a:srgbClr val="AEABAB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4" name="Google Shape;64;p4"/>
            <p:cNvSpPr/>
            <p:nvPr/>
          </p:nvSpPr>
          <p:spPr>
            <a:xfrm>
              <a:off x="1618735" y="7988546"/>
              <a:ext cx="1643449" cy="111405"/>
            </a:xfrm>
            <a:prstGeom prst="rect">
              <a:avLst/>
            </a:prstGeom>
            <a:solidFill>
              <a:schemeClr val="lt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1942467" y="8473323"/>
              <a:ext cx="1508985" cy="115928"/>
            </a:xfrm>
            <a:prstGeom prst="rect">
              <a:avLst/>
            </a:prstGeom>
            <a:solidFill>
              <a:schemeClr val="lt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955589" y="5813203"/>
              <a:ext cx="981991" cy="110550"/>
            </a:xfrm>
            <a:prstGeom prst="rect">
              <a:avLst/>
            </a:prstGeom>
            <a:solidFill>
              <a:schemeClr val="lt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Issue My Page</a:t>
            </a:r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4" name="Google Shape;74;p5"/>
          <p:cNvSpPr txBox="1"/>
          <p:nvPr/>
        </p:nvSpPr>
        <p:spPr>
          <a:xfrm>
            <a:off x="152400" y="553000"/>
            <a:ext cx="61281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Enter the email address and password to login.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247875" y="4958325"/>
            <a:ext cx="6390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When the top page of My Page of Labor Management is displayed, it will be available.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5642503" y="5823748"/>
            <a:ext cx="863072" cy="83437"/>
          </a:xfrm>
          <a:prstGeom prst="rect">
            <a:avLst/>
          </a:prstGeom>
          <a:solidFill>
            <a:srgbClr val="AEABAB"/>
          </a:solidFill>
          <a:ln w="25400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5714501"/>
            <a:ext cx="6589088" cy="284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7669" y="972673"/>
            <a:ext cx="2751011" cy="377706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/>
          <p:nvPr/>
        </p:nvSpPr>
        <p:spPr>
          <a:xfrm>
            <a:off x="2209800" y="2285999"/>
            <a:ext cx="2438400" cy="949081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2330039" y="3644637"/>
            <a:ext cx="2216373" cy="325582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500" y="5980744"/>
            <a:ext cx="2640376" cy="340488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Issue My Page</a:t>
            </a:r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9" name="Google Shape;89;p6"/>
          <p:cNvSpPr txBox="1"/>
          <p:nvPr/>
        </p:nvSpPr>
        <p:spPr>
          <a:xfrm>
            <a:off x="139888" y="469188"/>
            <a:ext cx="64536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【２】When you use Jobcan for the first time</a:t>
            </a:r>
            <a:endParaRPr sz="1800" b="1" i="0" u="none" strike="noStrike" cap="non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202200" y="827475"/>
            <a:ext cx="6453600" cy="1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1. Click the link in the invitation email.</a:t>
            </a:r>
            <a:endParaRPr sz="1400" b="1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If you use Jobcan series  (Attendance Management, Work Flow/Expense Reimbursement, Recruitment Management, Payroll) for the first time, you will receive the following email when the manager issues new My Page for Labor Management.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Title：Jobcan has been invited to a common ID｜Jobcan Common ID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253875" y="5543800"/>
            <a:ext cx="61281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2. Enter the password and click “Register”.</a:t>
            </a:r>
            <a:endParaRPr sz="12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92" name="Google Shape;9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864" y="2341366"/>
            <a:ext cx="5144431" cy="3000918"/>
          </a:xfrm>
          <a:prstGeom prst="rect">
            <a:avLst/>
          </a:prstGeom>
          <a:noFill/>
          <a:ln w="9525" cap="flat" cmpd="sng">
            <a:solidFill>
              <a:srgbClr val="D0CECE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Issue My Page</a:t>
            </a:r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00" name="Google Shape;100;p7"/>
          <p:cNvSpPr txBox="1"/>
          <p:nvPr/>
        </p:nvSpPr>
        <p:spPr>
          <a:xfrm>
            <a:off x="96600" y="696925"/>
            <a:ext cx="66648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3. My page of Jobcan common ID will be displayed, so click the “Labor Management” tab on the upper left</a:t>
            </a:r>
            <a:r>
              <a:rPr lang="en-US" sz="12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.</a:t>
            </a:r>
            <a:endParaRPr sz="12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01" name="Google Shape;101;p7"/>
          <p:cNvSpPr txBox="1"/>
          <p:nvPr/>
        </p:nvSpPr>
        <p:spPr>
          <a:xfrm>
            <a:off x="186600" y="5289050"/>
            <a:ext cx="6394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When the top page of My Page of Labor Management is displayed, it will be available.</a:t>
            </a:r>
            <a:endParaRPr sz="12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116" y="1555055"/>
            <a:ext cx="6553768" cy="290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600" y="5960632"/>
            <a:ext cx="6504468" cy="2811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186610" y="0"/>
            <a:ext cx="7366095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Enter the information for the first time</a:t>
            </a:r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sldNum" idx="12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11" name="Google Shape;111;p8"/>
          <p:cNvSpPr txBox="1"/>
          <p:nvPr/>
        </p:nvSpPr>
        <p:spPr>
          <a:xfrm>
            <a:off x="176400" y="547175"/>
            <a:ext cx="65052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【３】When there is a request for entering profile from the manager at the same time as issuing My Page</a:t>
            </a:r>
            <a:endParaRPr sz="1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 txBox="1"/>
          <p:nvPr/>
        </p:nvSpPr>
        <p:spPr>
          <a:xfrm>
            <a:off x="202200" y="1238175"/>
            <a:ext cx="6453600" cy="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When the manager issues My Page, the employee may be asked to enter a profile at the same time. In that case, when you log in to Jobcan Labor Management for the first time, page of “Enter employee information” will be displayed.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202200" y="5323749"/>
            <a:ext cx="64536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When you have finished entering the information, click the “Done” button at the bottom to complete. 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* </a:t>
            </a:r>
            <a:r>
              <a:rPr lang="en-US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Upon</a:t>
            </a:r>
            <a:r>
              <a:rPr lang="en-US" sz="1400" b="0" i="0" u="none" strike="noStrike" cap="non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 entering, the manager may send you a revision request, so please enter the information again from the notification of the revision request and submit it to the manager.</a:t>
            </a:r>
            <a:endParaRPr sz="1400" b="0" i="0" u="none" strike="noStrike" cap="non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pSp>
        <p:nvGrpSpPr>
          <p:cNvPr id="114" name="Google Shape;114;p8"/>
          <p:cNvGrpSpPr/>
          <p:nvPr/>
        </p:nvGrpSpPr>
        <p:grpSpPr>
          <a:xfrm>
            <a:off x="927250" y="6587428"/>
            <a:ext cx="4997300" cy="2929356"/>
            <a:chOff x="1501050" y="5363007"/>
            <a:chExt cx="5435450" cy="3188304"/>
          </a:xfrm>
        </p:grpSpPr>
        <p:pic>
          <p:nvPicPr>
            <p:cNvPr id="115" name="Google Shape;11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01050" y="5363007"/>
              <a:ext cx="5435450" cy="3188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8"/>
            <p:cNvSpPr/>
            <p:nvPr/>
          </p:nvSpPr>
          <p:spPr>
            <a:xfrm>
              <a:off x="2028825" y="7458075"/>
              <a:ext cx="1381125" cy="20955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810126" y="8277226"/>
              <a:ext cx="942974" cy="200024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" name="Google Shape;1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304" y="2236836"/>
            <a:ext cx="5633192" cy="2914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body" idx="1"/>
          </p:nvPr>
        </p:nvSpPr>
        <p:spPr>
          <a:xfrm>
            <a:off x="537469" y="5129407"/>
            <a:ext cx="6128026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</a:pPr>
            <a:r>
              <a:rPr lang="en-US"/>
              <a:t>・Procedure for joining the company　　　　　　　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</a:pPr>
            <a:r>
              <a:rPr lang="en-US"/>
              <a:t>・Procedure for leaving the company　　　　　　　　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</a:pPr>
            <a:r>
              <a:rPr lang="en-US"/>
              <a:t>・Request for updating information</a:t>
            </a:r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516460" y="3080931"/>
            <a:ext cx="5919600" cy="26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Receive an input request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2954</Words>
  <Application>Microsoft Office PowerPoint</Application>
  <PresentationFormat>A4 210 x 297 mm</PresentationFormat>
  <Paragraphs>611</Paragraphs>
  <Slides>28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2" baseType="lpstr">
      <vt:lpstr>Kosugi Maru</vt:lpstr>
      <vt:lpstr>Arial</vt:lpstr>
      <vt:lpstr>Calibri</vt:lpstr>
      <vt:lpstr>Office テーマ</vt:lpstr>
      <vt:lpstr>Employee Operation Manual</vt:lpstr>
      <vt:lpstr>Table of Contents</vt:lpstr>
      <vt:lpstr>Issue My Page</vt:lpstr>
      <vt:lpstr>Issue My Page</vt:lpstr>
      <vt:lpstr>Issue My Page</vt:lpstr>
      <vt:lpstr>Issue My Page</vt:lpstr>
      <vt:lpstr>Issue My Page</vt:lpstr>
      <vt:lpstr>Enter the information for the first time</vt:lpstr>
      <vt:lpstr>Receive an input request</vt:lpstr>
      <vt:lpstr>Procedure for joining the company</vt:lpstr>
      <vt:lpstr>Procedure for leaving the company</vt:lpstr>
      <vt:lpstr>Request for updating information</vt:lpstr>
      <vt:lpstr>Request for a procedure</vt:lpstr>
      <vt:lpstr>Change of dependent</vt:lpstr>
      <vt:lpstr>Explanation of input items for change of dependents</vt:lpstr>
      <vt:lpstr>Change of address</vt:lpstr>
      <vt:lpstr>Change of name</vt:lpstr>
      <vt:lpstr>Share files</vt:lpstr>
      <vt:lpstr>Receive a signature/seal request</vt:lpstr>
      <vt:lpstr>Download files</vt:lpstr>
      <vt:lpstr>Upload files</vt:lpstr>
      <vt:lpstr>Account Settings</vt:lpstr>
      <vt:lpstr>Request for change of employee information</vt:lpstr>
      <vt:lpstr>Change of password</vt:lpstr>
      <vt:lpstr>Others</vt:lpstr>
      <vt:lpstr>Item lists for entering employee information</vt:lpstr>
      <vt:lpstr>Item lists for entering employee information</vt:lpstr>
      <vt:lpstr>Clock Revision Request Mail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Operation Manual</dc:title>
  <dc:creator>CS共有</dc:creator>
  <cp:lastModifiedBy>miki.sumiyo</cp:lastModifiedBy>
  <cp:revision>3</cp:revision>
  <dcterms:modified xsi:type="dcterms:W3CDTF">2021-06-04T10:21:31Z</dcterms:modified>
</cp:coreProperties>
</file>