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90" r:id="rId22"/>
    <p:sldId id="291"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9906000" cy="6858000" type="A4"/>
  <p:notesSz cx="9939338" cy="143684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fstZ7vzT49t6W7RhLWbrCNcPt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F68CD5-80D0-4510-B9CD-A183CE6D10BF}">
  <a:tblStyle styleId="{10F68CD5-80D0-4510-B9CD-A183CE6D10B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46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656875" y="1077625"/>
            <a:ext cx="6626525" cy="5388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93925" y="6825000"/>
            <a:ext cx="7951450" cy="6465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1468438" y="1795463"/>
            <a:ext cx="7002462" cy="484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993775" y="6915150"/>
            <a:ext cx="7951788" cy="5657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102" b="0" i="0" u="none" strike="noStrike" cap="none" dirty="0">
                <a:solidFill>
                  <a:schemeClr val="dk1"/>
                </a:solidFill>
                <a:sym typeface="Arial"/>
              </a:rPr>
              <a:t>å</a:t>
            </a:r>
            <a:endParaRPr sz="1102" dirty="0">
              <a:solidFill>
                <a:schemeClr val="dk1"/>
              </a:solidFil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9" name="Google Shape;199;p10: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2" name="Google Shape;212;p11: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5" name="Google Shape;225;p12: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3: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3" name="Google Shape;233;p13: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4: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3" name="Google Shape;243;p14: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5: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4" name="Google Shape;254;p15: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4" name="Google Shape;264;p16: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7" name="Google Shape;277;p17: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8: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87" name="Google Shape;287;p18: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9: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8" name="Google Shape;298;p19: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7" name="Google Shape;117;p2: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0: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5" name="Google Shape;305;p20: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0: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5" name="Google Shape;305;p20: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4708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0: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5" name="Google Shape;305;p20: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3131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3: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19" name="Google Shape;319;p33: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1: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9" name="Google Shape;329;p21: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2: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1" name="Google Shape;341;p22: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3: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51" name="Google Shape;351;p23: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4: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5" name="Google Shape;365;p24: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5: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5" name="Google Shape;375;p25: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6: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9" name="Google Shape;389;p26: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a:spLocks noGrp="1" noRot="1" noChangeAspect="1"/>
          </p:cNvSpPr>
          <p:nvPr>
            <p:ph type="sldImg" idx="2"/>
          </p:nvPr>
        </p:nvSpPr>
        <p:spPr>
          <a:xfrm>
            <a:off x="1466850" y="1795463"/>
            <a:ext cx="7005638" cy="484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notes"/>
          <p:cNvSpPr txBox="1">
            <a:spLocks noGrp="1"/>
          </p:cNvSpPr>
          <p:nvPr>
            <p:ph type="body" idx="1"/>
          </p:nvPr>
        </p:nvSpPr>
        <p:spPr>
          <a:xfrm>
            <a:off x="993775" y="6915150"/>
            <a:ext cx="7951788" cy="5657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2" dirty="0">
              <a:solidFill>
                <a:schemeClr val="dk1"/>
              </a:solidFil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7: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00" name="Google Shape;400;p27: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8: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3" name="Google Shape;413;p28: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9: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3" name="Google Shape;423;p29: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0: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7" name="Google Shape;437;p30: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1: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9" name="Google Shape;449;p31: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2: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2" name="Google Shape;462;p32: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4: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77" name="Google Shape;477;p34: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a:spLocks noGrp="1" noRot="1" noChangeAspect="1"/>
          </p:cNvSpPr>
          <p:nvPr>
            <p:ph type="sldImg" idx="2"/>
          </p:nvPr>
        </p:nvSpPr>
        <p:spPr>
          <a:xfrm>
            <a:off x="1466850" y="1795463"/>
            <a:ext cx="7005638" cy="484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4:notes"/>
          <p:cNvSpPr txBox="1">
            <a:spLocks noGrp="1"/>
          </p:cNvSpPr>
          <p:nvPr>
            <p:ph type="body" idx="1"/>
          </p:nvPr>
        </p:nvSpPr>
        <p:spPr>
          <a:xfrm>
            <a:off x="993775" y="6915150"/>
            <a:ext cx="7951788" cy="56578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2" dirty="0">
              <a:solidFill>
                <a:schemeClr val="dk1"/>
              </a:solidFil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8" name="Google Shape;138;p5: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3" name="Google Shape;153;p6: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3" name="Google Shape;163;p7: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4" name="Google Shape;174;p8: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993925" y="6825000"/>
            <a:ext cx="7951450" cy="646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3" name="Google Shape;183;p9: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1"/>
        <p:cNvGrpSpPr/>
        <p:nvPr/>
      </p:nvGrpSpPr>
      <p:grpSpPr>
        <a:xfrm>
          <a:off x="0" y="0"/>
          <a:ext cx="0" cy="0"/>
          <a:chOff x="0" y="0"/>
          <a:chExt cx="0" cy="0"/>
        </a:xfrm>
      </p:grpSpPr>
      <p:sp>
        <p:nvSpPr>
          <p:cNvPr id="12" name="Google Shape;12;p36"/>
          <p:cNvSpPr txBox="1">
            <a:spLocks noGrp="1"/>
          </p:cNvSpPr>
          <p:nvPr>
            <p:ph type="ctrTitle"/>
          </p:nvPr>
        </p:nvSpPr>
        <p:spPr>
          <a:xfrm>
            <a:off x="742950" y="1122363"/>
            <a:ext cx="84201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atin typeface="游ゴシック" panose="020B0400000000000000" pitchFamily="50" charset="-128"/>
                <a:ea typeface="游ゴシック" panose="020B0400000000000000"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 name="Google Shape;13;p36"/>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游ゴシック" panose="020B0400000000000000" pitchFamily="50" charset="-128"/>
                <a:ea typeface="游ゴシック" panose="020B0400000000000000" pitchFamily="50" charset="-128"/>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4" name="Google Shape;14;p36"/>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15" name="Google Shape;15;p36"/>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16" name="Google Shape;16;p36"/>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altLang="ja-JP" smtClean="0"/>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72"/>
        <p:cNvGrpSpPr/>
        <p:nvPr/>
      </p:nvGrpSpPr>
      <p:grpSpPr>
        <a:xfrm>
          <a:off x="0" y="0"/>
          <a:ext cx="0" cy="0"/>
          <a:chOff x="0" y="0"/>
          <a:chExt cx="0" cy="0"/>
        </a:xfrm>
      </p:grpSpPr>
      <p:sp>
        <p:nvSpPr>
          <p:cNvPr id="73" name="Google Shape;73;p45"/>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atin typeface="游ゴシック" panose="020B0400000000000000" pitchFamily="50" charset="-128"/>
                <a:ea typeface="游ゴシック" panose="020B0400000000000000"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45"/>
          <p:cNvSpPr>
            <a:spLocks noGrp="1"/>
          </p:cNvSpPr>
          <p:nvPr>
            <p:ph type="pic" idx="2"/>
          </p:nvPr>
        </p:nvSpPr>
        <p:spPr>
          <a:xfrm>
            <a:off x="4211340" y="987427"/>
            <a:ext cx="5014913"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45"/>
          <p:cNvSpPr txBox="1">
            <a:spLocks noGrp="1"/>
          </p:cNvSpPr>
          <p:nvPr>
            <p:ph type="body" idx="1"/>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游ゴシック" panose="020B0400000000000000" pitchFamily="50" charset="-128"/>
                <a:ea typeface="游ゴシック" panose="020B0400000000000000" pitchFamily="50" charset="-128"/>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76" name="Google Shape;76;p45"/>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77" name="Google Shape;77;p45"/>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78" name="Google Shape;78;p45"/>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dirty="0"/>
          </a:p>
        </p:txBody>
      </p:sp>
      <p:pic>
        <p:nvPicPr>
          <p:cNvPr id="79" name="Google Shape;79;p45"/>
          <p:cNvPicPr preferRelativeResize="0"/>
          <p:nvPr/>
        </p:nvPicPr>
        <p:blipFill rotWithShape="1">
          <a:blip r:embed="rId2">
            <a:alphaModFix/>
          </a:blip>
          <a:srcRect/>
          <a:stretch/>
        </p:blipFill>
        <p:spPr>
          <a:xfrm>
            <a:off x="7873739" y="49253"/>
            <a:ext cx="1871537" cy="26126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80"/>
        <p:cNvGrpSpPr/>
        <p:nvPr/>
      </p:nvGrpSpPr>
      <p:grpSpPr>
        <a:xfrm>
          <a:off x="0" y="0"/>
          <a:ext cx="0" cy="0"/>
          <a:chOff x="0" y="0"/>
          <a:chExt cx="0" cy="0"/>
        </a:xfrm>
      </p:grpSpPr>
      <p:sp>
        <p:nvSpPr>
          <p:cNvPr id="81" name="Google Shape;81;p46"/>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游ゴシック" panose="020B0400000000000000" pitchFamily="50" charset="-128"/>
                <a:ea typeface="游ゴシック" panose="020B0400000000000000"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2" name="Google Shape;82;p46"/>
          <p:cNvSpPr txBox="1">
            <a:spLocks noGrp="1"/>
          </p:cNvSpPr>
          <p:nvPr>
            <p:ph type="body" idx="1"/>
          </p:nvPr>
        </p:nvSpPr>
        <p:spPr>
          <a:xfrm rot="5400000">
            <a:off x="2777332" y="-270669"/>
            <a:ext cx="4351338" cy="8543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游ゴシック" panose="020B0400000000000000" pitchFamily="50" charset="-128"/>
                <a:ea typeface="游ゴシック" panose="020B0400000000000000" pitchFamily="50"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3" name="Google Shape;83;p46"/>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84" name="Google Shape;84;p46"/>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85" name="Google Shape;85;p46"/>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altLang="ja-JP" smtClean="0"/>
              <a:pPr/>
              <a:t>‹#›</a:t>
            </a:fld>
            <a:endParaRPr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縦書きタイトルと縦書きテキスト" type="vertTitleAndTx">
  <p:cSld name="VERTICAL_TITLE_AND_VERTICAL_TEXT">
    <p:spTree>
      <p:nvGrpSpPr>
        <p:cNvPr id="1" name="Shape 86"/>
        <p:cNvGrpSpPr/>
        <p:nvPr/>
      </p:nvGrpSpPr>
      <p:grpSpPr>
        <a:xfrm>
          <a:off x="0" y="0"/>
          <a:ext cx="0" cy="0"/>
          <a:chOff x="0" y="0"/>
          <a:chExt cx="0" cy="0"/>
        </a:xfrm>
      </p:grpSpPr>
      <p:sp>
        <p:nvSpPr>
          <p:cNvPr id="87" name="Google Shape;87;p47"/>
          <p:cNvSpPr txBox="1">
            <a:spLocks noGrp="1"/>
          </p:cNvSpPr>
          <p:nvPr>
            <p:ph type="title"/>
          </p:nvPr>
        </p:nvSpPr>
        <p:spPr>
          <a:xfrm rot="5400000">
            <a:off x="5251054" y="2203053"/>
            <a:ext cx="5811838" cy="21359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游ゴシック" panose="020B0400000000000000" pitchFamily="50" charset="-128"/>
                <a:ea typeface="游ゴシック" panose="020B0400000000000000"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8" name="Google Shape;88;p47"/>
          <p:cNvSpPr txBox="1">
            <a:spLocks noGrp="1"/>
          </p:cNvSpPr>
          <p:nvPr>
            <p:ph type="body" idx="1"/>
          </p:nvPr>
        </p:nvSpPr>
        <p:spPr>
          <a:xfrm rot="5400000">
            <a:off x="917179" y="128985"/>
            <a:ext cx="5811838" cy="62841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游ゴシック" panose="020B0400000000000000" pitchFamily="50" charset="-128"/>
                <a:ea typeface="游ゴシック" panose="020B0400000000000000" pitchFamily="50"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9" name="Google Shape;89;p47"/>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90" name="Google Shape;90;p47"/>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91" name="Google Shape;91;p47"/>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altLang="ja-JP" smtClean="0"/>
              <a:pPr/>
              <a:t>‹#›</a:t>
            </a:fld>
            <a:endParaRPr lang="ja-JP"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タイトルとコンテンツ">
  <p:cSld name="4_タイトルとコンテンツ">
    <p:spTree>
      <p:nvGrpSpPr>
        <p:cNvPr id="1" name="Shape 92"/>
        <p:cNvGrpSpPr/>
        <p:nvPr/>
      </p:nvGrpSpPr>
      <p:grpSpPr>
        <a:xfrm>
          <a:off x="0" y="0"/>
          <a:ext cx="0" cy="0"/>
          <a:chOff x="0" y="0"/>
          <a:chExt cx="0" cy="0"/>
        </a:xfrm>
      </p:grpSpPr>
      <p:sp>
        <p:nvSpPr>
          <p:cNvPr id="93" name="Google Shape;93;p48"/>
          <p:cNvSpPr txBox="1">
            <a:spLocks noGrp="1"/>
          </p:cNvSpPr>
          <p:nvPr>
            <p:ph type="sldNum" idx="12"/>
          </p:nvPr>
        </p:nvSpPr>
        <p:spPr>
          <a:xfrm>
            <a:off x="7684889" y="6350263"/>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835">
                <a:solidFill>
                  <a:srgbClr val="909090"/>
                </a:solidFill>
                <a:latin typeface="游ゴシック" panose="020B0400000000000000" pitchFamily="50" charset="-128"/>
                <a:ea typeface="游ゴシック" panose="020B0400000000000000" pitchFamily="50" charset="-128"/>
                <a:cs typeface="Arial"/>
                <a:sym typeface="Arial"/>
              </a:defRPr>
            </a:lvl1pPr>
            <a:lvl2pPr marL="0" lvl="1" indent="0" algn="r">
              <a:spcBef>
                <a:spcPts val="0"/>
              </a:spcBef>
              <a:buNone/>
              <a:defRPr sz="835">
                <a:solidFill>
                  <a:srgbClr val="909090"/>
                </a:solidFill>
                <a:latin typeface="Arial"/>
                <a:ea typeface="Arial"/>
                <a:cs typeface="Arial"/>
                <a:sym typeface="Arial"/>
              </a:defRPr>
            </a:lvl2pPr>
            <a:lvl3pPr marL="0" lvl="2" indent="0" algn="r">
              <a:spcBef>
                <a:spcPts val="0"/>
              </a:spcBef>
              <a:buNone/>
              <a:defRPr sz="835">
                <a:solidFill>
                  <a:srgbClr val="909090"/>
                </a:solidFill>
                <a:latin typeface="Arial"/>
                <a:ea typeface="Arial"/>
                <a:cs typeface="Arial"/>
                <a:sym typeface="Arial"/>
              </a:defRPr>
            </a:lvl3pPr>
            <a:lvl4pPr marL="0" lvl="3" indent="0" algn="r">
              <a:spcBef>
                <a:spcPts val="0"/>
              </a:spcBef>
              <a:buNone/>
              <a:defRPr sz="835">
                <a:solidFill>
                  <a:srgbClr val="909090"/>
                </a:solidFill>
                <a:latin typeface="Arial"/>
                <a:ea typeface="Arial"/>
                <a:cs typeface="Arial"/>
                <a:sym typeface="Arial"/>
              </a:defRPr>
            </a:lvl4pPr>
            <a:lvl5pPr marL="0" lvl="4" indent="0" algn="r">
              <a:spcBef>
                <a:spcPts val="0"/>
              </a:spcBef>
              <a:buNone/>
              <a:defRPr sz="835">
                <a:solidFill>
                  <a:srgbClr val="909090"/>
                </a:solidFill>
                <a:latin typeface="Arial"/>
                <a:ea typeface="Arial"/>
                <a:cs typeface="Arial"/>
                <a:sym typeface="Arial"/>
              </a:defRPr>
            </a:lvl5pPr>
            <a:lvl6pPr marL="0" lvl="5" indent="0" algn="r">
              <a:spcBef>
                <a:spcPts val="0"/>
              </a:spcBef>
              <a:buNone/>
              <a:defRPr sz="835">
                <a:solidFill>
                  <a:srgbClr val="909090"/>
                </a:solidFill>
                <a:latin typeface="Arial"/>
                <a:ea typeface="Arial"/>
                <a:cs typeface="Arial"/>
                <a:sym typeface="Arial"/>
              </a:defRPr>
            </a:lvl6pPr>
            <a:lvl7pPr marL="0" lvl="6" indent="0" algn="r">
              <a:spcBef>
                <a:spcPts val="0"/>
              </a:spcBef>
              <a:buNone/>
              <a:defRPr sz="835">
                <a:solidFill>
                  <a:srgbClr val="909090"/>
                </a:solidFill>
                <a:latin typeface="Arial"/>
                <a:ea typeface="Arial"/>
                <a:cs typeface="Arial"/>
                <a:sym typeface="Arial"/>
              </a:defRPr>
            </a:lvl7pPr>
            <a:lvl8pPr marL="0" lvl="7" indent="0" algn="r">
              <a:spcBef>
                <a:spcPts val="0"/>
              </a:spcBef>
              <a:buNone/>
              <a:defRPr sz="835">
                <a:solidFill>
                  <a:srgbClr val="909090"/>
                </a:solidFill>
                <a:latin typeface="Arial"/>
                <a:ea typeface="Arial"/>
                <a:cs typeface="Arial"/>
                <a:sym typeface="Arial"/>
              </a:defRPr>
            </a:lvl8pPr>
            <a:lvl9pPr marL="0" lvl="8" indent="0" algn="r">
              <a:spcBef>
                <a:spcPts val="0"/>
              </a:spcBef>
              <a:buNone/>
              <a:defRPr sz="835">
                <a:solidFill>
                  <a:srgbClr val="909090"/>
                </a:solidFill>
                <a:latin typeface="Arial"/>
                <a:ea typeface="Arial"/>
                <a:cs typeface="Arial"/>
                <a:sym typeface="Arial"/>
              </a:defRPr>
            </a:lvl9pPr>
          </a:lstStyle>
          <a:p>
            <a:fld id="{00000000-1234-1234-1234-123412341234}" type="slidenum">
              <a:rPr lang="en-US" altLang="ja-JP" smtClean="0"/>
              <a:pPr/>
              <a:t>‹#›</a:t>
            </a:fld>
            <a:endParaRPr lang="ja-JP" altLang="en-US" dirty="0"/>
          </a:p>
        </p:txBody>
      </p:sp>
      <p:cxnSp>
        <p:nvCxnSpPr>
          <p:cNvPr id="94" name="Google Shape;94;p48"/>
          <p:cNvCxnSpPr/>
          <p:nvPr/>
        </p:nvCxnSpPr>
        <p:spPr>
          <a:xfrm rot="10800000" flipH="1">
            <a:off x="202255" y="567559"/>
            <a:ext cx="9601271" cy="18370"/>
          </a:xfrm>
          <a:prstGeom prst="straightConnector1">
            <a:avLst/>
          </a:prstGeom>
          <a:noFill/>
          <a:ln w="38100" cap="flat" cmpd="sng">
            <a:solidFill>
              <a:srgbClr val="B2E1E9"/>
            </a:solidFill>
            <a:prstDash val="solid"/>
            <a:miter lim="800000"/>
            <a:headEnd type="none" w="sm" len="sm"/>
            <a:tailEnd type="none" w="sm" len="sm"/>
          </a:ln>
        </p:spPr>
      </p:cxnSp>
      <p:sp>
        <p:nvSpPr>
          <p:cNvPr id="95" name="Google Shape;95;p48"/>
          <p:cNvSpPr txBox="1">
            <a:spLocks noGrp="1"/>
          </p:cNvSpPr>
          <p:nvPr>
            <p:ph type="title"/>
          </p:nvPr>
        </p:nvSpPr>
        <p:spPr>
          <a:xfrm>
            <a:off x="132083" y="60963"/>
            <a:ext cx="8102799" cy="517355"/>
          </a:xfrm>
          <a:prstGeom prst="rect">
            <a:avLst/>
          </a:prstGeom>
          <a:noFill/>
          <a:ln>
            <a:noFill/>
          </a:ln>
        </p:spPr>
        <p:txBody>
          <a:bodyPr spcFirstLastPara="1" wrap="square" lIns="180000" tIns="108000" rIns="91425" bIns="36000" anchor="ctr" anchorCtr="0">
            <a:normAutofit/>
          </a:bodyPr>
          <a:lstStyle>
            <a:lvl1pPr lvl="0" algn="l">
              <a:lnSpc>
                <a:spcPct val="90000"/>
              </a:lnSpc>
              <a:spcBef>
                <a:spcPts val="0"/>
              </a:spcBef>
              <a:spcAft>
                <a:spcPts val="0"/>
              </a:spcAft>
              <a:buClr>
                <a:srgbClr val="6E6E6E"/>
              </a:buClr>
              <a:buSzPts val="1910"/>
              <a:buFont typeface="Arial"/>
              <a:buNone/>
              <a:defRPr sz="1910" b="0">
                <a:solidFill>
                  <a:srgbClr val="6E6E6E"/>
                </a:solidFill>
                <a:latin typeface="游ゴシック" panose="020B0400000000000000" pitchFamily="50" charset="-128"/>
                <a:ea typeface="游ゴシック" panose="020B0400000000000000" pitchFamily="50" charset="-128"/>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96" name="Google Shape;96;p48"/>
          <p:cNvPicPr preferRelativeResize="0"/>
          <p:nvPr/>
        </p:nvPicPr>
        <p:blipFill rotWithShape="1">
          <a:blip r:embed="rId2">
            <a:alphaModFix/>
          </a:blip>
          <a:srcRect/>
          <a:stretch/>
        </p:blipFill>
        <p:spPr>
          <a:xfrm>
            <a:off x="7841566" y="227761"/>
            <a:ext cx="1978909" cy="27625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タイトルとコンテンツ">
  <p:cSld name="5_タイトルとコンテンツ">
    <p:spTree>
      <p:nvGrpSpPr>
        <p:cNvPr id="1" name="Shape 97"/>
        <p:cNvGrpSpPr/>
        <p:nvPr/>
      </p:nvGrpSpPr>
      <p:grpSpPr>
        <a:xfrm>
          <a:off x="0" y="0"/>
          <a:ext cx="0" cy="0"/>
          <a:chOff x="0" y="0"/>
          <a:chExt cx="0" cy="0"/>
        </a:xfrm>
      </p:grpSpPr>
      <p:sp>
        <p:nvSpPr>
          <p:cNvPr id="98" name="Google Shape;98;p49"/>
          <p:cNvSpPr txBox="1">
            <a:spLocks noGrp="1"/>
          </p:cNvSpPr>
          <p:nvPr>
            <p:ph type="sldNum" idx="12"/>
          </p:nvPr>
        </p:nvSpPr>
        <p:spPr>
          <a:xfrm>
            <a:off x="7684889" y="6350263"/>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835">
                <a:solidFill>
                  <a:srgbClr val="909090"/>
                </a:solidFill>
                <a:latin typeface="游ゴシック" panose="020B0400000000000000" pitchFamily="50" charset="-128"/>
                <a:ea typeface="游ゴシック" panose="020B0400000000000000" pitchFamily="50" charset="-128"/>
                <a:cs typeface="Arial"/>
                <a:sym typeface="Arial"/>
              </a:defRPr>
            </a:lvl1pPr>
            <a:lvl2pPr marL="0" lvl="1" indent="0" algn="r">
              <a:spcBef>
                <a:spcPts val="0"/>
              </a:spcBef>
              <a:buNone/>
              <a:defRPr sz="835">
                <a:solidFill>
                  <a:srgbClr val="909090"/>
                </a:solidFill>
                <a:latin typeface="Arial"/>
                <a:ea typeface="Arial"/>
                <a:cs typeface="Arial"/>
                <a:sym typeface="Arial"/>
              </a:defRPr>
            </a:lvl2pPr>
            <a:lvl3pPr marL="0" lvl="2" indent="0" algn="r">
              <a:spcBef>
                <a:spcPts val="0"/>
              </a:spcBef>
              <a:buNone/>
              <a:defRPr sz="835">
                <a:solidFill>
                  <a:srgbClr val="909090"/>
                </a:solidFill>
                <a:latin typeface="Arial"/>
                <a:ea typeface="Arial"/>
                <a:cs typeface="Arial"/>
                <a:sym typeface="Arial"/>
              </a:defRPr>
            </a:lvl3pPr>
            <a:lvl4pPr marL="0" lvl="3" indent="0" algn="r">
              <a:spcBef>
                <a:spcPts val="0"/>
              </a:spcBef>
              <a:buNone/>
              <a:defRPr sz="835">
                <a:solidFill>
                  <a:srgbClr val="909090"/>
                </a:solidFill>
                <a:latin typeface="Arial"/>
                <a:ea typeface="Arial"/>
                <a:cs typeface="Arial"/>
                <a:sym typeface="Arial"/>
              </a:defRPr>
            </a:lvl4pPr>
            <a:lvl5pPr marL="0" lvl="4" indent="0" algn="r">
              <a:spcBef>
                <a:spcPts val="0"/>
              </a:spcBef>
              <a:buNone/>
              <a:defRPr sz="835">
                <a:solidFill>
                  <a:srgbClr val="909090"/>
                </a:solidFill>
                <a:latin typeface="Arial"/>
                <a:ea typeface="Arial"/>
                <a:cs typeface="Arial"/>
                <a:sym typeface="Arial"/>
              </a:defRPr>
            </a:lvl5pPr>
            <a:lvl6pPr marL="0" lvl="5" indent="0" algn="r">
              <a:spcBef>
                <a:spcPts val="0"/>
              </a:spcBef>
              <a:buNone/>
              <a:defRPr sz="835">
                <a:solidFill>
                  <a:srgbClr val="909090"/>
                </a:solidFill>
                <a:latin typeface="Arial"/>
                <a:ea typeface="Arial"/>
                <a:cs typeface="Arial"/>
                <a:sym typeface="Arial"/>
              </a:defRPr>
            </a:lvl6pPr>
            <a:lvl7pPr marL="0" lvl="6" indent="0" algn="r">
              <a:spcBef>
                <a:spcPts val="0"/>
              </a:spcBef>
              <a:buNone/>
              <a:defRPr sz="835">
                <a:solidFill>
                  <a:srgbClr val="909090"/>
                </a:solidFill>
                <a:latin typeface="Arial"/>
                <a:ea typeface="Arial"/>
                <a:cs typeface="Arial"/>
                <a:sym typeface="Arial"/>
              </a:defRPr>
            </a:lvl7pPr>
            <a:lvl8pPr marL="0" lvl="7" indent="0" algn="r">
              <a:spcBef>
                <a:spcPts val="0"/>
              </a:spcBef>
              <a:buNone/>
              <a:defRPr sz="835">
                <a:solidFill>
                  <a:srgbClr val="909090"/>
                </a:solidFill>
                <a:latin typeface="Arial"/>
                <a:ea typeface="Arial"/>
                <a:cs typeface="Arial"/>
                <a:sym typeface="Arial"/>
              </a:defRPr>
            </a:lvl8pPr>
            <a:lvl9pPr marL="0" lvl="8" indent="0" algn="r">
              <a:spcBef>
                <a:spcPts val="0"/>
              </a:spcBef>
              <a:buNone/>
              <a:defRPr sz="835">
                <a:solidFill>
                  <a:srgbClr val="909090"/>
                </a:solidFill>
                <a:latin typeface="Arial"/>
                <a:ea typeface="Arial"/>
                <a:cs typeface="Arial"/>
                <a:sym typeface="Arial"/>
              </a:defRPr>
            </a:lvl9pPr>
          </a:lstStyle>
          <a:p>
            <a:fld id="{00000000-1234-1234-1234-123412341234}" type="slidenum">
              <a:rPr lang="en-US" altLang="ja-JP" smtClean="0"/>
              <a:pPr/>
              <a:t>‹#›</a:t>
            </a:fld>
            <a:endParaRPr lang="ja-JP" altLang="en-US" dirty="0"/>
          </a:p>
        </p:txBody>
      </p:sp>
      <p:cxnSp>
        <p:nvCxnSpPr>
          <p:cNvPr id="99" name="Google Shape;99;p49"/>
          <p:cNvCxnSpPr/>
          <p:nvPr/>
        </p:nvCxnSpPr>
        <p:spPr>
          <a:xfrm rot="10800000" flipH="1">
            <a:off x="202255" y="567559"/>
            <a:ext cx="9601271" cy="18370"/>
          </a:xfrm>
          <a:prstGeom prst="straightConnector1">
            <a:avLst/>
          </a:prstGeom>
          <a:noFill/>
          <a:ln w="38100" cap="flat" cmpd="sng">
            <a:solidFill>
              <a:srgbClr val="B2E1E9"/>
            </a:solidFill>
            <a:prstDash val="solid"/>
            <a:miter lim="800000"/>
            <a:headEnd type="none" w="sm" len="sm"/>
            <a:tailEnd type="none" w="sm" len="sm"/>
          </a:ln>
        </p:spPr>
      </p:cxnSp>
      <p:sp>
        <p:nvSpPr>
          <p:cNvPr id="100" name="Google Shape;100;p49"/>
          <p:cNvSpPr txBox="1">
            <a:spLocks noGrp="1"/>
          </p:cNvSpPr>
          <p:nvPr>
            <p:ph type="title"/>
          </p:nvPr>
        </p:nvSpPr>
        <p:spPr>
          <a:xfrm>
            <a:off x="132083" y="60963"/>
            <a:ext cx="8102799" cy="517355"/>
          </a:xfrm>
          <a:prstGeom prst="rect">
            <a:avLst/>
          </a:prstGeom>
          <a:noFill/>
          <a:ln>
            <a:noFill/>
          </a:ln>
        </p:spPr>
        <p:txBody>
          <a:bodyPr spcFirstLastPara="1" wrap="square" lIns="180000" tIns="108000" rIns="91425" bIns="36000" anchor="ctr" anchorCtr="0">
            <a:normAutofit/>
          </a:bodyPr>
          <a:lstStyle>
            <a:lvl1pPr lvl="0" algn="l">
              <a:lnSpc>
                <a:spcPct val="90000"/>
              </a:lnSpc>
              <a:spcBef>
                <a:spcPts val="0"/>
              </a:spcBef>
              <a:spcAft>
                <a:spcPts val="0"/>
              </a:spcAft>
              <a:buClr>
                <a:srgbClr val="6E6E6E"/>
              </a:buClr>
              <a:buSzPts val="1910"/>
              <a:buFont typeface="Arial"/>
              <a:buNone/>
              <a:defRPr sz="1910" b="0">
                <a:solidFill>
                  <a:srgbClr val="6E6E6E"/>
                </a:solidFill>
                <a:latin typeface="游ゴシック" panose="020B0400000000000000" pitchFamily="50" charset="-128"/>
                <a:ea typeface="游ゴシック" panose="020B0400000000000000" pitchFamily="50" charset="-128"/>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101" name="Google Shape;101;p49"/>
          <p:cNvPicPr preferRelativeResize="0"/>
          <p:nvPr/>
        </p:nvPicPr>
        <p:blipFill rotWithShape="1">
          <a:blip r:embed="rId2">
            <a:alphaModFix/>
          </a:blip>
          <a:srcRect/>
          <a:stretch/>
        </p:blipFill>
        <p:spPr>
          <a:xfrm>
            <a:off x="7841566" y="227761"/>
            <a:ext cx="1978909" cy="27625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白紙" type="blank">
  <p:cSld name="BLANK">
    <p:spTree>
      <p:nvGrpSpPr>
        <p:cNvPr id="1" name="Shape 17"/>
        <p:cNvGrpSpPr/>
        <p:nvPr/>
      </p:nvGrpSpPr>
      <p:grpSpPr>
        <a:xfrm>
          <a:off x="0" y="0"/>
          <a:ext cx="0" cy="0"/>
          <a:chOff x="0" y="0"/>
          <a:chExt cx="0" cy="0"/>
        </a:xfrm>
      </p:grpSpPr>
      <p:sp>
        <p:nvSpPr>
          <p:cNvPr id="18" name="Google Shape;18;p37"/>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19" name="Google Shape;19;p37"/>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20" name="Google Shape;20;p37"/>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dirty="0"/>
          </a:p>
        </p:txBody>
      </p:sp>
      <p:sp>
        <p:nvSpPr>
          <p:cNvPr id="21" name="Google Shape;21;p37"/>
          <p:cNvSpPr/>
          <p:nvPr/>
        </p:nvSpPr>
        <p:spPr>
          <a:xfrm>
            <a:off x="0" y="118534"/>
            <a:ext cx="9906000" cy="863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2"/>
        <p:cNvGrpSpPr/>
        <p:nvPr/>
      </p:nvGrpSpPr>
      <p:grpSpPr>
        <a:xfrm>
          <a:off x="0" y="0"/>
          <a:ext cx="0" cy="0"/>
          <a:chOff x="0" y="0"/>
          <a:chExt cx="0" cy="0"/>
        </a:xfrm>
      </p:grpSpPr>
      <p:sp>
        <p:nvSpPr>
          <p:cNvPr id="23" name="Google Shape;23;p38"/>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游ゴシック" panose="020B0400000000000000" pitchFamily="50" charset="-128"/>
                <a:ea typeface="游ゴシック" panose="020B0400000000000000"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4" name="Google Shape;24;p38"/>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游ゴシック" panose="020B0400000000000000" pitchFamily="50" charset="-128"/>
                <a:ea typeface="游ゴシック" panose="020B0400000000000000" pitchFamily="50"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5" name="Google Shape;25;p38"/>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26" name="Google Shape;26;p38"/>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27" name="Google Shape;27;p38"/>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altLang="ja-JP" smtClean="0"/>
              <a:pPr/>
              <a:t>‹#›</a:t>
            </a:fld>
            <a:endParaRPr lang="ja-JP" altLang="en-US" dirty="0"/>
          </a:p>
        </p:txBody>
      </p:sp>
      <p:pic>
        <p:nvPicPr>
          <p:cNvPr id="28" name="Google Shape;28;p38"/>
          <p:cNvPicPr preferRelativeResize="0"/>
          <p:nvPr/>
        </p:nvPicPr>
        <p:blipFill rotWithShape="1">
          <a:blip r:embed="rId2">
            <a:alphaModFix/>
          </a:blip>
          <a:srcRect/>
          <a:stretch/>
        </p:blipFill>
        <p:spPr>
          <a:xfrm>
            <a:off x="7873739" y="49253"/>
            <a:ext cx="1871537" cy="26126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9"/>
        <p:cNvGrpSpPr/>
        <p:nvPr/>
      </p:nvGrpSpPr>
      <p:grpSpPr>
        <a:xfrm>
          <a:off x="0" y="0"/>
          <a:ext cx="0" cy="0"/>
          <a:chOff x="0" y="0"/>
          <a:chExt cx="0" cy="0"/>
        </a:xfrm>
      </p:grpSpPr>
      <p:sp>
        <p:nvSpPr>
          <p:cNvPr id="30" name="Google Shape;30;p39"/>
          <p:cNvSpPr txBox="1">
            <a:spLocks noGrp="1"/>
          </p:cNvSpPr>
          <p:nvPr>
            <p:ph type="title"/>
          </p:nvPr>
        </p:nvSpPr>
        <p:spPr>
          <a:xfrm>
            <a:off x="675879" y="1709740"/>
            <a:ext cx="8543925"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atin typeface="游ゴシック" panose="020B0400000000000000" pitchFamily="50" charset="-128"/>
                <a:ea typeface="游ゴシック" panose="020B0400000000000000"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1" name="Google Shape;31;p39"/>
          <p:cNvSpPr txBox="1">
            <a:spLocks noGrp="1"/>
          </p:cNvSpPr>
          <p:nvPr>
            <p:ph type="body" idx="1"/>
          </p:nvPr>
        </p:nvSpPr>
        <p:spPr>
          <a:xfrm>
            <a:off x="675879" y="4589465"/>
            <a:ext cx="8543925"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latin typeface="游ゴシック" panose="020B0400000000000000" pitchFamily="50" charset="-128"/>
                <a:ea typeface="游ゴシック" panose="020B0400000000000000" pitchFamily="50" charset="-128"/>
              </a:defRPr>
            </a:lvl1pPr>
            <a:lvl2pPr marL="914400" lvl="1" indent="-228600" algn="l">
              <a:lnSpc>
                <a:spcPct val="90000"/>
              </a:lnSpc>
              <a:spcBef>
                <a:spcPts val="500"/>
              </a:spcBef>
              <a:spcAft>
                <a:spcPts val="0"/>
              </a:spcAft>
              <a:buClr>
                <a:srgbClr val="909090"/>
              </a:buClr>
              <a:buSzPts val="2000"/>
              <a:buNone/>
              <a:defRPr sz="2000">
                <a:solidFill>
                  <a:srgbClr val="909090"/>
                </a:solidFill>
              </a:defRPr>
            </a:lvl2pPr>
            <a:lvl3pPr marL="1371600" lvl="2" indent="-228600" algn="l">
              <a:lnSpc>
                <a:spcPct val="90000"/>
              </a:lnSpc>
              <a:spcBef>
                <a:spcPts val="500"/>
              </a:spcBef>
              <a:spcAft>
                <a:spcPts val="0"/>
              </a:spcAft>
              <a:buClr>
                <a:srgbClr val="909090"/>
              </a:buClr>
              <a:buSzPts val="1800"/>
              <a:buNone/>
              <a:defRPr sz="1800">
                <a:solidFill>
                  <a:srgbClr val="909090"/>
                </a:solidFill>
              </a:defRPr>
            </a:lvl3pPr>
            <a:lvl4pPr marL="1828800" lvl="3" indent="-228600" algn="l">
              <a:lnSpc>
                <a:spcPct val="90000"/>
              </a:lnSpc>
              <a:spcBef>
                <a:spcPts val="500"/>
              </a:spcBef>
              <a:spcAft>
                <a:spcPts val="0"/>
              </a:spcAft>
              <a:buClr>
                <a:srgbClr val="909090"/>
              </a:buClr>
              <a:buSzPts val="1600"/>
              <a:buNone/>
              <a:defRPr sz="1600">
                <a:solidFill>
                  <a:srgbClr val="909090"/>
                </a:solidFill>
              </a:defRPr>
            </a:lvl4pPr>
            <a:lvl5pPr marL="2286000" lvl="4" indent="-228600" algn="l">
              <a:lnSpc>
                <a:spcPct val="90000"/>
              </a:lnSpc>
              <a:spcBef>
                <a:spcPts val="500"/>
              </a:spcBef>
              <a:spcAft>
                <a:spcPts val="0"/>
              </a:spcAft>
              <a:buClr>
                <a:srgbClr val="909090"/>
              </a:buClr>
              <a:buSzPts val="1600"/>
              <a:buNone/>
              <a:defRPr sz="1600">
                <a:solidFill>
                  <a:srgbClr val="909090"/>
                </a:solidFill>
              </a:defRPr>
            </a:lvl5pPr>
            <a:lvl6pPr marL="2743200" lvl="5" indent="-228600" algn="l">
              <a:lnSpc>
                <a:spcPct val="90000"/>
              </a:lnSpc>
              <a:spcBef>
                <a:spcPts val="500"/>
              </a:spcBef>
              <a:spcAft>
                <a:spcPts val="0"/>
              </a:spcAft>
              <a:buClr>
                <a:srgbClr val="909090"/>
              </a:buClr>
              <a:buSzPts val="1600"/>
              <a:buNone/>
              <a:defRPr sz="1600">
                <a:solidFill>
                  <a:srgbClr val="909090"/>
                </a:solidFill>
              </a:defRPr>
            </a:lvl6pPr>
            <a:lvl7pPr marL="3200400" lvl="6" indent="-228600" algn="l">
              <a:lnSpc>
                <a:spcPct val="90000"/>
              </a:lnSpc>
              <a:spcBef>
                <a:spcPts val="500"/>
              </a:spcBef>
              <a:spcAft>
                <a:spcPts val="0"/>
              </a:spcAft>
              <a:buClr>
                <a:srgbClr val="909090"/>
              </a:buClr>
              <a:buSzPts val="1600"/>
              <a:buNone/>
              <a:defRPr sz="1600">
                <a:solidFill>
                  <a:srgbClr val="909090"/>
                </a:solidFill>
              </a:defRPr>
            </a:lvl7pPr>
            <a:lvl8pPr marL="3657600" lvl="7" indent="-228600" algn="l">
              <a:lnSpc>
                <a:spcPct val="90000"/>
              </a:lnSpc>
              <a:spcBef>
                <a:spcPts val="500"/>
              </a:spcBef>
              <a:spcAft>
                <a:spcPts val="0"/>
              </a:spcAft>
              <a:buClr>
                <a:srgbClr val="909090"/>
              </a:buClr>
              <a:buSzPts val="1600"/>
              <a:buNone/>
              <a:defRPr sz="1600">
                <a:solidFill>
                  <a:srgbClr val="909090"/>
                </a:solidFill>
              </a:defRPr>
            </a:lvl8pPr>
            <a:lvl9pPr marL="4114800" lvl="8" indent="-228600" algn="l">
              <a:lnSpc>
                <a:spcPct val="90000"/>
              </a:lnSpc>
              <a:spcBef>
                <a:spcPts val="500"/>
              </a:spcBef>
              <a:spcAft>
                <a:spcPts val="0"/>
              </a:spcAft>
              <a:buClr>
                <a:srgbClr val="909090"/>
              </a:buClr>
              <a:buSzPts val="1600"/>
              <a:buNone/>
              <a:defRPr sz="1600">
                <a:solidFill>
                  <a:srgbClr val="909090"/>
                </a:solidFill>
              </a:defRPr>
            </a:lvl9pPr>
          </a:lstStyle>
          <a:p>
            <a:endParaRPr dirty="0"/>
          </a:p>
        </p:txBody>
      </p:sp>
      <p:sp>
        <p:nvSpPr>
          <p:cNvPr id="32" name="Google Shape;32;p39"/>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33" name="Google Shape;33;p39"/>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34" name="Google Shape;34;p39"/>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altLang="ja-JP" smtClean="0"/>
              <a:pPr/>
              <a:t>‹#›</a:t>
            </a:fld>
            <a:endParaRPr lang="ja-JP" altLang="en-US" dirty="0"/>
          </a:p>
        </p:txBody>
      </p:sp>
      <p:pic>
        <p:nvPicPr>
          <p:cNvPr id="35" name="Google Shape;35;p39"/>
          <p:cNvPicPr preferRelativeResize="0"/>
          <p:nvPr/>
        </p:nvPicPr>
        <p:blipFill rotWithShape="1">
          <a:blip r:embed="rId2">
            <a:alphaModFix/>
          </a:blip>
          <a:srcRect/>
          <a:stretch/>
        </p:blipFill>
        <p:spPr>
          <a:xfrm>
            <a:off x="7873739" y="49253"/>
            <a:ext cx="1871537" cy="26126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6"/>
        <p:cNvGrpSpPr/>
        <p:nvPr/>
      </p:nvGrpSpPr>
      <p:grpSpPr>
        <a:xfrm>
          <a:off x="0" y="0"/>
          <a:ext cx="0" cy="0"/>
          <a:chOff x="0" y="0"/>
          <a:chExt cx="0" cy="0"/>
        </a:xfrm>
      </p:grpSpPr>
      <p:sp>
        <p:nvSpPr>
          <p:cNvPr id="37" name="Google Shape;37;p40"/>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游ゴシック" panose="020B0400000000000000" pitchFamily="50" charset="-128"/>
                <a:ea typeface="游ゴシック" panose="020B0400000000000000"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8" name="Google Shape;38;p40"/>
          <p:cNvSpPr txBox="1">
            <a:spLocks noGrp="1"/>
          </p:cNvSpPr>
          <p:nvPr>
            <p:ph type="body" idx="1"/>
          </p:nvPr>
        </p:nvSpPr>
        <p:spPr>
          <a:xfrm>
            <a:off x="681038"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游ゴシック" panose="020B0400000000000000" pitchFamily="50" charset="-128"/>
                <a:ea typeface="游ゴシック" panose="020B0400000000000000" pitchFamily="50"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9" name="Google Shape;39;p40"/>
          <p:cNvSpPr txBox="1">
            <a:spLocks noGrp="1"/>
          </p:cNvSpPr>
          <p:nvPr>
            <p:ph type="body" idx="2"/>
          </p:nvPr>
        </p:nvSpPr>
        <p:spPr>
          <a:xfrm>
            <a:off x="5014913"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游ゴシック" panose="020B0400000000000000" pitchFamily="50" charset="-128"/>
                <a:ea typeface="游ゴシック" panose="020B0400000000000000" pitchFamily="50"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0" name="Google Shape;40;p40"/>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41" name="Google Shape;41;p40"/>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42" name="Google Shape;42;p40"/>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dirty="0"/>
          </a:p>
        </p:txBody>
      </p:sp>
      <p:pic>
        <p:nvPicPr>
          <p:cNvPr id="43" name="Google Shape;43;p40"/>
          <p:cNvPicPr preferRelativeResize="0"/>
          <p:nvPr/>
        </p:nvPicPr>
        <p:blipFill rotWithShape="1">
          <a:blip r:embed="rId2">
            <a:alphaModFix/>
          </a:blip>
          <a:srcRect/>
          <a:stretch/>
        </p:blipFill>
        <p:spPr>
          <a:xfrm>
            <a:off x="7873739" y="49253"/>
            <a:ext cx="1871537" cy="26126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4"/>
        <p:cNvGrpSpPr/>
        <p:nvPr/>
      </p:nvGrpSpPr>
      <p:grpSpPr>
        <a:xfrm>
          <a:off x="0" y="0"/>
          <a:ext cx="0" cy="0"/>
          <a:chOff x="0" y="0"/>
          <a:chExt cx="0" cy="0"/>
        </a:xfrm>
      </p:grpSpPr>
      <p:sp>
        <p:nvSpPr>
          <p:cNvPr id="45" name="Google Shape;45;p41"/>
          <p:cNvSpPr txBox="1">
            <a:spLocks noGrp="1"/>
          </p:cNvSpPr>
          <p:nvPr>
            <p:ph type="title"/>
          </p:nvPr>
        </p:nvSpPr>
        <p:spPr>
          <a:xfrm>
            <a:off x="68232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游ゴシック" panose="020B0400000000000000" pitchFamily="50" charset="-128"/>
                <a:ea typeface="游ゴシック" panose="020B0400000000000000"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6" name="Google Shape;46;p41"/>
          <p:cNvSpPr txBox="1">
            <a:spLocks noGrp="1"/>
          </p:cNvSpPr>
          <p:nvPr>
            <p:ph type="body" idx="1"/>
          </p:nvPr>
        </p:nvSpPr>
        <p:spPr>
          <a:xfrm>
            <a:off x="682329" y="1681163"/>
            <a:ext cx="419070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游ゴシック" panose="020B0400000000000000" pitchFamily="50" charset="-128"/>
                <a:ea typeface="游ゴシック" panose="020B0400000000000000" pitchFamily="50" charset="-128"/>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7" name="Google Shape;47;p41"/>
          <p:cNvSpPr txBox="1">
            <a:spLocks noGrp="1"/>
          </p:cNvSpPr>
          <p:nvPr>
            <p:ph type="body" idx="2"/>
          </p:nvPr>
        </p:nvSpPr>
        <p:spPr>
          <a:xfrm>
            <a:off x="682329" y="2505075"/>
            <a:ext cx="4190702"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游ゴシック" panose="020B0400000000000000" pitchFamily="50" charset="-128"/>
                <a:ea typeface="游ゴシック" panose="020B0400000000000000" pitchFamily="50"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8" name="Google Shape;48;p41"/>
          <p:cNvSpPr txBox="1">
            <a:spLocks noGrp="1"/>
          </p:cNvSpPr>
          <p:nvPr>
            <p:ph type="body" idx="3"/>
          </p:nvPr>
        </p:nvSpPr>
        <p:spPr>
          <a:xfrm>
            <a:off x="5014913" y="1681163"/>
            <a:ext cx="4211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游ゴシック" panose="020B0400000000000000" pitchFamily="50" charset="-128"/>
                <a:ea typeface="游ゴシック" panose="020B0400000000000000" pitchFamily="50" charset="-128"/>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9" name="Google Shape;49;p41"/>
          <p:cNvSpPr txBox="1">
            <a:spLocks noGrp="1"/>
          </p:cNvSpPr>
          <p:nvPr>
            <p:ph type="body" idx="4"/>
          </p:nvPr>
        </p:nvSpPr>
        <p:spPr>
          <a:xfrm>
            <a:off x="5014913" y="2505075"/>
            <a:ext cx="4211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游ゴシック" panose="020B0400000000000000" pitchFamily="50" charset="-128"/>
                <a:ea typeface="游ゴシック" panose="020B0400000000000000" pitchFamily="50"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50" name="Google Shape;50;p41"/>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51" name="Google Shape;51;p41"/>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52" name="Google Shape;52;p41"/>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dirty="0"/>
          </a:p>
        </p:txBody>
      </p:sp>
      <p:pic>
        <p:nvPicPr>
          <p:cNvPr id="53" name="Google Shape;53;p41"/>
          <p:cNvPicPr preferRelativeResize="0"/>
          <p:nvPr/>
        </p:nvPicPr>
        <p:blipFill rotWithShape="1">
          <a:blip r:embed="rId2">
            <a:alphaModFix/>
          </a:blip>
          <a:srcRect/>
          <a:stretch/>
        </p:blipFill>
        <p:spPr>
          <a:xfrm>
            <a:off x="7873739" y="49253"/>
            <a:ext cx="1871537" cy="26126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游ゴシック" panose="020B0400000000000000" pitchFamily="50" charset="-128"/>
                <a:ea typeface="游ゴシック" panose="020B0400000000000000"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6" name="Google Shape;56;p42"/>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57" name="Google Shape;57;p42"/>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58" name="Google Shape;58;p42"/>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dirty="0"/>
          </a:p>
        </p:txBody>
      </p:sp>
      <p:pic>
        <p:nvPicPr>
          <p:cNvPr id="59" name="Google Shape;59;p42"/>
          <p:cNvPicPr preferRelativeResize="0"/>
          <p:nvPr/>
        </p:nvPicPr>
        <p:blipFill rotWithShape="1">
          <a:blip r:embed="rId2">
            <a:alphaModFix/>
          </a:blip>
          <a:srcRect/>
          <a:stretch/>
        </p:blipFill>
        <p:spPr>
          <a:xfrm>
            <a:off x="7873739" y="49253"/>
            <a:ext cx="1871537" cy="26126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白紙">
  <p:cSld name="白紙">
    <p:spTree>
      <p:nvGrpSpPr>
        <p:cNvPr id="1" name="Shape 60"/>
        <p:cNvGrpSpPr/>
        <p:nvPr/>
      </p:nvGrpSpPr>
      <p:grpSpPr>
        <a:xfrm>
          <a:off x="0" y="0"/>
          <a:ext cx="0" cy="0"/>
          <a:chOff x="0" y="0"/>
          <a:chExt cx="0" cy="0"/>
        </a:xfrm>
      </p:grpSpPr>
      <p:sp>
        <p:nvSpPr>
          <p:cNvPr id="61" name="Google Shape;61;p4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62" name="Google Shape;62;p4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63" name="Google Shape;63;p4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dirty="0"/>
          </a:p>
        </p:txBody>
      </p:sp>
      <p:pic>
        <p:nvPicPr>
          <p:cNvPr id="64" name="Google Shape;64;p43"/>
          <p:cNvPicPr preferRelativeResize="0"/>
          <p:nvPr/>
        </p:nvPicPr>
        <p:blipFill rotWithShape="1">
          <a:blip r:embed="rId2">
            <a:alphaModFix/>
          </a:blip>
          <a:srcRect/>
          <a:stretch/>
        </p:blipFill>
        <p:spPr>
          <a:xfrm>
            <a:off x="7873739" y="49253"/>
            <a:ext cx="1871537" cy="26126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65"/>
        <p:cNvGrpSpPr/>
        <p:nvPr/>
      </p:nvGrpSpPr>
      <p:grpSpPr>
        <a:xfrm>
          <a:off x="0" y="0"/>
          <a:ext cx="0" cy="0"/>
          <a:chOff x="0" y="0"/>
          <a:chExt cx="0" cy="0"/>
        </a:xfrm>
      </p:grpSpPr>
      <p:sp>
        <p:nvSpPr>
          <p:cNvPr id="66" name="Google Shape;66;p44"/>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atin typeface="游ゴシック" panose="020B0400000000000000" pitchFamily="50" charset="-128"/>
                <a:ea typeface="游ゴシック" panose="020B0400000000000000"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44"/>
          <p:cNvSpPr txBox="1">
            <a:spLocks noGrp="1"/>
          </p:cNvSpPr>
          <p:nvPr>
            <p:ph type="body" idx="1"/>
          </p:nvPr>
        </p:nvSpPr>
        <p:spPr>
          <a:xfrm>
            <a:off x="4211340" y="987427"/>
            <a:ext cx="5014913"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游ゴシック" panose="020B0400000000000000" pitchFamily="50" charset="-128"/>
                <a:ea typeface="游ゴシック" panose="020B0400000000000000" pitchFamily="50" charset="-128"/>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8" name="Google Shape;68;p44"/>
          <p:cNvSpPr txBox="1">
            <a:spLocks noGrp="1"/>
          </p:cNvSpPr>
          <p:nvPr>
            <p:ph type="body" idx="2"/>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游ゴシック" panose="020B0400000000000000" pitchFamily="50" charset="-128"/>
                <a:ea typeface="游ゴシック" panose="020B0400000000000000" pitchFamily="50" charset="-128"/>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4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70" name="Google Shape;70;p44"/>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71" name="Google Shape;71;p4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altLang="ja-JP"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5"/>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35"/>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8" name="Google Shape;8;p35"/>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09090"/>
                </a:solidFill>
                <a:latin typeface="游ゴシック" panose="020B0400000000000000" pitchFamily="50" charset="-128"/>
                <a:ea typeface="游ゴシック" panose="020B0400000000000000" pitchFamily="50" charset="-128"/>
                <a:cs typeface="Arial"/>
                <a:sym typeface="Arial"/>
              </a:defRPr>
            </a:lvl1pPr>
            <a:lvl2pPr marR="0" lvl="1" algn="l" rtl="0">
              <a:spcBef>
                <a:spcPts val="0"/>
              </a:spcBef>
              <a:spcAft>
                <a:spcPts val="0"/>
              </a:spcAft>
              <a:buSzPts val="1400"/>
              <a:buNone/>
              <a:defRPr sz="1653"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653"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653"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653"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653"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653"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653"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653" b="0" i="0" u="none" strike="noStrike" cap="none">
                <a:solidFill>
                  <a:schemeClr val="dk1"/>
                </a:solidFill>
                <a:latin typeface="Arial"/>
                <a:ea typeface="Arial"/>
                <a:cs typeface="Arial"/>
                <a:sym typeface="Arial"/>
              </a:defRPr>
            </a:lvl9pPr>
          </a:lstStyle>
          <a:p>
            <a:endParaRPr lang="ja-JP" altLang="en-US" dirty="0"/>
          </a:p>
        </p:txBody>
      </p:sp>
      <p:sp>
        <p:nvSpPr>
          <p:cNvPr id="9" name="Google Shape;9;p35"/>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09090"/>
                </a:solidFill>
                <a:latin typeface="游ゴシック" panose="020B0400000000000000" pitchFamily="50" charset="-128"/>
                <a:ea typeface="游ゴシック" panose="020B0400000000000000" pitchFamily="50" charset="-128"/>
                <a:cs typeface="Arial"/>
                <a:sym typeface="Arial"/>
              </a:defRPr>
            </a:lvl1pPr>
            <a:lvl2pPr marR="0" lvl="1" algn="l" rtl="0">
              <a:spcBef>
                <a:spcPts val="0"/>
              </a:spcBef>
              <a:spcAft>
                <a:spcPts val="0"/>
              </a:spcAft>
              <a:buSzPts val="1400"/>
              <a:buNone/>
              <a:defRPr sz="1653"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653"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653"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653"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653"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653"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653"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653" b="0" i="0" u="none" strike="noStrike" cap="none">
                <a:solidFill>
                  <a:schemeClr val="dk1"/>
                </a:solidFill>
                <a:latin typeface="Arial"/>
                <a:ea typeface="Arial"/>
                <a:cs typeface="Arial"/>
                <a:sym typeface="Arial"/>
              </a:defRPr>
            </a:lvl9pPr>
          </a:lstStyle>
          <a:p>
            <a:endParaRPr lang="ja-JP" altLang="en-US" dirty="0"/>
          </a:p>
        </p:txBody>
      </p:sp>
      <p:sp>
        <p:nvSpPr>
          <p:cNvPr id="10" name="Google Shape;10;p35"/>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游ゴシック" panose="020B0400000000000000" pitchFamily="50" charset="-128"/>
                <a:ea typeface="游ゴシック" panose="020B0400000000000000" pitchFamily="50" charset="-128"/>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fld id="{00000000-1234-1234-1234-123412341234}" type="slidenum">
              <a:rPr lang="en-US" altLang="ja-JP" smtClean="0"/>
              <a:pPr/>
              <a:t>‹#›</a:t>
            </a:fld>
            <a:endParaRPr lang="ja-JP" alt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p:nvPr/>
        </p:nvSpPr>
        <p:spPr>
          <a:xfrm>
            <a:off x="0" y="207818"/>
            <a:ext cx="9906000" cy="5829300"/>
          </a:xfrm>
          <a:prstGeom prst="rect">
            <a:avLst/>
          </a:prstGeom>
          <a:gradFill>
            <a:gsLst>
              <a:gs pos="0">
                <a:srgbClr val="0070C0"/>
              </a:gs>
              <a:gs pos="1000">
                <a:srgbClr val="0070C0"/>
              </a:gs>
              <a:gs pos="74000">
                <a:srgbClr val="A8DEE6"/>
              </a:gs>
              <a:gs pos="83000">
                <a:srgbClr val="A8DEE6"/>
              </a:gs>
              <a:gs pos="100000">
                <a:srgbClr val="C4E9EF"/>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b="0" i="0" u="none" strike="noStrike" cap="none" dirty="0">
              <a:solidFill>
                <a:schemeClr val="lt1"/>
              </a:solidFill>
              <a:latin typeface="游ゴシック" panose="020B0400000000000000" pitchFamily="50" charset="-128"/>
              <a:ea typeface="游ゴシック" panose="020B0400000000000000" pitchFamily="50" charset="-128"/>
              <a:sym typeface="Arial"/>
            </a:endParaRPr>
          </a:p>
        </p:txBody>
      </p:sp>
      <p:sp>
        <p:nvSpPr>
          <p:cNvPr id="107" name="Google Shape;107;p1"/>
          <p:cNvSpPr txBox="1">
            <a:spLocks noGrp="1"/>
          </p:cNvSpPr>
          <p:nvPr>
            <p:ph type="ctrTitle"/>
          </p:nvPr>
        </p:nvSpPr>
        <p:spPr>
          <a:xfrm>
            <a:off x="1535851" y="1641540"/>
            <a:ext cx="6379451" cy="166574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ja-JP" b="0" dirty="0"/>
              <a:t> </a:t>
            </a:r>
            <a:endParaRPr dirty="0"/>
          </a:p>
        </p:txBody>
      </p:sp>
      <p:sp>
        <p:nvSpPr>
          <p:cNvPr id="108" name="Google Shape;108;p1"/>
          <p:cNvSpPr/>
          <p:nvPr/>
        </p:nvSpPr>
        <p:spPr>
          <a:xfrm>
            <a:off x="4725576" y="3119617"/>
            <a:ext cx="221536" cy="285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56" b="0" i="0" u="none" strike="noStrike" cap="none" dirty="0">
                <a:solidFill>
                  <a:schemeClr val="dk1"/>
                </a:solidFill>
                <a:latin typeface="游ゴシック" panose="020B0400000000000000" pitchFamily="50" charset="-128"/>
                <a:ea typeface="游ゴシック" panose="020B0400000000000000" pitchFamily="50" charset="-128"/>
                <a:sym typeface="Arial"/>
              </a:rPr>
              <a:t> </a:t>
            </a:r>
            <a:endParaRPr dirty="0">
              <a:latin typeface="游ゴシック" panose="020B0400000000000000" pitchFamily="50" charset="-128"/>
              <a:ea typeface="游ゴシック" panose="020B0400000000000000" pitchFamily="50" charset="-128"/>
            </a:endParaRPr>
          </a:p>
        </p:txBody>
      </p:sp>
      <p:sp>
        <p:nvSpPr>
          <p:cNvPr id="109" name="Google Shape;109;p1"/>
          <p:cNvSpPr/>
          <p:nvPr/>
        </p:nvSpPr>
        <p:spPr>
          <a:xfrm>
            <a:off x="4725576" y="3119617"/>
            <a:ext cx="221536" cy="285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56" dirty="0">
                <a:solidFill>
                  <a:schemeClr val="dk1"/>
                </a:solidFill>
                <a:latin typeface="游ゴシック" panose="020B0400000000000000" pitchFamily="50" charset="-128"/>
                <a:ea typeface="游ゴシック" panose="020B0400000000000000" pitchFamily="50" charset="-128"/>
                <a:sym typeface="Arial"/>
              </a:rPr>
              <a:t> </a:t>
            </a:r>
            <a:endParaRPr dirty="0">
              <a:latin typeface="游ゴシック" panose="020B0400000000000000" pitchFamily="50" charset="-128"/>
              <a:ea typeface="游ゴシック" panose="020B0400000000000000" pitchFamily="50" charset="-128"/>
            </a:endParaRPr>
          </a:p>
        </p:txBody>
      </p:sp>
      <p:sp>
        <p:nvSpPr>
          <p:cNvPr id="110" name="Google Shape;110;p1"/>
          <p:cNvSpPr txBox="1"/>
          <p:nvPr/>
        </p:nvSpPr>
        <p:spPr>
          <a:xfrm>
            <a:off x="890308" y="3405208"/>
            <a:ext cx="8125384" cy="1430102"/>
          </a:xfrm>
          <a:prstGeom prst="rect">
            <a:avLst/>
          </a:prstGeom>
          <a:noFill/>
          <a:ln>
            <a:noFill/>
          </a:ln>
        </p:spPr>
        <p:txBody>
          <a:bodyPr spcFirstLastPara="1" wrap="square" lIns="89500" tIns="44725" rIns="89500" bIns="44725" anchor="t" anchorCtr="0">
            <a:noAutofit/>
          </a:bodyPr>
          <a:lstStyle/>
          <a:p>
            <a:pPr marL="0" marR="0" lvl="0" indent="0" algn="ctr" rtl="0">
              <a:spcBef>
                <a:spcPts val="0"/>
              </a:spcBef>
              <a:spcAft>
                <a:spcPts val="0"/>
              </a:spcAft>
              <a:buNone/>
            </a:pPr>
            <a:r>
              <a:rPr lang="ja-JP" sz="4400" dirty="0">
                <a:solidFill>
                  <a:schemeClr val="dk1"/>
                </a:solidFill>
                <a:latin typeface="游ゴシック" panose="020B0400000000000000" pitchFamily="50" charset="-128"/>
                <a:ea typeface="游ゴシック" panose="020B0400000000000000" pitchFamily="50" charset="-128"/>
                <a:sym typeface="Arial"/>
              </a:rPr>
              <a:t>ジョブカン労務</a:t>
            </a:r>
            <a:r>
              <a:rPr lang="ja-JP" sz="4400" dirty="0">
                <a:solidFill>
                  <a:schemeClr val="dk1"/>
                </a:solidFill>
                <a:latin typeface="游ゴシック" panose="020B0400000000000000" pitchFamily="50" charset="-128"/>
                <a:ea typeface="游ゴシック" panose="020B0400000000000000" pitchFamily="50" charset="-128"/>
              </a:rPr>
              <a:t>HR</a:t>
            </a:r>
            <a:endParaRPr sz="4400"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4400" dirty="0">
                <a:solidFill>
                  <a:schemeClr val="dk1"/>
                </a:solidFill>
                <a:latin typeface="游ゴシック" panose="020B0400000000000000" pitchFamily="50" charset="-128"/>
                <a:ea typeface="游ゴシック" panose="020B0400000000000000" pitchFamily="50" charset="-128"/>
                <a:sym typeface="Arial"/>
              </a:rPr>
              <a:t>モバイルでの使い方</a:t>
            </a:r>
            <a:endParaRPr sz="4400"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3600" dirty="0">
                <a:solidFill>
                  <a:schemeClr val="dk1"/>
                </a:solidFill>
                <a:latin typeface="游ゴシック" panose="020B0400000000000000" pitchFamily="50" charset="-128"/>
                <a:ea typeface="游ゴシック" panose="020B0400000000000000" pitchFamily="50" charset="-128"/>
                <a:sym typeface="Arial"/>
              </a:rPr>
              <a:t>【従業員向けマニュアル】</a:t>
            </a:r>
            <a:endParaRPr sz="36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111" name="Google Shape;111;p1"/>
          <p:cNvSpPr txBox="1"/>
          <p:nvPr/>
        </p:nvSpPr>
        <p:spPr>
          <a:xfrm>
            <a:off x="1095309" y="6347923"/>
            <a:ext cx="4033284" cy="373452"/>
          </a:xfrm>
          <a:prstGeom prst="rect">
            <a:avLst/>
          </a:prstGeom>
          <a:noFill/>
          <a:ln>
            <a:noFill/>
          </a:ln>
        </p:spPr>
        <p:txBody>
          <a:bodyPr spcFirstLastPara="1" wrap="square" lIns="89500" tIns="44725" rIns="89500" bIns="44725" anchor="t" anchorCtr="0">
            <a:noAutofit/>
          </a:bodyPr>
          <a:lstStyle/>
          <a:p>
            <a:pPr marL="0" marR="0" lvl="0" indent="0" algn="l" rtl="0">
              <a:lnSpc>
                <a:spcPct val="120000"/>
              </a:lnSpc>
              <a:spcBef>
                <a:spcPts val="0"/>
              </a:spcBef>
              <a:spcAft>
                <a:spcPts val="0"/>
              </a:spcAft>
              <a:buNone/>
            </a:pPr>
            <a:r>
              <a:rPr lang="ja-JP" sz="800" b="1" dirty="0">
                <a:solidFill>
                  <a:srgbClr val="818181"/>
                </a:solidFill>
                <a:latin typeface="游ゴシック" panose="020B0400000000000000" pitchFamily="50" charset="-128"/>
                <a:ea typeface="游ゴシック" panose="020B0400000000000000" pitchFamily="50" charset="-128"/>
                <a:sym typeface="Arial"/>
              </a:rPr>
              <a:t>【東京本社】　</a:t>
            </a:r>
            <a:r>
              <a:rPr lang="ja-JP" sz="800" dirty="0">
                <a:solidFill>
                  <a:srgbClr val="818181"/>
                </a:solidFill>
                <a:latin typeface="游ゴシック" panose="020B0400000000000000" pitchFamily="50" charset="-128"/>
                <a:ea typeface="游ゴシック" panose="020B0400000000000000" pitchFamily="50" charset="-128"/>
                <a:sym typeface="Arial"/>
              </a:rPr>
              <a:t>〒151-0053 東京都渋谷区代々木2-2-1 小田急サザンタワー8F</a:t>
            </a:r>
            <a:endParaRPr dirty="0">
              <a:latin typeface="游ゴシック" panose="020B0400000000000000" pitchFamily="50" charset="-128"/>
              <a:ea typeface="游ゴシック" panose="020B0400000000000000" pitchFamily="50" charset="-128"/>
            </a:endParaRPr>
          </a:p>
          <a:p>
            <a:pPr marL="0" marR="0" lvl="0" indent="0" algn="l" rtl="0">
              <a:lnSpc>
                <a:spcPct val="120000"/>
              </a:lnSpc>
              <a:spcBef>
                <a:spcPts val="0"/>
              </a:spcBef>
              <a:spcAft>
                <a:spcPts val="0"/>
              </a:spcAft>
              <a:buNone/>
            </a:pPr>
            <a:r>
              <a:rPr lang="ja-JP" sz="800" b="1" dirty="0">
                <a:solidFill>
                  <a:srgbClr val="818181"/>
                </a:solidFill>
                <a:latin typeface="游ゴシック" panose="020B0400000000000000" pitchFamily="50" charset="-128"/>
                <a:ea typeface="游ゴシック" panose="020B0400000000000000" pitchFamily="50" charset="-128"/>
                <a:sym typeface="Arial"/>
              </a:rPr>
              <a:t>【関西営業所】</a:t>
            </a:r>
            <a:r>
              <a:rPr lang="ja-JP" sz="800" dirty="0">
                <a:solidFill>
                  <a:srgbClr val="818181"/>
                </a:solidFill>
                <a:latin typeface="游ゴシック" panose="020B0400000000000000" pitchFamily="50" charset="-128"/>
                <a:ea typeface="游ゴシック" panose="020B0400000000000000" pitchFamily="50" charset="-128"/>
                <a:sym typeface="Arial"/>
              </a:rPr>
              <a:t>〒604-8146 京都府京都市中京区一蓮社町300 パームビル3F 302号室</a:t>
            </a:r>
            <a:endParaRPr sz="800" dirty="0">
              <a:solidFill>
                <a:srgbClr val="818181"/>
              </a:solidFill>
              <a:latin typeface="游ゴシック" panose="020B0400000000000000" pitchFamily="50" charset="-128"/>
              <a:ea typeface="游ゴシック" panose="020B0400000000000000" pitchFamily="50" charset="-128"/>
              <a:sym typeface="Arial"/>
            </a:endParaRPr>
          </a:p>
        </p:txBody>
      </p:sp>
      <p:sp>
        <p:nvSpPr>
          <p:cNvPr id="112" name="Google Shape;112;p1"/>
          <p:cNvSpPr txBox="1"/>
          <p:nvPr/>
        </p:nvSpPr>
        <p:spPr>
          <a:xfrm>
            <a:off x="1147813" y="6135040"/>
            <a:ext cx="3405973" cy="208105"/>
          </a:xfrm>
          <a:prstGeom prst="rect">
            <a:avLst/>
          </a:prstGeom>
          <a:noFill/>
          <a:ln>
            <a:noFill/>
          </a:ln>
        </p:spPr>
        <p:txBody>
          <a:bodyPr spcFirstLastPara="1" wrap="square" lIns="89500" tIns="44725" rIns="89500" bIns="44725" anchor="t" anchorCtr="0">
            <a:noAutofit/>
          </a:bodyPr>
          <a:lstStyle/>
          <a:p>
            <a:pPr marL="0" marR="0" lvl="0" indent="0" algn="l" rtl="0">
              <a:spcBef>
                <a:spcPts val="0"/>
              </a:spcBef>
              <a:spcAft>
                <a:spcPts val="0"/>
              </a:spcAft>
              <a:buNone/>
            </a:pPr>
            <a:r>
              <a:rPr lang="ja-JP" sz="900" dirty="0">
                <a:solidFill>
                  <a:srgbClr val="818181"/>
                </a:solidFill>
                <a:latin typeface="游ゴシック" panose="020B0400000000000000" pitchFamily="50" charset="-128"/>
                <a:ea typeface="游ゴシック" panose="020B0400000000000000" pitchFamily="50" charset="-128"/>
                <a:sym typeface="Arial"/>
              </a:rPr>
              <a:t>株式会社 DONUTS   ジョブカン労務</a:t>
            </a:r>
            <a:r>
              <a:rPr lang="ja-JP" sz="900" dirty="0">
                <a:solidFill>
                  <a:srgbClr val="818181"/>
                </a:solidFill>
                <a:latin typeface="游ゴシック" panose="020B0400000000000000" pitchFamily="50" charset="-128"/>
                <a:ea typeface="游ゴシック" panose="020B0400000000000000" pitchFamily="50" charset="-128"/>
              </a:rPr>
              <a:t>HR</a:t>
            </a:r>
            <a:endParaRPr dirty="0">
              <a:latin typeface="游ゴシック" panose="020B0400000000000000" pitchFamily="50" charset="-128"/>
              <a:ea typeface="游ゴシック" panose="020B0400000000000000" pitchFamily="50" charset="-128"/>
            </a:endParaRPr>
          </a:p>
        </p:txBody>
      </p:sp>
      <p:pic>
        <p:nvPicPr>
          <p:cNvPr id="114" name="Google Shape;114;p1"/>
          <p:cNvPicPr preferRelativeResize="0"/>
          <p:nvPr/>
        </p:nvPicPr>
        <p:blipFill rotWithShape="1">
          <a:blip r:embed="rId3">
            <a:alphaModFix/>
          </a:blip>
          <a:srcRect/>
          <a:stretch/>
        </p:blipFill>
        <p:spPr>
          <a:xfrm>
            <a:off x="3909393" y="868886"/>
            <a:ext cx="2438400" cy="2438400"/>
          </a:xfrm>
          <a:prstGeom prst="rect">
            <a:avLst/>
          </a:prstGeom>
          <a:noFill/>
          <a:ln>
            <a:noFill/>
          </a:ln>
        </p:spPr>
      </p:pic>
      <p:pic>
        <p:nvPicPr>
          <p:cNvPr id="2" name="図 1"/>
          <p:cNvPicPr>
            <a:picLocks noChangeAspect="1"/>
          </p:cNvPicPr>
          <p:nvPr/>
        </p:nvPicPr>
        <p:blipFill>
          <a:blip r:embed="rId4"/>
          <a:stretch>
            <a:fillRect/>
          </a:stretch>
        </p:blipFill>
        <p:spPr>
          <a:xfrm>
            <a:off x="205161" y="6278658"/>
            <a:ext cx="942652" cy="2875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10</a:t>
            </a:fld>
            <a:endParaRPr dirty="0"/>
          </a:p>
        </p:txBody>
      </p:sp>
      <p:sp>
        <p:nvSpPr>
          <p:cNvPr id="202" name="Google Shape;202;p10"/>
          <p:cNvSpPr txBox="1"/>
          <p:nvPr/>
        </p:nvSpPr>
        <p:spPr>
          <a:xfrm>
            <a:off x="357567" y="367553"/>
            <a:ext cx="84009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游ゴシック" panose="020B0400000000000000" pitchFamily="50" charset="-128"/>
                <a:ea typeface="游ゴシック" panose="020B0400000000000000" pitchFamily="50" charset="-128"/>
                <a:sym typeface="Arial"/>
              </a:rPr>
              <a:t>管理者から情報入力の依頼を受ける　【入社の手続き編】</a:t>
            </a:r>
            <a:endParaRPr sz="24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203" name="Google Shape;203;p10"/>
          <p:cNvSpPr txBox="1"/>
          <p:nvPr/>
        </p:nvSpPr>
        <p:spPr>
          <a:xfrm>
            <a:off x="802912" y="1129741"/>
            <a:ext cx="7566212"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新たに入社された方は、入社の手続きを行うための情報入力を依頼されます。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204" name="Google Shape;204;p10"/>
          <p:cNvSpPr txBox="1"/>
          <p:nvPr/>
        </p:nvSpPr>
        <p:spPr>
          <a:xfrm>
            <a:off x="4365813" y="1464082"/>
            <a:ext cx="4670700" cy="1873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①入社の手続きの入力依頼のメールが届いたら、リンクをクリックします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②ログインすると入力画面が表示されます</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rPr>
              <a:t>マイページを付与されていない場合、直接入力画面が表示されます</a:t>
            </a:r>
            <a:endParaRPr sz="1653" b="1" dirty="0">
              <a:solidFill>
                <a:schemeClr val="dk1"/>
              </a:solidFill>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endParaRPr>
          </a:p>
        </p:txBody>
      </p:sp>
      <p:sp>
        <p:nvSpPr>
          <p:cNvPr id="205" name="Google Shape;205;p10"/>
          <p:cNvSpPr txBox="1"/>
          <p:nvPr/>
        </p:nvSpPr>
        <p:spPr>
          <a:xfrm>
            <a:off x="7422775" y="4374017"/>
            <a:ext cx="2339790" cy="11097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③入力が完了したら、画面最下部の「完了」ボタンをクリックして終了です。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206" name="Google Shape;206;p10"/>
          <p:cNvPicPr preferRelativeResize="0"/>
          <p:nvPr/>
        </p:nvPicPr>
        <p:blipFill>
          <a:blip r:embed="rId3">
            <a:alphaModFix/>
          </a:blip>
          <a:stretch>
            <a:fillRect/>
          </a:stretch>
        </p:blipFill>
        <p:spPr>
          <a:xfrm>
            <a:off x="1031500" y="1641889"/>
            <a:ext cx="2973531" cy="5076760"/>
          </a:xfrm>
          <a:prstGeom prst="rect">
            <a:avLst/>
          </a:prstGeom>
          <a:noFill/>
          <a:ln>
            <a:noFill/>
          </a:ln>
        </p:spPr>
      </p:pic>
      <p:sp>
        <p:nvSpPr>
          <p:cNvPr id="207" name="Google Shape;207;p10"/>
          <p:cNvSpPr/>
          <p:nvPr/>
        </p:nvSpPr>
        <p:spPr>
          <a:xfrm>
            <a:off x="1203950" y="4615549"/>
            <a:ext cx="2467200" cy="7311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pic>
        <p:nvPicPr>
          <p:cNvPr id="208" name="Google Shape;208;p10"/>
          <p:cNvPicPr preferRelativeResize="0"/>
          <p:nvPr/>
        </p:nvPicPr>
        <p:blipFill>
          <a:blip r:embed="rId4">
            <a:alphaModFix/>
          </a:blip>
          <a:stretch>
            <a:fillRect/>
          </a:stretch>
        </p:blipFill>
        <p:spPr>
          <a:xfrm>
            <a:off x="4598576" y="2992975"/>
            <a:ext cx="2467200" cy="3345433"/>
          </a:xfrm>
          <a:prstGeom prst="rect">
            <a:avLst/>
          </a:prstGeom>
          <a:noFill/>
          <a:ln>
            <a:noFill/>
          </a:ln>
        </p:spPr>
      </p:pic>
      <p:sp>
        <p:nvSpPr>
          <p:cNvPr id="209" name="Google Shape;209;p10"/>
          <p:cNvSpPr/>
          <p:nvPr/>
        </p:nvSpPr>
        <p:spPr>
          <a:xfrm>
            <a:off x="1826425" y="3798100"/>
            <a:ext cx="266700" cy="150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1"/>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11</a:t>
            </a:fld>
            <a:endParaRPr dirty="0"/>
          </a:p>
        </p:txBody>
      </p:sp>
      <p:sp>
        <p:nvSpPr>
          <p:cNvPr id="215" name="Google Shape;215;p11"/>
          <p:cNvSpPr txBox="1"/>
          <p:nvPr/>
        </p:nvSpPr>
        <p:spPr>
          <a:xfrm>
            <a:off x="357567" y="367553"/>
            <a:ext cx="84009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游ゴシック" panose="020B0400000000000000" pitchFamily="50" charset="-128"/>
                <a:ea typeface="游ゴシック" panose="020B0400000000000000" pitchFamily="50" charset="-128"/>
                <a:sym typeface="Arial"/>
              </a:rPr>
              <a:t>管理者から情報入力の依頼を受ける　【退社の手続き編】</a:t>
            </a:r>
            <a:endParaRPr sz="24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216" name="Google Shape;216;p11"/>
          <p:cNvSpPr txBox="1"/>
          <p:nvPr/>
        </p:nvSpPr>
        <p:spPr>
          <a:xfrm>
            <a:off x="802912" y="1129741"/>
            <a:ext cx="7566212"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退社される方は、退社の手続きを行うための情報入力を依頼されます。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217" name="Google Shape;217;p11"/>
          <p:cNvSpPr txBox="1"/>
          <p:nvPr/>
        </p:nvSpPr>
        <p:spPr>
          <a:xfrm>
            <a:off x="4365813" y="1540282"/>
            <a:ext cx="4670700" cy="136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①退社の手続きの入力依頼のメールが届いたら、リンクをクリックします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②ログインすると入力画面が表示されます</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endParaRPr>
          </a:p>
        </p:txBody>
      </p:sp>
      <p:sp>
        <p:nvSpPr>
          <p:cNvPr id="218" name="Google Shape;218;p11"/>
          <p:cNvSpPr txBox="1"/>
          <p:nvPr/>
        </p:nvSpPr>
        <p:spPr>
          <a:xfrm>
            <a:off x="7199229" y="4090794"/>
            <a:ext cx="2339790" cy="11097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③入力が完了したら、画面最下部の「完了」ボタンをクリックして終了です。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219" name="Google Shape;219;p11"/>
          <p:cNvPicPr preferRelativeResize="0"/>
          <p:nvPr/>
        </p:nvPicPr>
        <p:blipFill>
          <a:blip r:embed="rId3">
            <a:alphaModFix/>
          </a:blip>
          <a:stretch>
            <a:fillRect/>
          </a:stretch>
        </p:blipFill>
        <p:spPr>
          <a:xfrm>
            <a:off x="802904" y="1476446"/>
            <a:ext cx="2946775" cy="5151150"/>
          </a:xfrm>
          <a:prstGeom prst="rect">
            <a:avLst/>
          </a:prstGeom>
          <a:noFill/>
          <a:ln>
            <a:noFill/>
          </a:ln>
        </p:spPr>
      </p:pic>
      <p:sp>
        <p:nvSpPr>
          <p:cNvPr id="220" name="Google Shape;220;p11"/>
          <p:cNvSpPr/>
          <p:nvPr/>
        </p:nvSpPr>
        <p:spPr>
          <a:xfrm>
            <a:off x="995375" y="4332325"/>
            <a:ext cx="2401500" cy="6033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221" name="Google Shape;221;p11"/>
          <p:cNvSpPr/>
          <p:nvPr/>
        </p:nvSpPr>
        <p:spPr>
          <a:xfrm>
            <a:off x="1023950" y="4706950"/>
            <a:ext cx="414300" cy="95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pic>
        <p:nvPicPr>
          <p:cNvPr id="222" name="Google Shape;222;p11"/>
          <p:cNvPicPr preferRelativeResize="0"/>
          <p:nvPr/>
        </p:nvPicPr>
        <p:blipFill>
          <a:blip r:embed="rId4">
            <a:alphaModFix/>
          </a:blip>
          <a:stretch>
            <a:fillRect/>
          </a:stretch>
        </p:blipFill>
        <p:spPr>
          <a:xfrm>
            <a:off x="4327925" y="3171101"/>
            <a:ext cx="2770975" cy="3409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2"/>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12</a:t>
            </a:fld>
            <a:endParaRPr dirty="0"/>
          </a:p>
        </p:txBody>
      </p:sp>
      <p:sp>
        <p:nvSpPr>
          <p:cNvPr id="228" name="Google Shape;228;p12"/>
          <p:cNvSpPr/>
          <p:nvPr/>
        </p:nvSpPr>
        <p:spPr>
          <a:xfrm>
            <a:off x="275102" y="303766"/>
            <a:ext cx="851647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游ゴシック" panose="020B0400000000000000" pitchFamily="50" charset="-128"/>
                <a:ea typeface="游ゴシック" panose="020B0400000000000000" pitchFamily="50" charset="-128"/>
                <a:sym typeface="Arial"/>
              </a:rPr>
              <a:t>管理者から情報入力の依頼を受ける　【退社の手続き編】</a:t>
            </a:r>
            <a:endParaRPr sz="2400" dirty="0">
              <a:solidFill>
                <a:schemeClr val="dk1"/>
              </a:solidFill>
              <a:latin typeface="游ゴシック" panose="020B0400000000000000" pitchFamily="50" charset="-128"/>
              <a:ea typeface="游ゴシック" panose="020B0400000000000000" pitchFamily="50" charset="-128"/>
              <a:sym typeface="Arial"/>
            </a:endParaRPr>
          </a:p>
        </p:txBody>
      </p:sp>
      <p:graphicFrame>
        <p:nvGraphicFramePr>
          <p:cNvPr id="229" name="Google Shape;229;p12"/>
          <p:cNvGraphicFramePr/>
          <p:nvPr/>
        </p:nvGraphicFramePr>
        <p:xfrm>
          <a:off x="641792" y="1178486"/>
          <a:ext cx="4840125" cy="5144650"/>
        </p:xfrm>
        <a:graphic>
          <a:graphicData uri="http://schemas.openxmlformats.org/drawingml/2006/table">
            <a:tbl>
              <a:tblPr>
                <a:noFill/>
                <a:tableStyleId>{10F68CD5-80D0-4510-B9CD-A183CE6D10BF}</a:tableStyleId>
              </a:tblPr>
              <a:tblGrid>
                <a:gridCol w="2201575">
                  <a:extLst>
                    <a:ext uri="{9D8B030D-6E8A-4147-A177-3AD203B41FA5}">
                      <a16:colId xmlns:a16="http://schemas.microsoft.com/office/drawing/2014/main" val="20000"/>
                    </a:ext>
                  </a:extLst>
                </a:gridCol>
                <a:gridCol w="2638550">
                  <a:extLst>
                    <a:ext uri="{9D8B030D-6E8A-4147-A177-3AD203B41FA5}">
                      <a16:colId xmlns:a16="http://schemas.microsoft.com/office/drawing/2014/main" val="20001"/>
                    </a:ext>
                  </a:extLst>
                </a:gridCol>
              </a:tblGrid>
              <a:tr h="216125">
                <a:tc>
                  <a:txBody>
                    <a:bodyPr/>
                    <a:lstStyle/>
                    <a:p>
                      <a:pPr marL="0" marR="0" lvl="0" indent="0" algn="ctr" rtl="0">
                        <a:spcBef>
                          <a:spcPts val="0"/>
                        </a:spcBef>
                        <a:spcAft>
                          <a:spcPts val="0"/>
                        </a:spcAft>
                        <a:buNone/>
                      </a:pPr>
                      <a:r>
                        <a:rPr lang="ja-JP" sz="800" b="1" u="none" strike="noStrike" cap="none" dirty="0">
                          <a:latin typeface="游ゴシック" panose="020B0400000000000000" pitchFamily="50" charset="-128"/>
                          <a:ea typeface="游ゴシック" panose="020B0400000000000000" pitchFamily="50" charset="-128"/>
                        </a:rPr>
                        <a:t>項目名</a:t>
                      </a:r>
                      <a:endParaRPr sz="800" u="none" strike="noStrike" cap="none"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800" b="1" u="none" strike="noStrike" cap="none" dirty="0">
                          <a:latin typeface="游ゴシック" panose="020B0400000000000000" pitchFamily="50" charset="-128"/>
                          <a:ea typeface="游ゴシック" panose="020B0400000000000000" pitchFamily="50" charset="-128"/>
                        </a:rPr>
                        <a:t>説明</a:t>
                      </a:r>
                      <a:endParaRPr sz="800" u="none" strike="noStrike" cap="none"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16125">
                <a:tc>
                  <a:txBody>
                    <a:bodyPr/>
                    <a:lstStyle/>
                    <a:p>
                      <a:pPr marL="0" marR="0" lvl="0" indent="0" algn="l" rtl="0">
                        <a:spcBef>
                          <a:spcPts val="0"/>
                        </a:spcBef>
                        <a:spcAft>
                          <a:spcPts val="0"/>
                        </a:spcAft>
                        <a:buNone/>
                      </a:pPr>
                      <a:r>
                        <a:rPr lang="ja-JP" sz="800" u="none" strike="noStrike" cap="none" dirty="0">
                          <a:latin typeface="游ゴシック" panose="020B0400000000000000" pitchFamily="50" charset="-128"/>
                          <a:ea typeface="游ゴシック" panose="020B0400000000000000" pitchFamily="50" charset="-128"/>
                        </a:rPr>
                        <a:t>最終出社日　</a:t>
                      </a:r>
                      <a:r>
                        <a:rPr lang="ja-JP" sz="800" u="none" strike="noStrike" cap="none" dirty="0">
                          <a:solidFill>
                            <a:srgbClr val="FF0000"/>
                          </a:solidFill>
                          <a:latin typeface="游ゴシック" panose="020B0400000000000000" pitchFamily="50" charset="-128"/>
                          <a:ea typeface="游ゴシック" panose="020B0400000000000000" pitchFamily="50" charset="-128"/>
                        </a:rPr>
                        <a:t>必須</a:t>
                      </a:r>
                      <a:endParaRPr sz="800"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日付を入力します</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16125">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退職日　　　</a:t>
                      </a:r>
                      <a:r>
                        <a:rPr lang="ja-JP" sz="800" dirty="0">
                          <a:solidFill>
                            <a:srgbClr val="FF0000"/>
                          </a:solidFill>
                          <a:latin typeface="游ゴシック" panose="020B0400000000000000" pitchFamily="50" charset="-128"/>
                          <a:ea typeface="游ゴシック" panose="020B0400000000000000" pitchFamily="50" charset="-128"/>
                        </a:rPr>
                        <a:t>必須</a:t>
                      </a:r>
                      <a:endParaRPr sz="800"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日付を入力します</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16125">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退職理由</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 </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16125">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退職後の住所</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 </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16125">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退職後の連絡用メールアドレス</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 </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16125">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電話番号</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 </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497225">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源泉徴収票の渡し方</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下記から選択します</a:t>
                      </a:r>
                      <a:br>
                        <a:rPr lang="ja-JP" sz="800" dirty="0">
                          <a:latin typeface="游ゴシック" panose="020B0400000000000000" pitchFamily="50" charset="-128"/>
                          <a:ea typeface="游ゴシック" panose="020B0400000000000000" pitchFamily="50" charset="-128"/>
                        </a:rPr>
                      </a:br>
                      <a:r>
                        <a:rPr lang="ja-JP" sz="800" dirty="0">
                          <a:latin typeface="游ゴシック" panose="020B0400000000000000" pitchFamily="50" charset="-128"/>
                          <a:ea typeface="游ゴシック" panose="020B0400000000000000" pitchFamily="50" charset="-128"/>
                        </a:rPr>
                        <a:t>・メール</a:t>
                      </a:r>
                      <a:br>
                        <a:rPr lang="ja-JP" sz="800" dirty="0">
                          <a:latin typeface="游ゴシック" panose="020B0400000000000000" pitchFamily="50" charset="-128"/>
                          <a:ea typeface="游ゴシック" panose="020B0400000000000000" pitchFamily="50" charset="-128"/>
                        </a:rPr>
                      </a:br>
                      <a:r>
                        <a:rPr lang="ja-JP" sz="800" dirty="0">
                          <a:latin typeface="游ゴシック" panose="020B0400000000000000" pitchFamily="50" charset="-128"/>
                          <a:ea typeface="游ゴシック" panose="020B0400000000000000" pitchFamily="50" charset="-128"/>
                        </a:rPr>
                        <a:t>・輸送</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1059475">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住民税の徴収方法</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下記より選択します</a:t>
                      </a:r>
                      <a:br>
                        <a:rPr lang="ja-JP" sz="800" dirty="0">
                          <a:latin typeface="游ゴシック" panose="020B0400000000000000" pitchFamily="50" charset="-128"/>
                          <a:ea typeface="游ゴシック" panose="020B0400000000000000" pitchFamily="50" charset="-128"/>
                        </a:rPr>
                      </a:br>
                      <a:r>
                        <a:rPr lang="ja-JP" sz="800" dirty="0">
                          <a:latin typeface="游ゴシック" panose="020B0400000000000000" pitchFamily="50" charset="-128"/>
                          <a:ea typeface="游ゴシック" panose="020B0400000000000000" pitchFamily="50" charset="-128"/>
                        </a:rPr>
                        <a:t>・転職先にて特別徴収（給与天引き）を希望</a:t>
                      </a:r>
                      <a:br>
                        <a:rPr lang="ja-JP" sz="800" dirty="0">
                          <a:latin typeface="游ゴシック" panose="020B0400000000000000" pitchFamily="50" charset="-128"/>
                          <a:ea typeface="游ゴシック" panose="020B0400000000000000" pitchFamily="50" charset="-128"/>
                        </a:rPr>
                      </a:br>
                      <a:r>
                        <a:rPr lang="ja-JP" sz="800" dirty="0">
                          <a:latin typeface="游ゴシック" panose="020B0400000000000000" pitchFamily="50" charset="-128"/>
                          <a:ea typeface="游ゴシック" panose="020B0400000000000000" pitchFamily="50" charset="-128"/>
                        </a:rPr>
                        <a:t>・普通徴収（残りの住民税を自分で支払う）を希望</a:t>
                      </a:r>
                      <a:br>
                        <a:rPr lang="ja-JP" sz="800" dirty="0">
                          <a:latin typeface="游ゴシック" panose="020B0400000000000000" pitchFamily="50" charset="-128"/>
                          <a:ea typeface="游ゴシック" panose="020B0400000000000000" pitchFamily="50" charset="-128"/>
                        </a:rPr>
                      </a:br>
                      <a:r>
                        <a:rPr lang="ja-JP" sz="800" dirty="0">
                          <a:latin typeface="游ゴシック" panose="020B0400000000000000" pitchFamily="50" charset="-128"/>
                          <a:ea typeface="游ゴシック" panose="020B0400000000000000" pitchFamily="50" charset="-128"/>
                        </a:rPr>
                        <a:t>・一括徴収（最後の給与で一括天引き）を希望</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497225">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離職票の希望</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下記より選択します</a:t>
                      </a:r>
                      <a:br>
                        <a:rPr lang="ja-JP" sz="800" dirty="0">
                          <a:latin typeface="游ゴシック" panose="020B0400000000000000" pitchFamily="50" charset="-128"/>
                          <a:ea typeface="游ゴシック" panose="020B0400000000000000" pitchFamily="50" charset="-128"/>
                        </a:rPr>
                      </a:br>
                      <a:r>
                        <a:rPr lang="ja-JP" sz="800" dirty="0">
                          <a:latin typeface="游ゴシック" panose="020B0400000000000000" pitchFamily="50" charset="-128"/>
                          <a:ea typeface="游ゴシック" panose="020B0400000000000000" pitchFamily="50" charset="-128"/>
                        </a:rPr>
                        <a:t>・希望</a:t>
                      </a:r>
                      <a:br>
                        <a:rPr lang="ja-JP" sz="800" dirty="0">
                          <a:latin typeface="游ゴシック" panose="020B0400000000000000" pitchFamily="50" charset="-128"/>
                          <a:ea typeface="游ゴシック" panose="020B0400000000000000" pitchFamily="50" charset="-128"/>
                        </a:rPr>
                      </a:br>
                      <a:r>
                        <a:rPr lang="ja-JP" sz="800" dirty="0">
                          <a:latin typeface="游ゴシック" panose="020B0400000000000000" pitchFamily="50" charset="-128"/>
                          <a:ea typeface="游ゴシック" panose="020B0400000000000000" pitchFamily="50" charset="-128"/>
                        </a:rPr>
                        <a:t>・不要</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497225">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退職後の保険加入の確認</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下記より選択します</a:t>
                      </a:r>
                      <a:br>
                        <a:rPr lang="ja-JP" sz="800" dirty="0">
                          <a:latin typeface="游ゴシック" panose="020B0400000000000000" pitchFamily="50" charset="-128"/>
                          <a:ea typeface="游ゴシック" panose="020B0400000000000000" pitchFamily="50" charset="-128"/>
                        </a:rPr>
                      </a:br>
                      <a:r>
                        <a:rPr lang="ja-JP" sz="800" dirty="0">
                          <a:latin typeface="游ゴシック" panose="020B0400000000000000" pitchFamily="50" charset="-128"/>
                          <a:ea typeface="游ゴシック" panose="020B0400000000000000" pitchFamily="50" charset="-128"/>
                        </a:rPr>
                        <a:t>・任意継続を希望する</a:t>
                      </a:r>
                      <a:br>
                        <a:rPr lang="ja-JP" sz="800" dirty="0">
                          <a:latin typeface="游ゴシック" panose="020B0400000000000000" pitchFamily="50" charset="-128"/>
                          <a:ea typeface="游ゴシック" panose="020B0400000000000000" pitchFamily="50" charset="-128"/>
                        </a:rPr>
                      </a:br>
                      <a:r>
                        <a:rPr lang="ja-JP" sz="800" dirty="0">
                          <a:latin typeface="游ゴシック" panose="020B0400000000000000" pitchFamily="50" charset="-128"/>
                          <a:ea typeface="游ゴシック" panose="020B0400000000000000" pitchFamily="50" charset="-128"/>
                        </a:rPr>
                        <a:t>・任意継続を希望しない</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16125">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健康保険証の返却日</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日付を入力します</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216125">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健康保険証を紛失しました</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紛失した場合はチェックします</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r h="216125">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次の勤務先名称（任意）</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 </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3"/>
                  </a:ext>
                </a:extLst>
              </a:tr>
              <a:tr h="216125">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次の勤務先入社日（任意）</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日付を入力します</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4"/>
                  </a:ext>
                </a:extLst>
              </a:tr>
              <a:tr h="216125">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備考</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800" dirty="0">
                          <a:latin typeface="游ゴシック" panose="020B0400000000000000" pitchFamily="50" charset="-128"/>
                          <a:ea typeface="游ゴシック" panose="020B0400000000000000" pitchFamily="50" charset="-128"/>
                        </a:rPr>
                        <a:t>自由にご入力ください</a:t>
                      </a:r>
                      <a:endParaRPr dirty="0">
                        <a:latin typeface="游ゴシック" panose="020B0400000000000000" pitchFamily="50" charset="-128"/>
                        <a:ea typeface="游ゴシック" panose="020B0400000000000000" pitchFamily="50" charset="-128"/>
                      </a:endParaRPr>
                    </a:p>
                  </a:txBody>
                  <a:tcPr marL="40950" marR="40950" marT="32775" marB="3277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5"/>
                  </a:ext>
                </a:extLst>
              </a:tr>
            </a:tbl>
          </a:graphicData>
        </a:graphic>
      </p:graphicFrame>
      <p:sp>
        <p:nvSpPr>
          <p:cNvPr id="230" name="Google Shape;230;p12"/>
          <p:cNvSpPr txBox="1"/>
          <p:nvPr/>
        </p:nvSpPr>
        <p:spPr>
          <a:xfrm>
            <a:off x="5585011" y="1384674"/>
            <a:ext cx="3558988" cy="16185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退社の手続きの際に</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1653" dirty="0">
                <a:solidFill>
                  <a:schemeClr val="dk1"/>
                </a:solidFill>
                <a:latin typeface="游ゴシック" panose="020B0400000000000000" pitchFamily="50" charset="-128"/>
                <a:ea typeface="游ゴシック" panose="020B0400000000000000" pitchFamily="50" charset="-128"/>
                <a:sym typeface="Arial"/>
              </a:rPr>
              <a:t>入力する項目一覧です。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各項目について分からないことがあれば社内担当者に確認しましょう。</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3"/>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13</a:t>
            </a:fld>
            <a:endParaRPr dirty="0"/>
          </a:p>
        </p:txBody>
      </p:sp>
      <p:sp>
        <p:nvSpPr>
          <p:cNvPr id="236" name="Google Shape;236;p13"/>
          <p:cNvSpPr txBox="1"/>
          <p:nvPr/>
        </p:nvSpPr>
        <p:spPr>
          <a:xfrm>
            <a:off x="270163" y="301336"/>
            <a:ext cx="62033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手続きの申請をする</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237" name="Google Shape;237;p13"/>
          <p:cNvSpPr txBox="1"/>
          <p:nvPr/>
        </p:nvSpPr>
        <p:spPr>
          <a:xfrm>
            <a:off x="4052048" y="1721223"/>
            <a:ext cx="5414700" cy="33990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ジョブカン労務</a:t>
            </a:r>
            <a:r>
              <a:rPr lang="ja-JP" sz="1653" dirty="0">
                <a:solidFill>
                  <a:schemeClr val="dk1"/>
                </a:solidFill>
                <a:latin typeface="游ゴシック" panose="020B0400000000000000" pitchFamily="50" charset="-128"/>
                <a:ea typeface="游ゴシック" panose="020B0400000000000000" pitchFamily="50" charset="-128"/>
              </a:rPr>
              <a:t>HR</a:t>
            </a:r>
            <a:r>
              <a:rPr lang="ja-JP" sz="1653" dirty="0">
                <a:solidFill>
                  <a:schemeClr val="dk1"/>
                </a:solidFill>
                <a:latin typeface="游ゴシック" panose="020B0400000000000000" pitchFamily="50" charset="-128"/>
                <a:ea typeface="游ゴシック" panose="020B0400000000000000" pitchFamily="50" charset="-128"/>
                <a:sym typeface="Arial"/>
              </a:rPr>
              <a:t>では、</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従業員側から以下の3つの手続きを行うことが可能です。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・扶養の変更</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・住所の変更</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・氏名の変更</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ジョブカン労務</a:t>
            </a:r>
            <a:r>
              <a:rPr lang="ja-JP" sz="1653" dirty="0">
                <a:solidFill>
                  <a:schemeClr val="dk1"/>
                </a:solidFill>
                <a:latin typeface="游ゴシック" panose="020B0400000000000000" pitchFamily="50" charset="-128"/>
                <a:ea typeface="游ゴシック" panose="020B0400000000000000" pitchFamily="50" charset="-128"/>
              </a:rPr>
              <a:t>HR</a:t>
            </a:r>
            <a:r>
              <a:rPr lang="ja-JP" sz="1653" dirty="0">
                <a:solidFill>
                  <a:schemeClr val="dk1"/>
                </a:solidFill>
                <a:latin typeface="游ゴシック" panose="020B0400000000000000" pitchFamily="50" charset="-128"/>
                <a:ea typeface="游ゴシック" panose="020B0400000000000000" pitchFamily="50" charset="-128"/>
                <a:sym typeface="Arial"/>
              </a:rPr>
              <a:t>のマイページに、</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「手続きの開始」という項目がありますので</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新たに始めたい手続きをクリックします。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238" name="Google Shape;238;p13"/>
          <p:cNvSpPr/>
          <p:nvPr/>
        </p:nvSpPr>
        <p:spPr>
          <a:xfrm>
            <a:off x="956816" y="3146612"/>
            <a:ext cx="2716038" cy="2312894"/>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239" name="Google Shape;239;p13"/>
          <p:cNvSpPr/>
          <p:nvPr/>
        </p:nvSpPr>
        <p:spPr>
          <a:xfrm>
            <a:off x="1299882" y="2294965"/>
            <a:ext cx="1004047" cy="7171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pic>
        <p:nvPicPr>
          <p:cNvPr id="240" name="Google Shape;240;p13"/>
          <p:cNvPicPr preferRelativeResize="0"/>
          <p:nvPr/>
        </p:nvPicPr>
        <p:blipFill rotWithShape="1">
          <a:blip r:embed="rId3">
            <a:alphaModFix/>
          </a:blip>
          <a:srcRect/>
          <a:stretch/>
        </p:blipFill>
        <p:spPr>
          <a:xfrm>
            <a:off x="795176" y="1087166"/>
            <a:ext cx="3067275" cy="496176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4"/>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14</a:t>
            </a:fld>
            <a:endParaRPr dirty="0"/>
          </a:p>
        </p:txBody>
      </p:sp>
      <p:sp>
        <p:nvSpPr>
          <p:cNvPr id="246" name="Google Shape;246;p14"/>
          <p:cNvSpPr txBox="1"/>
          <p:nvPr/>
        </p:nvSpPr>
        <p:spPr>
          <a:xfrm>
            <a:off x="295836" y="286871"/>
            <a:ext cx="569258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游ゴシック" panose="020B0400000000000000" pitchFamily="50" charset="-128"/>
                <a:ea typeface="游ゴシック" panose="020B0400000000000000" pitchFamily="50" charset="-128"/>
                <a:sym typeface="Arial"/>
              </a:rPr>
              <a:t>手続きの申請をする【扶養の変更編】</a:t>
            </a:r>
            <a:endParaRPr sz="24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247" name="Google Shape;247;p14"/>
          <p:cNvSpPr txBox="1"/>
          <p:nvPr/>
        </p:nvSpPr>
        <p:spPr>
          <a:xfrm>
            <a:off x="615764" y="1133248"/>
            <a:ext cx="8175811"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①マイページトップの、「手続きの開始」の中の「扶養の変更」をクリックします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248" name="Google Shape;248;p14"/>
          <p:cNvSpPr txBox="1"/>
          <p:nvPr/>
        </p:nvSpPr>
        <p:spPr>
          <a:xfrm>
            <a:off x="3514164" y="1864658"/>
            <a:ext cx="6158753"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②「扶養の追加」もしくは「扶養の削除」を選択します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249" name="Google Shape;249;p14"/>
          <p:cNvSpPr txBox="1"/>
          <p:nvPr/>
        </p:nvSpPr>
        <p:spPr>
          <a:xfrm>
            <a:off x="3514164" y="2808007"/>
            <a:ext cx="5791200" cy="16185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③選択した手続きの項目を入力します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※入力項目の詳細は「扶養の追加」は次ページにて、「扶養の削除」は3ページ後にてご案内します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④「申請」をクリックすると完了です 　</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管理者の承認をお待ちください</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250" name="Google Shape;250;p14"/>
          <p:cNvPicPr preferRelativeResize="0"/>
          <p:nvPr/>
        </p:nvPicPr>
        <p:blipFill>
          <a:blip r:embed="rId3">
            <a:alphaModFix/>
          </a:blip>
          <a:stretch>
            <a:fillRect/>
          </a:stretch>
        </p:blipFill>
        <p:spPr>
          <a:xfrm>
            <a:off x="615775" y="1864675"/>
            <a:ext cx="2756875" cy="3281706"/>
          </a:xfrm>
          <a:prstGeom prst="rect">
            <a:avLst/>
          </a:prstGeom>
          <a:noFill/>
          <a:ln>
            <a:noFill/>
          </a:ln>
        </p:spPr>
      </p:pic>
      <p:sp>
        <p:nvSpPr>
          <p:cNvPr id="251" name="Google Shape;251;p14"/>
          <p:cNvSpPr/>
          <p:nvPr/>
        </p:nvSpPr>
        <p:spPr>
          <a:xfrm>
            <a:off x="695825" y="3578050"/>
            <a:ext cx="2542800" cy="10512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5"/>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15</a:t>
            </a:fld>
            <a:endParaRPr dirty="0"/>
          </a:p>
        </p:txBody>
      </p:sp>
      <p:sp>
        <p:nvSpPr>
          <p:cNvPr id="257" name="Google Shape;257;p15"/>
          <p:cNvSpPr txBox="1"/>
          <p:nvPr/>
        </p:nvSpPr>
        <p:spPr>
          <a:xfrm>
            <a:off x="295836" y="286871"/>
            <a:ext cx="569258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游ゴシック" panose="020B0400000000000000" pitchFamily="50" charset="-128"/>
                <a:ea typeface="游ゴシック" panose="020B0400000000000000" pitchFamily="50" charset="-128"/>
                <a:sym typeface="Arial"/>
              </a:rPr>
              <a:t>手続きの申請をする【扶養の変更編】</a:t>
            </a:r>
            <a:endParaRPr sz="24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258" name="Google Shape;258;p15"/>
          <p:cNvSpPr txBox="1"/>
          <p:nvPr/>
        </p:nvSpPr>
        <p:spPr>
          <a:xfrm>
            <a:off x="448235" y="1344706"/>
            <a:ext cx="184731"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p:txBody>
      </p:sp>
      <p:graphicFrame>
        <p:nvGraphicFramePr>
          <p:cNvPr id="259" name="Google Shape;259;p15"/>
          <p:cNvGraphicFramePr/>
          <p:nvPr/>
        </p:nvGraphicFramePr>
        <p:xfrm>
          <a:off x="295836" y="1518055"/>
          <a:ext cx="4034100" cy="3986250"/>
        </p:xfrm>
        <a:graphic>
          <a:graphicData uri="http://schemas.openxmlformats.org/drawingml/2006/table">
            <a:tbl>
              <a:tblPr>
                <a:noFill/>
                <a:tableStyleId>{10F68CD5-80D0-4510-B9CD-A183CE6D10BF}</a:tableStyleId>
              </a:tblPr>
              <a:tblGrid>
                <a:gridCol w="1344700">
                  <a:extLst>
                    <a:ext uri="{9D8B030D-6E8A-4147-A177-3AD203B41FA5}">
                      <a16:colId xmlns:a16="http://schemas.microsoft.com/office/drawing/2014/main" val="20000"/>
                    </a:ext>
                  </a:extLst>
                </a:gridCol>
                <a:gridCol w="1021975">
                  <a:extLst>
                    <a:ext uri="{9D8B030D-6E8A-4147-A177-3AD203B41FA5}">
                      <a16:colId xmlns:a16="http://schemas.microsoft.com/office/drawing/2014/main" val="20001"/>
                    </a:ext>
                  </a:extLst>
                </a:gridCol>
                <a:gridCol w="1667425">
                  <a:extLst>
                    <a:ext uri="{9D8B030D-6E8A-4147-A177-3AD203B41FA5}">
                      <a16:colId xmlns:a16="http://schemas.microsoft.com/office/drawing/2014/main" val="20002"/>
                    </a:ext>
                  </a:extLst>
                </a:gridCol>
              </a:tblGrid>
              <a:tr h="298500">
                <a:tc gridSpan="3">
                  <a:txBody>
                    <a:bodyPr/>
                    <a:lstStyle/>
                    <a:p>
                      <a:pPr marL="0" marR="0" lvl="0" indent="0" algn="ctr" rtl="0">
                        <a:spcBef>
                          <a:spcPts val="0"/>
                        </a:spcBef>
                        <a:spcAft>
                          <a:spcPts val="0"/>
                        </a:spcAft>
                        <a:buNone/>
                      </a:pPr>
                      <a:r>
                        <a:rPr lang="ja-JP" sz="1100" b="1" dirty="0">
                          <a:latin typeface="游ゴシック" panose="020B0400000000000000" pitchFamily="50" charset="-128"/>
                          <a:ea typeface="游ゴシック" panose="020B0400000000000000" pitchFamily="50" charset="-128"/>
                        </a:rPr>
                        <a:t>被扶養者情報</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0"/>
                  </a:ext>
                </a:extLst>
              </a:tr>
              <a:tr h="210725">
                <a:tc>
                  <a:txBody>
                    <a:bodyPr/>
                    <a:lstStyle/>
                    <a:p>
                      <a:pPr marL="0" marR="0" lvl="0" indent="0" algn="ctr" rtl="0">
                        <a:spcBef>
                          <a:spcPts val="0"/>
                        </a:spcBef>
                        <a:spcAft>
                          <a:spcPts val="0"/>
                        </a:spcAft>
                        <a:buNone/>
                      </a:pPr>
                      <a:r>
                        <a:rPr lang="ja-JP" sz="1100" b="1" dirty="0">
                          <a:latin typeface="游ゴシック" panose="020B0400000000000000" pitchFamily="50" charset="-128"/>
                          <a:ea typeface="游ゴシック" panose="020B0400000000000000" pitchFamily="50" charset="-128"/>
                        </a:rPr>
                        <a:t>項目名</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b="1" dirty="0">
                          <a:latin typeface="游ゴシック" panose="020B0400000000000000" pitchFamily="50" charset="-128"/>
                          <a:ea typeface="游ゴシック" panose="020B0400000000000000" pitchFamily="50" charset="-128"/>
                        </a:rPr>
                        <a:t>条件</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b="1" dirty="0">
                          <a:latin typeface="游ゴシック" panose="020B0400000000000000" pitchFamily="50" charset="-128"/>
                          <a:ea typeface="游ゴシック" panose="020B0400000000000000" pitchFamily="50" charset="-128"/>
                        </a:rPr>
                        <a:t>説明文</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10725">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異動日</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2017/1/1</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47725">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被扶養者 続柄</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・配偶者</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・その他</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10725">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 続柄詳細</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選択してください</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10725">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姓</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山田</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10725">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名</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花子</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10725">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姓カナ</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ヤマダ</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10725">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名カナ</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ハナコ</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10725">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生年月日</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1980/1/1</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347725">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性別</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・男性</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・女性</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484725">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同居・別居</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・同居</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・別居（国内）</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・別居（国外）</a:t>
                      </a:r>
                      <a:endParaRPr sz="1100" dirty="0">
                        <a:latin typeface="游ゴシック" panose="020B0400000000000000" pitchFamily="50" charset="-128"/>
                        <a:ea typeface="游ゴシック" panose="020B0400000000000000" pitchFamily="50" charset="-128"/>
                      </a:endParaRPr>
                    </a:p>
                  </a:txBody>
                  <a:tcPr marL="66650" marR="66650" marT="53325" marB="533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bl>
          </a:graphicData>
        </a:graphic>
      </p:graphicFrame>
      <p:graphicFrame>
        <p:nvGraphicFramePr>
          <p:cNvPr id="260" name="Google Shape;260;p15"/>
          <p:cNvGraphicFramePr/>
          <p:nvPr/>
        </p:nvGraphicFramePr>
        <p:xfrm>
          <a:off x="4706469" y="1518055"/>
          <a:ext cx="4802100" cy="4566615"/>
        </p:xfrm>
        <a:graphic>
          <a:graphicData uri="http://schemas.openxmlformats.org/drawingml/2006/table">
            <a:tbl>
              <a:tblPr>
                <a:noFill/>
                <a:tableStyleId>{10F68CD5-80D0-4510-B9CD-A183CE6D10BF}</a:tableStyleId>
              </a:tblPr>
              <a:tblGrid>
                <a:gridCol w="1600700">
                  <a:extLst>
                    <a:ext uri="{9D8B030D-6E8A-4147-A177-3AD203B41FA5}">
                      <a16:colId xmlns:a16="http://schemas.microsoft.com/office/drawing/2014/main" val="20000"/>
                    </a:ext>
                  </a:extLst>
                </a:gridCol>
                <a:gridCol w="1142500">
                  <a:extLst>
                    <a:ext uri="{9D8B030D-6E8A-4147-A177-3AD203B41FA5}">
                      <a16:colId xmlns:a16="http://schemas.microsoft.com/office/drawing/2014/main" val="20001"/>
                    </a:ext>
                  </a:extLst>
                </a:gridCol>
                <a:gridCol w="2058900">
                  <a:extLst>
                    <a:ext uri="{9D8B030D-6E8A-4147-A177-3AD203B41FA5}">
                      <a16:colId xmlns:a16="http://schemas.microsoft.com/office/drawing/2014/main" val="20002"/>
                    </a:ext>
                  </a:extLst>
                </a:gridCol>
              </a:tblGrid>
              <a:tr h="127000">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住所 郵便番号</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必須（該当者）</a:t>
                      </a:r>
                      <a:endParaRPr sz="11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999-9999</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39850">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住所 都道府県</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必須（該当者）</a:t>
                      </a:r>
                      <a:endParaRPr sz="11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東京都</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39850">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住所 市区町村</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必須（該当者）</a:t>
                      </a:r>
                      <a:endParaRPr sz="11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渋谷区</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39850">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住所 丁目番地</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必須（該当者）</a:t>
                      </a:r>
                      <a:endParaRPr sz="11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9-99-99</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548200">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住所 建物名</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　　　　　・部屋番号</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ジョブカンアパート</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940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住所カナ</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トウキョウトシブヤク</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39850">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職業</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主婦</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39850">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電話番号</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0000-0000-0000</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3940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年間収入</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　　（今後1年間見込）</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半角数字</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3940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年間所得</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　　　（1月～12月）</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半角数字</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548200">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障害者区分</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・対象外</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・一般障害者</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・特別障害者</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39850">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税の扶養対象</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3940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扶養に追加された理由</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24文字以内で入力してください</a:t>
                      </a:r>
                      <a:endParaRPr sz="1500" dirty="0">
                        <a:latin typeface="游ゴシック" panose="020B0400000000000000" pitchFamily="50" charset="-128"/>
                        <a:ea typeface="游ゴシック" panose="020B0400000000000000" pitchFamily="50" charset="-128"/>
                      </a:endParaRPr>
                    </a:p>
                  </a:txBody>
                  <a:tcPr marL="53525" marR="53525" marT="42825" marB="42825"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bl>
          </a:graphicData>
        </a:graphic>
      </p:graphicFrame>
      <p:sp>
        <p:nvSpPr>
          <p:cNvPr id="261" name="Google Shape;261;p15"/>
          <p:cNvSpPr txBox="1"/>
          <p:nvPr/>
        </p:nvSpPr>
        <p:spPr>
          <a:xfrm>
            <a:off x="295836" y="1084683"/>
            <a:ext cx="3858352"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■扶養の追加時の入力項目</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6"/>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16</a:t>
            </a:fld>
            <a:endParaRPr dirty="0"/>
          </a:p>
        </p:txBody>
      </p:sp>
      <p:sp>
        <p:nvSpPr>
          <p:cNvPr id="267" name="Google Shape;267;p16"/>
          <p:cNvSpPr txBox="1"/>
          <p:nvPr/>
        </p:nvSpPr>
        <p:spPr>
          <a:xfrm>
            <a:off x="295836" y="286871"/>
            <a:ext cx="569258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游ゴシック" panose="020B0400000000000000" pitchFamily="50" charset="-128"/>
                <a:ea typeface="游ゴシック" panose="020B0400000000000000" pitchFamily="50" charset="-128"/>
                <a:sym typeface="Arial"/>
              </a:rPr>
              <a:t>手続きの申請をする【扶養の変更編】</a:t>
            </a:r>
            <a:endParaRPr sz="24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268" name="Google Shape;268;p16"/>
          <p:cNvSpPr txBox="1"/>
          <p:nvPr/>
        </p:nvSpPr>
        <p:spPr>
          <a:xfrm>
            <a:off x="448235" y="1344706"/>
            <a:ext cx="184731"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p:txBody>
      </p:sp>
      <p:graphicFrame>
        <p:nvGraphicFramePr>
          <p:cNvPr id="269" name="Google Shape;269;p16"/>
          <p:cNvGraphicFramePr/>
          <p:nvPr/>
        </p:nvGraphicFramePr>
        <p:xfrm>
          <a:off x="540600" y="1118796"/>
          <a:ext cx="6060150" cy="1767840"/>
        </p:xfrm>
        <a:graphic>
          <a:graphicData uri="http://schemas.openxmlformats.org/drawingml/2006/table">
            <a:tbl>
              <a:tblPr>
                <a:noFill/>
                <a:tableStyleId>{10F68CD5-80D0-4510-B9CD-A183CE6D10BF}</a:tableStyleId>
              </a:tblPr>
              <a:tblGrid>
                <a:gridCol w="2020050">
                  <a:extLst>
                    <a:ext uri="{9D8B030D-6E8A-4147-A177-3AD203B41FA5}">
                      <a16:colId xmlns:a16="http://schemas.microsoft.com/office/drawing/2014/main" val="20000"/>
                    </a:ext>
                  </a:extLst>
                </a:gridCol>
                <a:gridCol w="2020050">
                  <a:extLst>
                    <a:ext uri="{9D8B030D-6E8A-4147-A177-3AD203B41FA5}">
                      <a16:colId xmlns:a16="http://schemas.microsoft.com/office/drawing/2014/main" val="20001"/>
                    </a:ext>
                  </a:extLst>
                </a:gridCol>
                <a:gridCol w="2020050">
                  <a:extLst>
                    <a:ext uri="{9D8B030D-6E8A-4147-A177-3AD203B41FA5}">
                      <a16:colId xmlns:a16="http://schemas.microsoft.com/office/drawing/2014/main" val="20002"/>
                    </a:ext>
                  </a:extLst>
                </a:gridCol>
              </a:tblGrid>
              <a:tr h="0">
                <a:tc gridSpan="3">
                  <a:txBody>
                    <a:bodyPr/>
                    <a:lstStyle/>
                    <a:p>
                      <a:pPr marL="0" marR="0" lvl="0" indent="0" algn="ctr" rtl="0">
                        <a:spcBef>
                          <a:spcPts val="0"/>
                        </a:spcBef>
                        <a:spcAft>
                          <a:spcPts val="0"/>
                        </a:spcAft>
                        <a:buNone/>
                      </a:pPr>
                      <a:r>
                        <a:rPr lang="ja-JP" sz="1100" b="1" dirty="0">
                          <a:latin typeface="游ゴシック" panose="020B0400000000000000" pitchFamily="50" charset="-128"/>
                          <a:ea typeface="游ゴシック" panose="020B0400000000000000" pitchFamily="50" charset="-128"/>
                        </a:rPr>
                        <a:t>配偶者情報</a:t>
                      </a:r>
                      <a:endParaRPr sz="11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0"/>
                  </a:ext>
                </a:extLst>
              </a:tr>
              <a:tr h="0">
                <a:tc>
                  <a:txBody>
                    <a:bodyPr/>
                    <a:lstStyle/>
                    <a:p>
                      <a:pPr marL="0" marR="0" lvl="0" indent="0" algn="ctr" rtl="0">
                        <a:spcBef>
                          <a:spcPts val="0"/>
                        </a:spcBef>
                        <a:spcAft>
                          <a:spcPts val="0"/>
                        </a:spcAft>
                        <a:buNone/>
                      </a:pPr>
                      <a:r>
                        <a:rPr lang="ja-JP" sz="1100" b="1" dirty="0">
                          <a:latin typeface="游ゴシック" panose="020B0400000000000000" pitchFamily="50" charset="-128"/>
                          <a:ea typeface="游ゴシック" panose="020B0400000000000000" pitchFamily="50" charset="-128"/>
                        </a:rPr>
                        <a:t>項目名</a:t>
                      </a:r>
                      <a:endParaRPr sz="11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b="1" dirty="0">
                          <a:latin typeface="游ゴシック" panose="020B0400000000000000" pitchFamily="50" charset="-128"/>
                          <a:ea typeface="游ゴシック" panose="020B0400000000000000" pitchFamily="50" charset="-128"/>
                        </a:rPr>
                        <a:t>条件</a:t>
                      </a:r>
                      <a:endParaRPr sz="11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b="1" dirty="0">
                          <a:latin typeface="游ゴシック" panose="020B0400000000000000" pitchFamily="50" charset="-128"/>
                          <a:ea typeface="游ゴシック" panose="020B0400000000000000" pitchFamily="50" charset="-128"/>
                        </a:rPr>
                        <a:t>説明文</a:t>
                      </a:r>
                      <a:endParaRPr sz="11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0">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配偶者の有無</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・有</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・無</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0">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配偶者の年間収入（去年）</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必須（該当者のみ）</a:t>
                      </a:r>
                      <a:endParaRPr sz="11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半角数字</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9777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配偶者の月額報酬（現在）</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必須（該当者のみ）</a:t>
                      </a:r>
                      <a:endParaRPr sz="11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半角数字</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
        <p:nvSpPr>
          <p:cNvPr id="270" name="Google Shape;270;p16"/>
          <p:cNvSpPr txBox="1"/>
          <p:nvPr/>
        </p:nvSpPr>
        <p:spPr>
          <a:xfrm>
            <a:off x="540600" y="3083547"/>
            <a:ext cx="3720353"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■扶養の削除時の情報項目</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graphicFrame>
        <p:nvGraphicFramePr>
          <p:cNvPr id="271" name="Google Shape;271;p16"/>
          <p:cNvGraphicFramePr/>
          <p:nvPr/>
        </p:nvGraphicFramePr>
        <p:xfrm>
          <a:off x="540600" y="3430245"/>
          <a:ext cx="6066375" cy="2546475"/>
        </p:xfrm>
        <a:graphic>
          <a:graphicData uri="http://schemas.openxmlformats.org/drawingml/2006/table">
            <a:tbl>
              <a:tblPr>
                <a:noFill/>
                <a:tableStyleId>{10F68CD5-80D0-4510-B9CD-A183CE6D10BF}</a:tableStyleId>
              </a:tblPr>
              <a:tblGrid>
                <a:gridCol w="1951400">
                  <a:extLst>
                    <a:ext uri="{9D8B030D-6E8A-4147-A177-3AD203B41FA5}">
                      <a16:colId xmlns:a16="http://schemas.microsoft.com/office/drawing/2014/main" val="20000"/>
                    </a:ext>
                  </a:extLst>
                </a:gridCol>
                <a:gridCol w="2115850">
                  <a:extLst>
                    <a:ext uri="{9D8B030D-6E8A-4147-A177-3AD203B41FA5}">
                      <a16:colId xmlns:a16="http://schemas.microsoft.com/office/drawing/2014/main" val="20001"/>
                    </a:ext>
                  </a:extLst>
                </a:gridCol>
                <a:gridCol w="1999125">
                  <a:extLst>
                    <a:ext uri="{9D8B030D-6E8A-4147-A177-3AD203B41FA5}">
                      <a16:colId xmlns:a16="http://schemas.microsoft.com/office/drawing/2014/main" val="20002"/>
                    </a:ext>
                  </a:extLst>
                </a:gridCol>
              </a:tblGrid>
              <a:tr h="251325">
                <a:tc gridSpan="3">
                  <a:txBody>
                    <a:bodyPr/>
                    <a:lstStyle/>
                    <a:p>
                      <a:pPr marL="0" marR="0" lvl="0" indent="0" algn="ctr" rtl="0">
                        <a:spcBef>
                          <a:spcPts val="0"/>
                        </a:spcBef>
                        <a:spcAft>
                          <a:spcPts val="0"/>
                        </a:spcAft>
                        <a:buNone/>
                      </a:pPr>
                      <a:r>
                        <a:rPr lang="ja-JP" sz="1000" b="1" dirty="0">
                          <a:latin typeface="游ゴシック" panose="020B0400000000000000" pitchFamily="50" charset="-128"/>
                          <a:ea typeface="游ゴシック" panose="020B0400000000000000" pitchFamily="50" charset="-128"/>
                        </a:rPr>
                        <a:t>被扶養者情報</a:t>
                      </a:r>
                      <a:endParaRPr sz="10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0"/>
                  </a:ext>
                </a:extLst>
              </a:tr>
              <a:tr h="251325">
                <a:tc>
                  <a:txBody>
                    <a:bodyPr/>
                    <a:lstStyle/>
                    <a:p>
                      <a:pPr marL="0" marR="0" lvl="0" indent="0" algn="ctr" rtl="0">
                        <a:spcBef>
                          <a:spcPts val="0"/>
                        </a:spcBef>
                        <a:spcAft>
                          <a:spcPts val="0"/>
                        </a:spcAft>
                        <a:buNone/>
                      </a:pPr>
                      <a:r>
                        <a:rPr lang="ja-JP" sz="1000" b="1" dirty="0">
                          <a:latin typeface="游ゴシック" panose="020B0400000000000000" pitchFamily="50" charset="-128"/>
                          <a:ea typeface="游ゴシック" panose="020B0400000000000000" pitchFamily="50" charset="-128"/>
                        </a:rPr>
                        <a:t>項目名</a:t>
                      </a:r>
                      <a:endParaRPr sz="10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000" b="1" dirty="0">
                          <a:latin typeface="游ゴシック" panose="020B0400000000000000" pitchFamily="50" charset="-128"/>
                          <a:ea typeface="游ゴシック" panose="020B0400000000000000" pitchFamily="50" charset="-128"/>
                        </a:rPr>
                        <a:t>条件</a:t>
                      </a:r>
                      <a:endParaRPr sz="10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000" b="1" dirty="0">
                          <a:latin typeface="游ゴシック" panose="020B0400000000000000" pitchFamily="50" charset="-128"/>
                          <a:ea typeface="游ゴシック" panose="020B0400000000000000" pitchFamily="50" charset="-128"/>
                        </a:rPr>
                        <a:t>説明文</a:t>
                      </a:r>
                      <a:endParaRPr sz="10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51325">
                <a:tc>
                  <a:txBody>
                    <a:bodyPr/>
                    <a:lstStyle/>
                    <a:p>
                      <a:pPr marL="0" marR="0" lvl="0" indent="0" algn="l" rtl="0">
                        <a:spcBef>
                          <a:spcPts val="0"/>
                        </a:spcBef>
                        <a:spcAft>
                          <a:spcPts val="0"/>
                        </a:spcAft>
                        <a:buNone/>
                      </a:pPr>
                      <a:r>
                        <a:rPr lang="ja-JP" sz="1000" dirty="0">
                          <a:latin typeface="游ゴシック" panose="020B0400000000000000" pitchFamily="50" charset="-128"/>
                          <a:ea typeface="游ゴシック" panose="020B0400000000000000" pitchFamily="50" charset="-128"/>
                        </a:rPr>
                        <a:t>被扶養者異動日</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000" dirty="0">
                          <a:solidFill>
                            <a:srgbClr val="FF0000"/>
                          </a:solidFill>
                          <a:latin typeface="游ゴシック" panose="020B0400000000000000" pitchFamily="50" charset="-128"/>
                          <a:ea typeface="游ゴシック" panose="020B0400000000000000" pitchFamily="50" charset="-128"/>
                        </a:rPr>
                        <a:t>必須</a:t>
                      </a:r>
                      <a:endParaRPr sz="10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000" dirty="0">
                          <a:latin typeface="游ゴシック" panose="020B0400000000000000" pitchFamily="50" charset="-128"/>
                          <a:ea typeface="游ゴシック" panose="020B0400000000000000" pitchFamily="50" charset="-128"/>
                        </a:rPr>
                        <a:t>(例) 2017/1/1</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15625">
                <a:tc>
                  <a:txBody>
                    <a:bodyPr/>
                    <a:lstStyle/>
                    <a:p>
                      <a:pPr marL="0" marR="0" lvl="0" indent="0" algn="l" rtl="0">
                        <a:spcBef>
                          <a:spcPts val="0"/>
                        </a:spcBef>
                        <a:spcAft>
                          <a:spcPts val="0"/>
                        </a:spcAft>
                        <a:buNone/>
                      </a:pPr>
                      <a:r>
                        <a:rPr lang="ja-JP" sz="1000" dirty="0">
                          <a:latin typeface="游ゴシック" panose="020B0400000000000000" pitchFamily="50" charset="-128"/>
                          <a:ea typeface="游ゴシック" panose="020B0400000000000000" pitchFamily="50" charset="-128"/>
                        </a:rPr>
                        <a:t>扶養から外れる人に</a:t>
                      </a:r>
                      <a:br>
                        <a:rPr lang="ja-JP" sz="1000" dirty="0">
                          <a:latin typeface="游ゴシック" panose="020B0400000000000000" pitchFamily="50" charset="-128"/>
                          <a:ea typeface="游ゴシック" panose="020B0400000000000000" pitchFamily="50" charset="-128"/>
                        </a:rPr>
                      </a:br>
                      <a:r>
                        <a:rPr lang="ja-JP" sz="1000" dirty="0">
                          <a:latin typeface="游ゴシック" panose="020B0400000000000000" pitchFamily="50" charset="-128"/>
                          <a:ea typeface="游ゴシック" panose="020B0400000000000000" pitchFamily="50" charset="-128"/>
                        </a:rPr>
                        <a:t>チェックを入れてください</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000" dirty="0">
                          <a:solidFill>
                            <a:srgbClr val="FF0000"/>
                          </a:solidFill>
                          <a:latin typeface="游ゴシック" panose="020B0400000000000000" pitchFamily="50" charset="-128"/>
                          <a:ea typeface="游ゴシック" panose="020B0400000000000000" pitchFamily="50" charset="-128"/>
                        </a:rPr>
                        <a:t>必須</a:t>
                      </a:r>
                      <a:endParaRPr sz="10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000" dirty="0">
                          <a:latin typeface="游ゴシック" panose="020B0400000000000000" pitchFamily="50" charset="-128"/>
                          <a:ea typeface="游ゴシック" panose="020B0400000000000000" pitchFamily="50" charset="-128"/>
                        </a:rPr>
                        <a:t>選択してください</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736000">
                <a:tc>
                  <a:txBody>
                    <a:bodyPr/>
                    <a:lstStyle/>
                    <a:p>
                      <a:pPr marL="0" marR="0" lvl="0" indent="0" algn="l" rtl="0">
                        <a:spcBef>
                          <a:spcPts val="0"/>
                        </a:spcBef>
                        <a:spcAft>
                          <a:spcPts val="0"/>
                        </a:spcAft>
                        <a:buNone/>
                      </a:pPr>
                      <a:r>
                        <a:rPr lang="ja-JP" sz="1000" dirty="0">
                          <a:latin typeface="游ゴシック" panose="020B0400000000000000" pitchFamily="50" charset="-128"/>
                          <a:ea typeface="游ゴシック" panose="020B0400000000000000" pitchFamily="50" charset="-128"/>
                        </a:rPr>
                        <a:t>扶養から外れた理由</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000" dirty="0">
                          <a:solidFill>
                            <a:srgbClr val="FF0000"/>
                          </a:solidFill>
                          <a:latin typeface="游ゴシック" panose="020B0400000000000000" pitchFamily="50" charset="-128"/>
                          <a:ea typeface="游ゴシック" panose="020B0400000000000000" pitchFamily="50" charset="-128"/>
                        </a:rPr>
                        <a:t>必須</a:t>
                      </a:r>
                      <a:endParaRPr sz="10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000" dirty="0">
                          <a:latin typeface="游ゴシック" panose="020B0400000000000000" pitchFamily="50" charset="-128"/>
                          <a:ea typeface="游ゴシック" panose="020B0400000000000000" pitchFamily="50" charset="-128"/>
                        </a:rPr>
                        <a:t>・その他</a:t>
                      </a:r>
                      <a:br>
                        <a:rPr lang="ja-JP" sz="1000" dirty="0">
                          <a:latin typeface="游ゴシック" panose="020B0400000000000000" pitchFamily="50" charset="-128"/>
                          <a:ea typeface="游ゴシック" panose="020B0400000000000000" pitchFamily="50" charset="-128"/>
                        </a:rPr>
                      </a:br>
                      <a:r>
                        <a:rPr lang="ja-JP" sz="1000" dirty="0">
                          <a:latin typeface="游ゴシック" panose="020B0400000000000000" pitchFamily="50" charset="-128"/>
                          <a:ea typeface="游ゴシック" panose="020B0400000000000000" pitchFamily="50" charset="-128"/>
                        </a:rPr>
                        <a:t>・75歳到達</a:t>
                      </a:r>
                      <a:br>
                        <a:rPr lang="ja-JP" sz="1000" dirty="0">
                          <a:latin typeface="游ゴシック" panose="020B0400000000000000" pitchFamily="50" charset="-128"/>
                          <a:ea typeface="游ゴシック" panose="020B0400000000000000" pitchFamily="50" charset="-128"/>
                        </a:rPr>
                      </a:br>
                      <a:r>
                        <a:rPr lang="ja-JP" sz="1000" dirty="0">
                          <a:latin typeface="游ゴシック" panose="020B0400000000000000" pitchFamily="50" charset="-128"/>
                          <a:ea typeface="游ゴシック" panose="020B0400000000000000" pitchFamily="50" charset="-128"/>
                        </a:rPr>
                        <a:t>・障害認定</a:t>
                      </a:r>
                      <a:br>
                        <a:rPr lang="ja-JP" sz="1000" dirty="0">
                          <a:latin typeface="游ゴシック" panose="020B0400000000000000" pitchFamily="50" charset="-128"/>
                          <a:ea typeface="游ゴシック" panose="020B0400000000000000" pitchFamily="50" charset="-128"/>
                        </a:rPr>
                      </a:br>
                      <a:r>
                        <a:rPr lang="ja-JP" sz="1000" dirty="0">
                          <a:latin typeface="游ゴシック" panose="020B0400000000000000" pitchFamily="50" charset="-128"/>
                          <a:ea typeface="游ゴシック" panose="020B0400000000000000" pitchFamily="50" charset="-128"/>
                        </a:rPr>
                        <a:t>・死亡</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412875">
                <a:tc>
                  <a:txBody>
                    <a:bodyPr/>
                    <a:lstStyle/>
                    <a:p>
                      <a:pPr marL="0" marR="0" lvl="0" indent="0" algn="l" rtl="0">
                        <a:spcBef>
                          <a:spcPts val="0"/>
                        </a:spcBef>
                        <a:spcAft>
                          <a:spcPts val="0"/>
                        </a:spcAft>
                        <a:buNone/>
                      </a:pPr>
                      <a:r>
                        <a:rPr lang="ja-JP" sz="1000" dirty="0">
                          <a:latin typeface="游ゴシック" panose="020B0400000000000000" pitchFamily="50" charset="-128"/>
                          <a:ea typeface="游ゴシック" panose="020B0400000000000000" pitchFamily="50" charset="-128"/>
                        </a:rPr>
                        <a:t>理由詳細</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000" dirty="0">
                          <a:solidFill>
                            <a:srgbClr val="FF0000"/>
                          </a:solidFill>
                          <a:latin typeface="游ゴシック" panose="020B0400000000000000" pitchFamily="50" charset="-128"/>
                          <a:ea typeface="游ゴシック" panose="020B0400000000000000" pitchFamily="50" charset="-128"/>
                        </a:rPr>
                        <a:t>必須</a:t>
                      </a:r>
                      <a:endParaRPr sz="10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000" dirty="0">
                          <a:latin typeface="游ゴシック" panose="020B0400000000000000" pitchFamily="50" charset="-128"/>
                          <a:ea typeface="游ゴシック" panose="020B0400000000000000" pitchFamily="50" charset="-128"/>
                        </a:rPr>
                        <a:t>24文字以内で入力してください</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272" name="Google Shape;272;p16"/>
          <p:cNvSpPr/>
          <p:nvPr/>
        </p:nvSpPr>
        <p:spPr>
          <a:xfrm rot="10800000" flipH="1">
            <a:off x="2678931" y="1942416"/>
            <a:ext cx="6787518" cy="52322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400"/>
              <a:buFont typeface="Arial"/>
              <a:buNone/>
            </a:pPr>
            <a:r>
              <a:rPr lang="ja-JP" sz="1400" b="0" i="0" u="none" strike="noStrike" cap="none" dirty="0">
                <a:solidFill>
                  <a:schemeClr val="dk1"/>
                </a:solidFill>
                <a:latin typeface="游ゴシック" panose="020B0400000000000000" pitchFamily="50" charset="-128"/>
                <a:ea typeface="游ゴシック" panose="020B0400000000000000" pitchFamily="50" charset="-128"/>
                <a:sym typeface="Arial"/>
              </a:rPr>
              <a:t/>
            </a:r>
            <a:br>
              <a:rPr lang="ja-JP" sz="1400" b="0" i="0" u="none" strike="noStrike" cap="none" dirty="0">
                <a:solidFill>
                  <a:schemeClr val="dk1"/>
                </a:solidFill>
                <a:latin typeface="游ゴシック" panose="020B0400000000000000" pitchFamily="50" charset="-128"/>
                <a:ea typeface="游ゴシック" panose="020B0400000000000000" pitchFamily="50" charset="-128"/>
                <a:sym typeface="Arial"/>
              </a:rPr>
            </a:br>
            <a:endParaRPr sz="14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p:txBody>
      </p:sp>
      <p:sp>
        <p:nvSpPr>
          <p:cNvPr id="273" name="Google Shape;273;p16"/>
          <p:cNvSpPr txBox="1"/>
          <p:nvPr/>
        </p:nvSpPr>
        <p:spPr>
          <a:xfrm>
            <a:off x="6916270" y="1332722"/>
            <a:ext cx="2760568"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【イメージ】</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274" name="Google Shape;274;p16"/>
          <p:cNvPicPr preferRelativeResize="0"/>
          <p:nvPr/>
        </p:nvPicPr>
        <p:blipFill>
          <a:blip r:embed="rId3">
            <a:alphaModFix/>
          </a:blip>
          <a:stretch>
            <a:fillRect/>
          </a:stretch>
        </p:blipFill>
        <p:spPr>
          <a:xfrm>
            <a:off x="7008838" y="1758874"/>
            <a:ext cx="2575450" cy="40033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7"/>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17</a:t>
            </a:fld>
            <a:endParaRPr dirty="0"/>
          </a:p>
        </p:txBody>
      </p:sp>
      <p:sp>
        <p:nvSpPr>
          <p:cNvPr id="280" name="Google Shape;280;p17"/>
          <p:cNvSpPr txBox="1"/>
          <p:nvPr/>
        </p:nvSpPr>
        <p:spPr>
          <a:xfrm>
            <a:off x="295836" y="286871"/>
            <a:ext cx="569258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游ゴシック" panose="020B0400000000000000" pitchFamily="50" charset="-128"/>
                <a:ea typeface="游ゴシック" panose="020B0400000000000000" pitchFamily="50" charset="-128"/>
                <a:sym typeface="Arial"/>
              </a:rPr>
              <a:t>手続きの申請をする【住所の変更編】</a:t>
            </a:r>
            <a:endParaRPr sz="24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281" name="Google Shape;281;p17"/>
          <p:cNvSpPr txBox="1"/>
          <p:nvPr/>
        </p:nvSpPr>
        <p:spPr>
          <a:xfrm>
            <a:off x="615764" y="1133248"/>
            <a:ext cx="8175811"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①マイページトップの、「手続きの開始」の中の「住所の変更」をクリックします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282" name="Google Shape;282;p17"/>
          <p:cNvSpPr txBox="1"/>
          <p:nvPr/>
        </p:nvSpPr>
        <p:spPr>
          <a:xfrm>
            <a:off x="3514164" y="1864658"/>
            <a:ext cx="6158753"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②各項目を入力します。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283" name="Google Shape;283;p17"/>
          <p:cNvSpPr txBox="1"/>
          <p:nvPr/>
        </p:nvSpPr>
        <p:spPr>
          <a:xfrm>
            <a:off x="3514164" y="2596068"/>
            <a:ext cx="5791200" cy="601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③「申請」をクリックすると完了です 　</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管理者の承認をお待ちください</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284" name="Google Shape;284;p17"/>
          <p:cNvPicPr preferRelativeResize="0"/>
          <p:nvPr/>
        </p:nvPicPr>
        <p:blipFill>
          <a:blip r:embed="rId3">
            <a:alphaModFix/>
          </a:blip>
          <a:stretch>
            <a:fillRect/>
          </a:stretch>
        </p:blipFill>
        <p:spPr>
          <a:xfrm>
            <a:off x="787225" y="1613300"/>
            <a:ext cx="2588825" cy="4431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8"/>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18</a:t>
            </a:fld>
            <a:endParaRPr dirty="0"/>
          </a:p>
        </p:txBody>
      </p:sp>
      <p:sp>
        <p:nvSpPr>
          <p:cNvPr id="290" name="Google Shape;290;p18"/>
          <p:cNvSpPr/>
          <p:nvPr/>
        </p:nvSpPr>
        <p:spPr>
          <a:xfrm>
            <a:off x="199212" y="285981"/>
            <a:ext cx="541686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游ゴシック" panose="020B0400000000000000" pitchFamily="50" charset="-128"/>
                <a:ea typeface="游ゴシック" panose="020B0400000000000000" pitchFamily="50" charset="-128"/>
                <a:sym typeface="Arial"/>
              </a:rPr>
              <a:t>手続きの申請をする【住所の変更編】</a:t>
            </a:r>
            <a:endParaRPr sz="2400" dirty="0">
              <a:solidFill>
                <a:schemeClr val="dk1"/>
              </a:solidFill>
              <a:latin typeface="游ゴシック" panose="020B0400000000000000" pitchFamily="50" charset="-128"/>
              <a:ea typeface="游ゴシック" panose="020B0400000000000000" pitchFamily="50" charset="-128"/>
              <a:sym typeface="Arial"/>
            </a:endParaRPr>
          </a:p>
        </p:txBody>
      </p:sp>
      <p:graphicFrame>
        <p:nvGraphicFramePr>
          <p:cNvPr id="291" name="Google Shape;291;p18"/>
          <p:cNvGraphicFramePr/>
          <p:nvPr/>
        </p:nvGraphicFramePr>
        <p:xfrm>
          <a:off x="310005" y="1654840"/>
          <a:ext cx="3960375" cy="1188720"/>
        </p:xfrm>
        <a:graphic>
          <a:graphicData uri="http://schemas.openxmlformats.org/drawingml/2006/table">
            <a:tbl>
              <a:tblPr>
                <a:noFill/>
                <a:tableStyleId>{10F68CD5-80D0-4510-B9CD-A183CE6D10BF}</a:tableStyleId>
              </a:tblPr>
              <a:tblGrid>
                <a:gridCol w="1320125">
                  <a:extLst>
                    <a:ext uri="{9D8B030D-6E8A-4147-A177-3AD203B41FA5}">
                      <a16:colId xmlns:a16="http://schemas.microsoft.com/office/drawing/2014/main" val="20000"/>
                    </a:ext>
                  </a:extLst>
                </a:gridCol>
                <a:gridCol w="1320125">
                  <a:extLst>
                    <a:ext uri="{9D8B030D-6E8A-4147-A177-3AD203B41FA5}">
                      <a16:colId xmlns:a16="http://schemas.microsoft.com/office/drawing/2014/main" val="20001"/>
                    </a:ext>
                  </a:extLst>
                </a:gridCol>
                <a:gridCol w="1320125">
                  <a:extLst>
                    <a:ext uri="{9D8B030D-6E8A-4147-A177-3AD203B41FA5}">
                      <a16:colId xmlns:a16="http://schemas.microsoft.com/office/drawing/2014/main" val="20002"/>
                    </a:ext>
                  </a:extLst>
                </a:gridCol>
              </a:tblGrid>
              <a:tr h="306875">
                <a:tc gridSpan="3">
                  <a:txBody>
                    <a:bodyPr/>
                    <a:lstStyle/>
                    <a:p>
                      <a:pPr marL="0" marR="0" lvl="0" indent="0" algn="ctr" rtl="0">
                        <a:spcBef>
                          <a:spcPts val="0"/>
                        </a:spcBef>
                        <a:spcAft>
                          <a:spcPts val="0"/>
                        </a:spcAft>
                        <a:buNone/>
                      </a:pPr>
                      <a:r>
                        <a:rPr lang="ja-JP" sz="1200" b="1" dirty="0">
                          <a:latin typeface="游ゴシック" panose="020B0400000000000000" pitchFamily="50" charset="-128"/>
                          <a:ea typeface="游ゴシック" panose="020B0400000000000000" pitchFamily="50" charset="-128"/>
                        </a:rPr>
                        <a:t>引越の日</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0"/>
                  </a:ext>
                </a:extLst>
              </a:tr>
              <a:tr h="306875">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引越の日</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200" dirty="0">
                          <a:solidFill>
                            <a:srgbClr val="FF0000"/>
                          </a:solidFill>
                          <a:latin typeface="游ゴシック" panose="020B0400000000000000" pitchFamily="50" charset="-128"/>
                          <a:ea typeface="游ゴシック" panose="020B0400000000000000" pitchFamily="50" charset="-128"/>
                        </a:rPr>
                        <a:t>必須</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(例) 2017/1/1</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74250">
                <a:tc>
                  <a:txBody>
                    <a:bodyPr/>
                    <a:lstStyle/>
                    <a:p>
                      <a:pPr marL="0" marR="0" lvl="0" indent="0" algn="l" rtl="0">
                        <a:spcBef>
                          <a:spcPts val="0"/>
                        </a:spcBef>
                        <a:spcAft>
                          <a:spcPts val="0"/>
                        </a:spcAft>
                        <a:buNone/>
                      </a:pPr>
                      <a:r>
                        <a:rPr lang="ja-JP" sz="1200" b="1" dirty="0">
                          <a:latin typeface="游ゴシック" panose="020B0400000000000000" pitchFamily="50" charset="-128"/>
                          <a:ea typeface="游ゴシック" panose="020B0400000000000000" pitchFamily="50" charset="-128"/>
                        </a:rPr>
                        <a:t>変更前住所</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200" dirty="0">
                          <a:latin typeface="游ゴシック" panose="020B0400000000000000" pitchFamily="50" charset="-128"/>
                          <a:ea typeface="游ゴシック" panose="020B0400000000000000" pitchFamily="50" charset="-128"/>
                        </a:rPr>
                        <a:t>記入済み</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間違いないかご確認ください</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graphicFrame>
        <p:nvGraphicFramePr>
          <p:cNvPr id="292" name="Google Shape;292;p18"/>
          <p:cNvGraphicFramePr/>
          <p:nvPr/>
        </p:nvGraphicFramePr>
        <p:xfrm>
          <a:off x="310005" y="2980112"/>
          <a:ext cx="3960400" cy="3230880"/>
        </p:xfrm>
        <a:graphic>
          <a:graphicData uri="http://schemas.openxmlformats.org/drawingml/2006/table">
            <a:tbl>
              <a:tblPr>
                <a:noFill/>
                <a:tableStyleId>{10F68CD5-80D0-4510-B9CD-A183CE6D10BF}</a:tableStyleId>
              </a:tblPr>
              <a:tblGrid>
                <a:gridCol w="1592050">
                  <a:extLst>
                    <a:ext uri="{9D8B030D-6E8A-4147-A177-3AD203B41FA5}">
                      <a16:colId xmlns:a16="http://schemas.microsoft.com/office/drawing/2014/main" val="20000"/>
                    </a:ext>
                  </a:extLst>
                </a:gridCol>
                <a:gridCol w="618400">
                  <a:extLst>
                    <a:ext uri="{9D8B030D-6E8A-4147-A177-3AD203B41FA5}">
                      <a16:colId xmlns:a16="http://schemas.microsoft.com/office/drawing/2014/main" val="20001"/>
                    </a:ext>
                  </a:extLst>
                </a:gridCol>
                <a:gridCol w="1749950">
                  <a:extLst>
                    <a:ext uri="{9D8B030D-6E8A-4147-A177-3AD203B41FA5}">
                      <a16:colId xmlns:a16="http://schemas.microsoft.com/office/drawing/2014/main" val="20002"/>
                    </a:ext>
                  </a:extLst>
                </a:gridCol>
              </a:tblGrid>
              <a:tr h="244850">
                <a:tc gridSpan="3">
                  <a:txBody>
                    <a:bodyPr/>
                    <a:lstStyle/>
                    <a:p>
                      <a:pPr marL="0" marR="0" lvl="0" indent="0" algn="ctr" rtl="0">
                        <a:spcBef>
                          <a:spcPts val="0"/>
                        </a:spcBef>
                        <a:spcAft>
                          <a:spcPts val="0"/>
                        </a:spcAft>
                        <a:buNone/>
                      </a:pPr>
                      <a:r>
                        <a:rPr lang="ja-JP" sz="1200" b="1" dirty="0">
                          <a:latin typeface="游ゴシック" panose="020B0400000000000000" pitchFamily="50" charset="-128"/>
                          <a:ea typeface="游ゴシック" panose="020B0400000000000000" pitchFamily="50" charset="-128"/>
                        </a:rPr>
                        <a:t>新しい住所</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0"/>
                  </a:ext>
                </a:extLst>
              </a:tr>
              <a:tr h="244850">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郵便番号</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200" dirty="0">
                          <a:solidFill>
                            <a:srgbClr val="FF0000"/>
                          </a:solidFill>
                          <a:latin typeface="游ゴシック" panose="020B0400000000000000" pitchFamily="50" charset="-128"/>
                          <a:ea typeface="游ゴシック" panose="020B0400000000000000" pitchFamily="50" charset="-128"/>
                        </a:rPr>
                        <a:t>必須</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999-9999</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44850">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都道府県</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200" dirty="0">
                          <a:solidFill>
                            <a:srgbClr val="FF0000"/>
                          </a:solidFill>
                          <a:latin typeface="游ゴシック" panose="020B0400000000000000" pitchFamily="50" charset="-128"/>
                          <a:ea typeface="游ゴシック" panose="020B0400000000000000" pitchFamily="50" charset="-128"/>
                        </a:rPr>
                        <a:t>必須</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(例) 東京都</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44850">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市区町村</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200" dirty="0">
                          <a:solidFill>
                            <a:srgbClr val="FF0000"/>
                          </a:solidFill>
                          <a:latin typeface="游ゴシック" panose="020B0400000000000000" pitchFamily="50" charset="-128"/>
                          <a:ea typeface="游ゴシック" panose="020B0400000000000000" pitchFamily="50" charset="-128"/>
                        </a:rPr>
                        <a:t>必須</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(例) 渋谷区</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44850">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丁目番地</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200" dirty="0">
                          <a:solidFill>
                            <a:srgbClr val="FF0000"/>
                          </a:solidFill>
                          <a:latin typeface="游ゴシック" panose="020B0400000000000000" pitchFamily="50" charset="-128"/>
                          <a:ea typeface="游ゴシック" panose="020B0400000000000000" pitchFamily="50" charset="-128"/>
                        </a:rPr>
                        <a:t>必須</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(例) 9-99-99</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44850">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建物名・部屋番号</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2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(例) ジョブカンアパート</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44850">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カナ</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2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(例) トウキョウトシブヤク</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44850">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住民票も更新する</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2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更新する場合はチェック</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bl>
          </a:graphicData>
        </a:graphic>
      </p:graphicFrame>
      <p:sp>
        <p:nvSpPr>
          <p:cNvPr id="293" name="Google Shape;293;p18"/>
          <p:cNvSpPr/>
          <p:nvPr/>
        </p:nvSpPr>
        <p:spPr>
          <a:xfrm>
            <a:off x="2184587" y="4144727"/>
            <a:ext cx="9906000" cy="26157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33333"/>
              </a:buClr>
              <a:buSzPts val="1100"/>
              <a:buFont typeface="Arial"/>
              <a:buNone/>
            </a:pPr>
            <a:r>
              <a:rPr lang="ja-JP" sz="1100" b="0" i="0" u="none" strike="noStrike" cap="none" dirty="0">
                <a:solidFill>
                  <a:srgbClr val="333333"/>
                </a:solidFill>
                <a:latin typeface="游ゴシック" panose="020B0400000000000000" pitchFamily="50" charset="-128"/>
                <a:ea typeface="游ゴシック" panose="020B0400000000000000" pitchFamily="50" charset="-128"/>
                <a:sym typeface="Arial"/>
              </a:rPr>
              <a:t> </a:t>
            </a:r>
            <a:endParaRPr sz="18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p:txBody>
      </p:sp>
      <p:graphicFrame>
        <p:nvGraphicFramePr>
          <p:cNvPr id="294" name="Google Shape;294;p18"/>
          <p:cNvGraphicFramePr/>
          <p:nvPr/>
        </p:nvGraphicFramePr>
        <p:xfrm>
          <a:off x="4617474" y="1652630"/>
          <a:ext cx="5040225" cy="4455920"/>
        </p:xfrm>
        <a:graphic>
          <a:graphicData uri="http://schemas.openxmlformats.org/drawingml/2006/table">
            <a:tbl>
              <a:tblPr>
                <a:noFill/>
                <a:tableStyleId>{10F68CD5-80D0-4510-B9CD-A183CE6D10BF}</a:tableStyleId>
              </a:tblPr>
              <a:tblGrid>
                <a:gridCol w="1680075">
                  <a:extLst>
                    <a:ext uri="{9D8B030D-6E8A-4147-A177-3AD203B41FA5}">
                      <a16:colId xmlns:a16="http://schemas.microsoft.com/office/drawing/2014/main" val="20000"/>
                    </a:ext>
                  </a:extLst>
                </a:gridCol>
                <a:gridCol w="1680075">
                  <a:extLst>
                    <a:ext uri="{9D8B030D-6E8A-4147-A177-3AD203B41FA5}">
                      <a16:colId xmlns:a16="http://schemas.microsoft.com/office/drawing/2014/main" val="20001"/>
                    </a:ext>
                  </a:extLst>
                </a:gridCol>
                <a:gridCol w="1680075">
                  <a:extLst>
                    <a:ext uri="{9D8B030D-6E8A-4147-A177-3AD203B41FA5}">
                      <a16:colId xmlns:a16="http://schemas.microsoft.com/office/drawing/2014/main" val="20002"/>
                    </a:ext>
                  </a:extLst>
                </a:gridCol>
              </a:tblGrid>
              <a:tr h="251725">
                <a:tc gridSpan="3">
                  <a:txBody>
                    <a:bodyPr/>
                    <a:lstStyle/>
                    <a:p>
                      <a:pPr marL="0" marR="0" lvl="0" indent="0" algn="ctr" rtl="0">
                        <a:spcBef>
                          <a:spcPts val="0"/>
                        </a:spcBef>
                        <a:spcAft>
                          <a:spcPts val="0"/>
                        </a:spcAft>
                        <a:buNone/>
                      </a:pPr>
                      <a:r>
                        <a:rPr lang="ja-JP" sz="1100" b="1" dirty="0">
                          <a:latin typeface="游ゴシック" panose="020B0400000000000000" pitchFamily="50" charset="-128"/>
                          <a:ea typeface="游ゴシック" panose="020B0400000000000000" pitchFamily="50" charset="-128"/>
                        </a:rPr>
                        <a:t>通勤手当</a:t>
                      </a:r>
                      <a:endParaRPr sz="1100"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0"/>
                  </a:ext>
                </a:extLst>
              </a:tr>
              <a:tr h="2517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通勤手段</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選択してください</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7537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通勤費 定期期間</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・1ヶ月</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・3ヶ月</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・6ヶ月</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517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電車 乗駅</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渋谷</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517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降駅</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新宿</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517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経由地</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代々木</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517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片道運賃</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半角数字</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517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定期代</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半角数字</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517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バス 乗車停留所</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渋谷</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517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降車停留所</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新宿</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2517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経由地</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(例) 代々木</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517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片道運賃</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半角数字</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2517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定期代</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半角数字</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r h="2517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車　 出発地</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3"/>
                  </a:ext>
                </a:extLst>
              </a:tr>
              <a:tr h="2517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到着地</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4"/>
                  </a:ext>
                </a:extLst>
              </a:tr>
              <a:tr h="2517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片道の通勤距離</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選択してください</a:t>
                      </a:r>
                      <a:endParaRPr dirty="0">
                        <a:latin typeface="游ゴシック" panose="020B0400000000000000" pitchFamily="50" charset="-128"/>
                        <a:ea typeface="游ゴシック" panose="020B0400000000000000" pitchFamily="50" charset="-128"/>
                      </a:endParaRPr>
                    </a:p>
                  </a:txBody>
                  <a:tcPr marL="56200" marR="56200" marT="44950" marB="4495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15"/>
                  </a:ext>
                </a:extLst>
              </a:tr>
            </a:tbl>
          </a:graphicData>
        </a:graphic>
      </p:graphicFrame>
      <p:sp>
        <p:nvSpPr>
          <p:cNvPr id="295" name="Google Shape;295;p18"/>
          <p:cNvSpPr/>
          <p:nvPr/>
        </p:nvSpPr>
        <p:spPr>
          <a:xfrm>
            <a:off x="310005" y="1109414"/>
            <a:ext cx="2723823"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■扶養の追加時の入力項目</a:t>
            </a:r>
            <a:endParaRPr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9"/>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19</a:t>
            </a:fld>
            <a:endParaRPr dirty="0"/>
          </a:p>
        </p:txBody>
      </p:sp>
      <p:graphicFrame>
        <p:nvGraphicFramePr>
          <p:cNvPr id="301" name="Google Shape;301;p19"/>
          <p:cNvGraphicFramePr/>
          <p:nvPr/>
        </p:nvGraphicFramePr>
        <p:xfrm>
          <a:off x="349343" y="1334294"/>
          <a:ext cx="4491600" cy="2438400"/>
        </p:xfrm>
        <a:graphic>
          <a:graphicData uri="http://schemas.openxmlformats.org/drawingml/2006/table">
            <a:tbl>
              <a:tblPr>
                <a:noFill/>
                <a:tableStyleId>{10F68CD5-80D0-4510-B9CD-A183CE6D10BF}</a:tableStyleId>
              </a:tblPr>
              <a:tblGrid>
                <a:gridCol w="1497200">
                  <a:extLst>
                    <a:ext uri="{9D8B030D-6E8A-4147-A177-3AD203B41FA5}">
                      <a16:colId xmlns:a16="http://schemas.microsoft.com/office/drawing/2014/main" val="20000"/>
                    </a:ext>
                  </a:extLst>
                </a:gridCol>
                <a:gridCol w="1497200">
                  <a:extLst>
                    <a:ext uri="{9D8B030D-6E8A-4147-A177-3AD203B41FA5}">
                      <a16:colId xmlns:a16="http://schemas.microsoft.com/office/drawing/2014/main" val="20001"/>
                    </a:ext>
                  </a:extLst>
                </a:gridCol>
                <a:gridCol w="1497200">
                  <a:extLst>
                    <a:ext uri="{9D8B030D-6E8A-4147-A177-3AD203B41FA5}">
                      <a16:colId xmlns:a16="http://schemas.microsoft.com/office/drawing/2014/main" val="20002"/>
                    </a:ext>
                  </a:extLst>
                </a:gridCol>
              </a:tblGrid>
              <a:tr h="297125">
                <a:tc gridSpan="3">
                  <a:txBody>
                    <a:bodyPr/>
                    <a:lstStyle/>
                    <a:p>
                      <a:pPr marL="0" marR="0" lvl="0" indent="0" algn="ctr" rtl="0">
                        <a:spcBef>
                          <a:spcPts val="0"/>
                        </a:spcBef>
                        <a:spcAft>
                          <a:spcPts val="0"/>
                        </a:spcAft>
                        <a:buNone/>
                      </a:pPr>
                      <a:r>
                        <a:rPr lang="ja-JP" sz="1100" b="1" dirty="0">
                          <a:latin typeface="游ゴシック" panose="020B0400000000000000" pitchFamily="50" charset="-128"/>
                          <a:ea typeface="游ゴシック" panose="020B0400000000000000" pitchFamily="50" charset="-128"/>
                        </a:rPr>
                        <a:t>配偶者の住所</a:t>
                      </a:r>
                      <a:endParaRPr sz="11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0"/>
                  </a:ext>
                </a:extLst>
              </a:tr>
              <a:tr h="2971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被扶養配偶者の住所も変更する</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変更する場合はチェックしてください。</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608400">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配偶者の変更前住所</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記入済み</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・同居</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・別居（国内）</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・別居（国外）</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608400">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配偶者の新しい住所</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solidFill>
                            <a:srgbClr val="FF0000"/>
                          </a:solidFill>
                          <a:latin typeface="游ゴシック" panose="020B0400000000000000" pitchFamily="50" charset="-128"/>
                          <a:ea typeface="游ゴシック" panose="020B0400000000000000" pitchFamily="50" charset="-128"/>
                        </a:rPr>
                        <a:t>必須</a:t>
                      </a:r>
                      <a:endParaRPr sz="11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・同居</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・別居（国内）</a:t>
                      </a:r>
                      <a:br>
                        <a:rPr lang="ja-JP" sz="1100" dirty="0">
                          <a:latin typeface="游ゴシック" panose="020B0400000000000000" pitchFamily="50" charset="-128"/>
                          <a:ea typeface="游ゴシック" panose="020B0400000000000000" pitchFamily="50" charset="-128"/>
                        </a:rPr>
                      </a:br>
                      <a:r>
                        <a:rPr lang="ja-JP" sz="1100" dirty="0">
                          <a:latin typeface="游ゴシック" panose="020B0400000000000000" pitchFamily="50" charset="-128"/>
                          <a:ea typeface="游ゴシック" panose="020B0400000000000000" pitchFamily="50" charset="-128"/>
                        </a:rPr>
                        <a:t>・別居（国外）</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97125">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住所変更年月日</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ja-JP" sz="1100" dirty="0">
                          <a:latin typeface="游ゴシック" panose="020B0400000000000000" pitchFamily="50" charset="-128"/>
                          <a:ea typeface="游ゴシック" panose="020B0400000000000000" pitchFamily="50" charset="-128"/>
                        </a:rPr>
                        <a:t>任意</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100" dirty="0">
                          <a:latin typeface="游ゴシック" panose="020B0400000000000000" pitchFamily="50" charset="-128"/>
                          <a:ea typeface="游ゴシック" panose="020B0400000000000000" pitchFamily="50" charset="-128"/>
                        </a:rPr>
                        <a:t> </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
        <p:nvSpPr>
          <p:cNvPr id="302" name="Google Shape;302;p19"/>
          <p:cNvSpPr/>
          <p:nvPr/>
        </p:nvSpPr>
        <p:spPr>
          <a:xfrm>
            <a:off x="259696" y="366663"/>
            <a:ext cx="541686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游ゴシック" panose="020B0400000000000000" pitchFamily="50" charset="-128"/>
                <a:ea typeface="游ゴシック" panose="020B0400000000000000" pitchFamily="50" charset="-128"/>
                <a:sym typeface="Arial"/>
              </a:rPr>
              <a:t>手続きの申請をする【住所の変更編】</a:t>
            </a:r>
            <a:endParaRPr sz="2400" dirty="0">
              <a:solidFill>
                <a:schemeClr val="dk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2</a:t>
            </a:fld>
            <a:endParaRPr dirty="0"/>
          </a:p>
        </p:txBody>
      </p:sp>
      <p:sp>
        <p:nvSpPr>
          <p:cNvPr id="120" name="Google Shape;120;p2"/>
          <p:cNvSpPr txBox="1"/>
          <p:nvPr/>
        </p:nvSpPr>
        <p:spPr>
          <a:xfrm>
            <a:off x="178676" y="294290"/>
            <a:ext cx="671611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管理者様へ　本マニュアルの使い方</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121" name="Google Shape;121;p2"/>
          <p:cNvSpPr txBox="1"/>
          <p:nvPr/>
        </p:nvSpPr>
        <p:spPr>
          <a:xfrm>
            <a:off x="262759" y="1397876"/>
            <a:ext cx="8765700" cy="395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このマニュアルは、従業員様向けのジョブカン労務</a:t>
            </a:r>
            <a:r>
              <a:rPr lang="ja-JP" sz="1653" dirty="0">
                <a:solidFill>
                  <a:schemeClr val="dk1"/>
                </a:solidFill>
                <a:latin typeface="游ゴシック" panose="020B0400000000000000" pitchFamily="50" charset="-128"/>
                <a:ea typeface="游ゴシック" panose="020B0400000000000000" pitchFamily="50" charset="-128"/>
              </a:rPr>
              <a:t>HR</a:t>
            </a:r>
            <a:r>
              <a:rPr lang="ja-JP" sz="1653" dirty="0">
                <a:solidFill>
                  <a:schemeClr val="dk1"/>
                </a:solidFill>
                <a:latin typeface="游ゴシック" panose="020B0400000000000000" pitchFamily="50" charset="-128"/>
                <a:ea typeface="游ゴシック" panose="020B0400000000000000" pitchFamily="50" charset="-128"/>
                <a:sym typeface="Arial"/>
              </a:rPr>
              <a:t>を</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2000" dirty="0">
                <a:solidFill>
                  <a:schemeClr val="dk1"/>
                </a:solidFill>
                <a:latin typeface="游ゴシック" panose="020B0400000000000000" pitchFamily="50" charset="-128"/>
                <a:ea typeface="游ゴシック" panose="020B0400000000000000" pitchFamily="50" charset="-128"/>
                <a:sym typeface="Arial"/>
              </a:rPr>
              <a:t>モバイルで利用する</a:t>
            </a:r>
            <a:r>
              <a:rPr lang="ja-JP" sz="1653" dirty="0">
                <a:solidFill>
                  <a:schemeClr val="dk1"/>
                </a:solidFill>
                <a:latin typeface="游ゴシック" panose="020B0400000000000000" pitchFamily="50" charset="-128"/>
                <a:ea typeface="游ゴシック" panose="020B0400000000000000" pitchFamily="50" charset="-128"/>
                <a:sym typeface="Arial"/>
              </a:rPr>
              <a:t>際のマニュアルです。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操作面の案内だけでなく、事前準備の周知や、</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よくある問い合わせ内容等についても記載があります。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2000" dirty="0">
                <a:solidFill>
                  <a:schemeClr val="dk1"/>
                </a:solidFill>
                <a:latin typeface="游ゴシック" panose="020B0400000000000000" pitchFamily="50" charset="-128"/>
                <a:ea typeface="游ゴシック" panose="020B0400000000000000" pitchFamily="50" charset="-128"/>
              </a:rPr>
              <a:t>スタンダード</a:t>
            </a:r>
            <a:r>
              <a:rPr lang="ja-JP" sz="2000" dirty="0">
                <a:solidFill>
                  <a:schemeClr val="dk1"/>
                </a:solidFill>
                <a:latin typeface="游ゴシック" panose="020B0400000000000000" pitchFamily="50" charset="-128"/>
                <a:ea typeface="游ゴシック" panose="020B0400000000000000" pitchFamily="50" charset="-128"/>
                <a:sym typeface="Arial"/>
              </a:rPr>
              <a:t>な利用方法を想定した説明を記載していますが、</a:t>
            </a:r>
            <a:endParaRPr sz="2000"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2000" dirty="0">
                <a:solidFill>
                  <a:schemeClr val="dk1"/>
                </a:solidFill>
                <a:latin typeface="游ゴシック" panose="020B0400000000000000" pitchFamily="50" charset="-128"/>
                <a:ea typeface="游ゴシック" panose="020B0400000000000000" pitchFamily="50" charset="-128"/>
                <a:sym typeface="Arial"/>
              </a:rPr>
              <a:t>ジョブカン労務</a:t>
            </a:r>
            <a:r>
              <a:rPr lang="ja-JP" sz="2000" dirty="0">
                <a:solidFill>
                  <a:schemeClr val="dk1"/>
                </a:solidFill>
                <a:latin typeface="游ゴシック" panose="020B0400000000000000" pitchFamily="50" charset="-128"/>
                <a:ea typeface="游ゴシック" panose="020B0400000000000000" pitchFamily="50" charset="-128"/>
              </a:rPr>
              <a:t>HR</a:t>
            </a:r>
            <a:r>
              <a:rPr lang="ja-JP" sz="2000" dirty="0">
                <a:solidFill>
                  <a:schemeClr val="dk1"/>
                </a:solidFill>
                <a:latin typeface="游ゴシック" panose="020B0400000000000000" pitchFamily="50" charset="-128"/>
                <a:ea typeface="游ゴシック" panose="020B0400000000000000" pitchFamily="50" charset="-128"/>
                <a:sym typeface="Arial"/>
              </a:rPr>
              <a:t>の使い方は会社様によって異なりますので、</a:t>
            </a:r>
            <a:endParaRPr sz="2000"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2000" dirty="0">
                <a:solidFill>
                  <a:schemeClr val="dk1"/>
                </a:solidFill>
                <a:latin typeface="游ゴシック" panose="020B0400000000000000" pitchFamily="50" charset="-128"/>
                <a:ea typeface="游ゴシック" panose="020B0400000000000000" pitchFamily="50" charset="-128"/>
                <a:sym typeface="Arial"/>
              </a:rPr>
              <a:t>マニュアルも</a:t>
            </a:r>
            <a:r>
              <a:rPr lang="ja-JP" sz="2000" dirty="0">
                <a:solidFill>
                  <a:schemeClr val="accent3"/>
                </a:solidFill>
                <a:latin typeface="游ゴシック" panose="020B0400000000000000" pitchFamily="50" charset="-128"/>
                <a:ea typeface="游ゴシック" panose="020B0400000000000000" pitchFamily="50" charset="-128"/>
                <a:sym typeface="Arial"/>
              </a:rPr>
              <a:t>自由に編集しご活用ください</a:t>
            </a:r>
            <a:r>
              <a:rPr lang="ja-JP" sz="2000" dirty="0">
                <a:solidFill>
                  <a:schemeClr val="dk1"/>
                </a:solidFill>
                <a:latin typeface="游ゴシック" panose="020B0400000000000000" pitchFamily="50" charset="-128"/>
                <a:ea typeface="游ゴシック" panose="020B0400000000000000" pitchFamily="50" charset="-128"/>
                <a:sym typeface="Arial"/>
              </a:rPr>
              <a:t>。</a:t>
            </a:r>
            <a:endParaRPr sz="2000"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2000"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00" dirty="0">
                <a:solidFill>
                  <a:schemeClr val="dk1"/>
                </a:solidFill>
                <a:latin typeface="游ゴシック" panose="020B0400000000000000" pitchFamily="50" charset="-128"/>
                <a:ea typeface="游ゴシック" panose="020B0400000000000000" pitchFamily="50" charset="-128"/>
                <a:sym typeface="Arial"/>
              </a:rPr>
              <a:t>皆様の業務のご負担削減の一助となりますと幸いです。</a:t>
            </a:r>
            <a:endParaRPr sz="1600"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00"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00"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2000" dirty="0">
              <a:solidFill>
                <a:schemeClr val="dk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0"/>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20</a:t>
            </a:fld>
            <a:endParaRPr dirty="0"/>
          </a:p>
        </p:txBody>
      </p:sp>
      <p:sp>
        <p:nvSpPr>
          <p:cNvPr id="308" name="Google Shape;308;p20"/>
          <p:cNvSpPr txBox="1"/>
          <p:nvPr/>
        </p:nvSpPr>
        <p:spPr>
          <a:xfrm>
            <a:off x="295836" y="286871"/>
            <a:ext cx="569258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游ゴシック" panose="020B0400000000000000" pitchFamily="50" charset="-128"/>
                <a:ea typeface="游ゴシック" panose="020B0400000000000000" pitchFamily="50" charset="-128"/>
                <a:sym typeface="Arial"/>
              </a:rPr>
              <a:t>手続きの申請をする【氏名の変更編】</a:t>
            </a:r>
            <a:endParaRPr sz="24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309" name="Google Shape;309;p20"/>
          <p:cNvSpPr txBox="1"/>
          <p:nvPr/>
        </p:nvSpPr>
        <p:spPr>
          <a:xfrm>
            <a:off x="615764" y="1133248"/>
            <a:ext cx="8175811"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①マイページトップの、「手続きの開始」の中の「氏名の変更」をクリックします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310" name="Google Shape;310;p20"/>
          <p:cNvSpPr txBox="1"/>
          <p:nvPr/>
        </p:nvSpPr>
        <p:spPr>
          <a:xfrm>
            <a:off x="3514164" y="1631325"/>
            <a:ext cx="6158753"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②各項目を入力します。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311" name="Google Shape;311;p20"/>
          <p:cNvSpPr txBox="1"/>
          <p:nvPr/>
        </p:nvSpPr>
        <p:spPr>
          <a:xfrm>
            <a:off x="3514164" y="2596068"/>
            <a:ext cx="5791200" cy="33990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③「申請」をクリックすると完了です 　</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管理者の承認をお待ちください</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graphicFrame>
        <p:nvGraphicFramePr>
          <p:cNvPr id="312" name="Google Shape;312;p20"/>
          <p:cNvGraphicFramePr/>
          <p:nvPr/>
        </p:nvGraphicFramePr>
        <p:xfrm>
          <a:off x="3580629" y="1978023"/>
          <a:ext cx="4450125" cy="670560"/>
        </p:xfrm>
        <a:graphic>
          <a:graphicData uri="http://schemas.openxmlformats.org/drawingml/2006/table">
            <a:tbl>
              <a:tblPr>
                <a:noFill/>
                <a:tableStyleId>{10F68CD5-80D0-4510-B9CD-A183CE6D10BF}</a:tableStyleId>
              </a:tblPr>
              <a:tblGrid>
                <a:gridCol w="1483375">
                  <a:extLst>
                    <a:ext uri="{9D8B030D-6E8A-4147-A177-3AD203B41FA5}">
                      <a16:colId xmlns:a16="http://schemas.microsoft.com/office/drawing/2014/main" val="20000"/>
                    </a:ext>
                  </a:extLst>
                </a:gridCol>
                <a:gridCol w="1483375">
                  <a:extLst>
                    <a:ext uri="{9D8B030D-6E8A-4147-A177-3AD203B41FA5}">
                      <a16:colId xmlns:a16="http://schemas.microsoft.com/office/drawing/2014/main" val="20001"/>
                    </a:ext>
                  </a:extLst>
                </a:gridCol>
                <a:gridCol w="1483375">
                  <a:extLst>
                    <a:ext uri="{9D8B030D-6E8A-4147-A177-3AD203B41FA5}">
                      <a16:colId xmlns:a16="http://schemas.microsoft.com/office/drawing/2014/main" val="20002"/>
                    </a:ext>
                  </a:extLst>
                </a:gridCol>
              </a:tblGrid>
              <a:tr h="287150">
                <a:tc gridSpan="3">
                  <a:txBody>
                    <a:bodyPr/>
                    <a:lstStyle/>
                    <a:p>
                      <a:pPr marL="0" marR="0" lvl="0" indent="0" algn="ctr" rtl="0">
                        <a:spcBef>
                          <a:spcPts val="0"/>
                        </a:spcBef>
                        <a:spcAft>
                          <a:spcPts val="0"/>
                        </a:spcAft>
                        <a:buNone/>
                      </a:pPr>
                      <a:r>
                        <a:rPr lang="ja-JP" sz="1200" b="1" dirty="0">
                          <a:latin typeface="游ゴシック" panose="020B0400000000000000" pitchFamily="50" charset="-128"/>
                          <a:ea typeface="游ゴシック" panose="020B0400000000000000" pitchFamily="50" charset="-128"/>
                        </a:rPr>
                        <a:t>氏名変更日</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0"/>
                  </a:ext>
                </a:extLst>
              </a:tr>
              <a:tr h="287150">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氏名変更日</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solidFill>
                            <a:srgbClr val="FF0000"/>
                          </a:solidFill>
                          <a:latin typeface="游ゴシック" panose="020B0400000000000000" pitchFamily="50" charset="-128"/>
                          <a:ea typeface="游ゴシック" panose="020B0400000000000000" pitchFamily="50" charset="-128"/>
                        </a:rPr>
                        <a:t>必須</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(例) 2017/1/1</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graphicFrame>
        <p:nvGraphicFramePr>
          <p:cNvPr id="313" name="Google Shape;313;p20"/>
          <p:cNvGraphicFramePr/>
          <p:nvPr/>
        </p:nvGraphicFramePr>
        <p:xfrm>
          <a:off x="3580629" y="2813865"/>
          <a:ext cx="4374925" cy="670560"/>
        </p:xfrm>
        <a:graphic>
          <a:graphicData uri="http://schemas.openxmlformats.org/drawingml/2006/table">
            <a:tbl>
              <a:tblPr>
                <a:noFill/>
                <a:tableStyleId>{10F68CD5-80D0-4510-B9CD-A183CE6D10BF}</a:tableStyleId>
              </a:tblPr>
              <a:tblGrid>
                <a:gridCol w="4374925">
                  <a:extLst>
                    <a:ext uri="{9D8B030D-6E8A-4147-A177-3AD203B41FA5}">
                      <a16:colId xmlns:a16="http://schemas.microsoft.com/office/drawing/2014/main" val="20000"/>
                    </a:ext>
                  </a:extLst>
                </a:gridCol>
              </a:tblGrid>
              <a:tr h="324300">
                <a:tc>
                  <a:txBody>
                    <a:bodyPr/>
                    <a:lstStyle/>
                    <a:p>
                      <a:pPr marL="0" marR="0" lvl="0" indent="0" algn="ctr" rtl="0">
                        <a:spcBef>
                          <a:spcPts val="0"/>
                        </a:spcBef>
                        <a:spcAft>
                          <a:spcPts val="0"/>
                        </a:spcAft>
                        <a:buNone/>
                      </a:pPr>
                      <a:r>
                        <a:rPr lang="ja-JP" sz="1200" b="1" dirty="0">
                          <a:latin typeface="游ゴシック" panose="020B0400000000000000" pitchFamily="50" charset="-128"/>
                          <a:ea typeface="游ゴシック" panose="020B0400000000000000" pitchFamily="50" charset="-128"/>
                        </a:rPr>
                        <a:t>変更前氏名</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324300">
                <a:tc>
                  <a:txBody>
                    <a:bodyPr/>
                    <a:lstStyle/>
                    <a:p>
                      <a:pPr marL="0" marR="0" lvl="0" indent="0" algn="ctr" rtl="0">
                        <a:spcBef>
                          <a:spcPts val="0"/>
                        </a:spcBef>
                        <a:spcAft>
                          <a:spcPts val="0"/>
                        </a:spcAft>
                        <a:buNone/>
                      </a:pPr>
                      <a:r>
                        <a:rPr lang="ja-JP" sz="1200" dirty="0">
                          <a:latin typeface="游ゴシック" panose="020B0400000000000000" pitchFamily="50" charset="-128"/>
                          <a:ea typeface="游ゴシック" panose="020B0400000000000000" pitchFamily="50" charset="-128"/>
                        </a:rPr>
                        <a:t>お間違いないかご確認ください</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graphicFrame>
        <p:nvGraphicFramePr>
          <p:cNvPr id="314" name="Google Shape;314;p20"/>
          <p:cNvGraphicFramePr/>
          <p:nvPr/>
        </p:nvGraphicFramePr>
        <p:xfrm>
          <a:off x="3584063" y="3571980"/>
          <a:ext cx="4450150" cy="1676400"/>
        </p:xfrm>
        <a:graphic>
          <a:graphicData uri="http://schemas.openxmlformats.org/drawingml/2006/table">
            <a:tbl>
              <a:tblPr>
                <a:noFill/>
                <a:tableStyleId>{10F68CD5-80D0-4510-B9CD-A183CE6D10BF}</a:tableStyleId>
              </a:tblPr>
              <a:tblGrid>
                <a:gridCol w="1495800">
                  <a:extLst>
                    <a:ext uri="{9D8B030D-6E8A-4147-A177-3AD203B41FA5}">
                      <a16:colId xmlns:a16="http://schemas.microsoft.com/office/drawing/2014/main" val="20000"/>
                    </a:ext>
                  </a:extLst>
                </a:gridCol>
                <a:gridCol w="1477175">
                  <a:extLst>
                    <a:ext uri="{9D8B030D-6E8A-4147-A177-3AD203B41FA5}">
                      <a16:colId xmlns:a16="http://schemas.microsoft.com/office/drawing/2014/main" val="20001"/>
                    </a:ext>
                  </a:extLst>
                </a:gridCol>
                <a:gridCol w="1477175">
                  <a:extLst>
                    <a:ext uri="{9D8B030D-6E8A-4147-A177-3AD203B41FA5}">
                      <a16:colId xmlns:a16="http://schemas.microsoft.com/office/drawing/2014/main" val="20002"/>
                    </a:ext>
                  </a:extLst>
                </a:gridCol>
              </a:tblGrid>
              <a:tr h="299425">
                <a:tc gridSpan="3">
                  <a:txBody>
                    <a:bodyPr/>
                    <a:lstStyle/>
                    <a:p>
                      <a:pPr marL="0" marR="0" lvl="0" indent="0" algn="ctr" rtl="0">
                        <a:spcBef>
                          <a:spcPts val="0"/>
                        </a:spcBef>
                        <a:spcAft>
                          <a:spcPts val="0"/>
                        </a:spcAft>
                        <a:buNone/>
                      </a:pPr>
                      <a:r>
                        <a:rPr lang="ja-JP" sz="1200" b="1" dirty="0">
                          <a:latin typeface="游ゴシック" panose="020B0400000000000000" pitchFamily="50" charset="-128"/>
                          <a:ea typeface="游ゴシック" panose="020B0400000000000000" pitchFamily="50" charset="-128"/>
                        </a:rPr>
                        <a:t>新しい氏名</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0"/>
                  </a:ext>
                </a:extLst>
              </a:tr>
              <a:tr h="269525">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姓</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solidFill>
                            <a:srgbClr val="FF0000"/>
                          </a:solidFill>
                          <a:latin typeface="游ゴシック" panose="020B0400000000000000" pitchFamily="50" charset="-128"/>
                          <a:ea typeface="游ゴシック" panose="020B0400000000000000" pitchFamily="50" charset="-128"/>
                        </a:rPr>
                        <a:t>必須</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(例) 山田</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69525">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名</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solidFill>
                            <a:srgbClr val="FF0000"/>
                          </a:solidFill>
                          <a:latin typeface="游ゴシック" panose="020B0400000000000000" pitchFamily="50" charset="-128"/>
                          <a:ea typeface="游ゴシック" panose="020B0400000000000000" pitchFamily="50" charset="-128"/>
                        </a:rPr>
                        <a:t>必須</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(例) 花子</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69525">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姓カナ</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solidFill>
                            <a:srgbClr val="FF0000"/>
                          </a:solidFill>
                          <a:latin typeface="游ゴシック" panose="020B0400000000000000" pitchFamily="50" charset="-128"/>
                          <a:ea typeface="游ゴシック" panose="020B0400000000000000" pitchFamily="50" charset="-128"/>
                        </a:rPr>
                        <a:t>必須</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(例) ヤマダ</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69525">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名カナ</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solidFill>
                            <a:srgbClr val="FF0000"/>
                          </a:solidFill>
                          <a:latin typeface="游ゴシック" panose="020B0400000000000000" pitchFamily="50" charset="-128"/>
                          <a:ea typeface="游ゴシック" panose="020B0400000000000000" pitchFamily="50" charset="-128"/>
                        </a:rPr>
                        <a:t>必須</a:t>
                      </a:r>
                      <a:endParaRPr sz="1200"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ja-JP" sz="1200" dirty="0">
                          <a:latin typeface="游ゴシック" panose="020B0400000000000000" pitchFamily="50" charset="-128"/>
                          <a:ea typeface="游ゴシック" panose="020B0400000000000000" pitchFamily="50" charset="-128"/>
                        </a:rPr>
                        <a:t>(例) ハナコ</a:t>
                      </a:r>
                      <a:endParaRPr dirty="0">
                        <a:latin typeface="游ゴシック" panose="020B0400000000000000" pitchFamily="50" charset="-128"/>
                        <a:ea typeface="游ゴシック" panose="020B0400000000000000" pitchFamily="50" charset="-128"/>
                      </a:endParaRPr>
                    </a:p>
                  </a:txBody>
                  <a:tcPr marL="95250" marR="95250" marT="76200" marB="76200" anchor="ctr">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
        <p:nvSpPr>
          <p:cNvPr id="315" name="Google Shape;315;p20"/>
          <p:cNvSpPr/>
          <p:nvPr/>
        </p:nvSpPr>
        <p:spPr>
          <a:xfrm>
            <a:off x="1538288" y="2587235"/>
            <a:ext cx="6454871" cy="98488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33333"/>
              </a:buClr>
              <a:buSzPts val="1100"/>
              <a:buFont typeface="Arial"/>
              <a:buNone/>
            </a:pPr>
            <a:r>
              <a:rPr lang="ja-JP" sz="1100" b="0" i="0" u="none" strike="noStrike" cap="none" dirty="0">
                <a:solidFill>
                  <a:srgbClr val="333333"/>
                </a:solidFill>
                <a:latin typeface="游ゴシック" panose="020B0400000000000000" pitchFamily="50" charset="-128"/>
                <a:ea typeface="游ゴシック" panose="020B0400000000000000" pitchFamily="50" charset="-128"/>
                <a:sym typeface="Arial"/>
              </a:rPr>
              <a:t> </a:t>
            </a:r>
            <a:endParaRPr sz="6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333333"/>
              </a:buClr>
              <a:buSzPts val="1100"/>
              <a:buFont typeface="Arial"/>
              <a:buNone/>
            </a:pPr>
            <a:r>
              <a:rPr lang="ja-JP" sz="1100" b="0" i="0" u="none" strike="noStrike" cap="none" dirty="0">
                <a:solidFill>
                  <a:srgbClr val="333333"/>
                </a:solidFill>
                <a:latin typeface="游ゴシック" panose="020B0400000000000000" pitchFamily="50" charset="-128"/>
                <a:ea typeface="游ゴシック" panose="020B0400000000000000" pitchFamily="50" charset="-128"/>
                <a:sym typeface="Arial"/>
              </a:rPr>
              <a:t> </a:t>
            </a:r>
            <a:endParaRPr sz="6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chemeClr val="dk1"/>
              </a:buClr>
              <a:buSzPts val="1800"/>
              <a:buFont typeface="Arial"/>
              <a:buNone/>
            </a:pPr>
            <a:r>
              <a:rPr lang="ja-JP" sz="1800" b="0" i="0" u="none" strike="noStrike" cap="none" dirty="0">
                <a:solidFill>
                  <a:schemeClr val="dk1"/>
                </a:solidFill>
                <a:latin typeface="游ゴシック" panose="020B0400000000000000" pitchFamily="50" charset="-128"/>
                <a:ea typeface="游ゴシック" panose="020B0400000000000000" pitchFamily="50" charset="-128"/>
                <a:sym typeface="Arial"/>
              </a:rPr>
              <a:t/>
            </a:r>
            <a:br>
              <a:rPr lang="ja-JP" sz="1800" b="0" i="0" u="none" strike="noStrike" cap="none" dirty="0">
                <a:solidFill>
                  <a:schemeClr val="dk1"/>
                </a:solidFill>
                <a:latin typeface="游ゴシック" panose="020B0400000000000000" pitchFamily="50" charset="-128"/>
                <a:ea typeface="游ゴシック" panose="020B0400000000000000" pitchFamily="50" charset="-128"/>
                <a:sym typeface="Arial"/>
              </a:rPr>
            </a:br>
            <a:endParaRPr sz="18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316" name="Google Shape;316;p20"/>
          <p:cNvPicPr preferRelativeResize="0"/>
          <p:nvPr/>
        </p:nvPicPr>
        <p:blipFill>
          <a:blip r:embed="rId3">
            <a:alphaModFix/>
          </a:blip>
          <a:stretch>
            <a:fillRect/>
          </a:stretch>
        </p:blipFill>
        <p:spPr>
          <a:xfrm>
            <a:off x="615775" y="1631321"/>
            <a:ext cx="2737025" cy="47074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0"/>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21</a:t>
            </a:fld>
            <a:endParaRPr dirty="0"/>
          </a:p>
        </p:txBody>
      </p:sp>
      <p:sp>
        <p:nvSpPr>
          <p:cNvPr id="308" name="Google Shape;308;p20"/>
          <p:cNvSpPr txBox="1"/>
          <p:nvPr/>
        </p:nvSpPr>
        <p:spPr>
          <a:xfrm>
            <a:off x="295836" y="286871"/>
            <a:ext cx="569258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游ゴシック" panose="020B0400000000000000" pitchFamily="50" charset="-128"/>
                <a:ea typeface="游ゴシック" panose="020B0400000000000000" pitchFamily="50" charset="-128"/>
                <a:sym typeface="Arial"/>
              </a:rPr>
              <a:t>手続きの申請をする</a:t>
            </a:r>
            <a:r>
              <a:rPr lang="ja-JP" sz="2400" dirty="0" smtClean="0">
                <a:solidFill>
                  <a:schemeClr val="dk1"/>
                </a:solidFill>
                <a:latin typeface="游ゴシック" panose="020B0400000000000000" pitchFamily="50" charset="-128"/>
                <a:ea typeface="游ゴシック" panose="020B0400000000000000" pitchFamily="50" charset="-128"/>
                <a:sym typeface="Arial"/>
              </a:rPr>
              <a:t>【</a:t>
            </a:r>
            <a:r>
              <a:rPr lang="ja-JP" altLang="en-US" sz="2400" dirty="0" smtClean="0">
                <a:solidFill>
                  <a:schemeClr val="dk1"/>
                </a:solidFill>
                <a:latin typeface="游ゴシック" panose="020B0400000000000000" pitchFamily="50" charset="-128"/>
                <a:ea typeface="游ゴシック" panose="020B0400000000000000" pitchFamily="50" charset="-128"/>
              </a:rPr>
              <a:t>産休の手続き</a:t>
            </a:r>
            <a:r>
              <a:rPr lang="ja-JP" sz="2400" dirty="0" smtClean="0">
                <a:solidFill>
                  <a:schemeClr val="dk1"/>
                </a:solidFill>
                <a:latin typeface="游ゴシック" panose="020B0400000000000000" pitchFamily="50" charset="-128"/>
                <a:ea typeface="游ゴシック" panose="020B0400000000000000" pitchFamily="50" charset="-128"/>
                <a:sym typeface="Arial"/>
              </a:rPr>
              <a:t>編</a:t>
            </a:r>
            <a:r>
              <a:rPr lang="ja-JP" sz="2400" dirty="0">
                <a:solidFill>
                  <a:schemeClr val="dk1"/>
                </a:solidFill>
                <a:latin typeface="游ゴシック" panose="020B0400000000000000" pitchFamily="50" charset="-128"/>
                <a:ea typeface="游ゴシック" panose="020B0400000000000000" pitchFamily="50" charset="-128"/>
                <a:sym typeface="Arial"/>
              </a:rPr>
              <a:t>】</a:t>
            </a:r>
            <a:endParaRPr sz="24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309" name="Google Shape;309;p20"/>
          <p:cNvSpPr txBox="1"/>
          <p:nvPr/>
        </p:nvSpPr>
        <p:spPr>
          <a:xfrm>
            <a:off x="615764" y="1133248"/>
            <a:ext cx="8175811" cy="346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①マイページトップの、「手続きの開始」の中の</a:t>
            </a:r>
            <a:r>
              <a:rPr lang="ja-JP" sz="1653" b="1" dirty="0" smtClean="0">
                <a:solidFill>
                  <a:schemeClr val="dk1"/>
                </a:solidFill>
                <a:latin typeface="游ゴシック" panose="020B0400000000000000" pitchFamily="50" charset="-128"/>
                <a:ea typeface="游ゴシック" panose="020B0400000000000000" pitchFamily="50" charset="-128"/>
                <a:sym typeface="Arial"/>
              </a:rPr>
              <a:t>「</a:t>
            </a:r>
            <a:r>
              <a:rPr lang="ja-JP" altLang="en-US" sz="1653" b="1" dirty="0">
                <a:solidFill>
                  <a:schemeClr val="dk1"/>
                </a:solidFill>
                <a:latin typeface="游ゴシック" panose="020B0400000000000000" pitchFamily="50" charset="-128"/>
                <a:ea typeface="游ゴシック" panose="020B0400000000000000" pitchFamily="50" charset="-128"/>
              </a:rPr>
              <a:t>産休</a:t>
            </a:r>
            <a:r>
              <a:rPr lang="ja-JP" altLang="en-US" sz="1653" b="1" dirty="0" smtClean="0">
                <a:solidFill>
                  <a:schemeClr val="dk1"/>
                </a:solidFill>
                <a:latin typeface="游ゴシック" panose="020B0400000000000000" pitchFamily="50" charset="-128"/>
                <a:ea typeface="游ゴシック" panose="020B0400000000000000" pitchFamily="50" charset="-128"/>
              </a:rPr>
              <a:t>の手続き</a:t>
            </a:r>
            <a:r>
              <a:rPr lang="ja-JP" sz="1653" b="1" dirty="0" smtClean="0">
                <a:solidFill>
                  <a:schemeClr val="dk1"/>
                </a:solidFill>
                <a:latin typeface="游ゴシック" panose="020B0400000000000000" pitchFamily="50" charset="-128"/>
                <a:ea typeface="游ゴシック" panose="020B0400000000000000" pitchFamily="50" charset="-128"/>
                <a:sym typeface="Arial"/>
              </a:rPr>
              <a:t>」</a:t>
            </a:r>
            <a:r>
              <a:rPr lang="ja-JP" sz="1653" b="1" dirty="0">
                <a:solidFill>
                  <a:schemeClr val="dk1"/>
                </a:solidFill>
                <a:latin typeface="游ゴシック" panose="020B0400000000000000" pitchFamily="50" charset="-128"/>
                <a:ea typeface="游ゴシック" panose="020B0400000000000000" pitchFamily="50" charset="-128"/>
                <a:sym typeface="Arial"/>
              </a:rPr>
              <a:t>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310" name="Google Shape;310;p20"/>
          <p:cNvSpPr txBox="1"/>
          <p:nvPr/>
        </p:nvSpPr>
        <p:spPr>
          <a:xfrm>
            <a:off x="3514164" y="1631325"/>
            <a:ext cx="6158753" cy="8553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smtClean="0">
                <a:solidFill>
                  <a:schemeClr val="dk1"/>
                </a:solidFill>
                <a:latin typeface="游ゴシック" panose="020B0400000000000000" pitchFamily="50" charset="-128"/>
                <a:ea typeface="游ゴシック" panose="020B0400000000000000" pitchFamily="50" charset="-128"/>
                <a:sym typeface="Arial"/>
              </a:rPr>
              <a:t>②</a:t>
            </a:r>
            <a:r>
              <a:rPr lang="ja-JP" altLang="en-US" sz="1653" b="1" dirty="0" smtClean="0">
                <a:solidFill>
                  <a:schemeClr val="dk1"/>
                </a:solidFill>
                <a:latin typeface="游ゴシック" panose="020B0400000000000000" pitchFamily="50" charset="-128"/>
                <a:ea typeface="游ゴシック" panose="020B0400000000000000" pitchFamily="50" charset="-128"/>
                <a:sym typeface="Arial"/>
              </a:rPr>
              <a:t>「産休の開始」をクリックし、必要な情報を入力します。</a:t>
            </a:r>
            <a:endParaRPr lang="en-US" altLang="ja-JP" sz="1653" b="1" dirty="0" smtClean="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altLang="en-US" sz="1653" b="1" dirty="0" smtClean="0">
                <a:solidFill>
                  <a:schemeClr val="dk1"/>
                </a:solidFill>
                <a:latin typeface="游ゴシック" panose="020B0400000000000000" pitchFamily="50" charset="-128"/>
                <a:ea typeface="游ゴシック" panose="020B0400000000000000" pitchFamily="50" charset="-128"/>
              </a:rPr>
              <a:t>（入力項目は次のページを参照ください）</a:t>
            </a:r>
            <a:endParaRPr lang="en-US" altLang="ja-JP" sz="1653" b="1" dirty="0" smtClean="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311" name="Google Shape;311;p20"/>
          <p:cNvSpPr txBox="1"/>
          <p:nvPr/>
        </p:nvSpPr>
        <p:spPr>
          <a:xfrm>
            <a:off x="5034936" y="3033196"/>
            <a:ext cx="5791200" cy="33990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③「申請」をクリックすると完了です 　</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管理者の承認をお待ちください</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315" name="Google Shape;315;p20"/>
          <p:cNvSpPr/>
          <p:nvPr/>
        </p:nvSpPr>
        <p:spPr>
          <a:xfrm>
            <a:off x="1538288" y="2587235"/>
            <a:ext cx="6454871" cy="98488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33333"/>
              </a:buClr>
              <a:buSzPts val="1100"/>
              <a:buFont typeface="Arial"/>
              <a:buNone/>
            </a:pPr>
            <a:r>
              <a:rPr lang="ja-JP" sz="1100" b="0" i="0" u="none" strike="noStrike" cap="none" dirty="0">
                <a:solidFill>
                  <a:srgbClr val="333333"/>
                </a:solidFill>
                <a:latin typeface="游ゴシック" panose="020B0400000000000000" pitchFamily="50" charset="-128"/>
                <a:ea typeface="游ゴシック" panose="020B0400000000000000" pitchFamily="50" charset="-128"/>
                <a:sym typeface="Arial"/>
              </a:rPr>
              <a:t> </a:t>
            </a:r>
            <a:endParaRPr sz="6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333333"/>
              </a:buClr>
              <a:buSzPts val="1100"/>
              <a:buFont typeface="Arial"/>
              <a:buNone/>
            </a:pPr>
            <a:r>
              <a:rPr lang="ja-JP" sz="1100" b="0" i="0" u="none" strike="noStrike" cap="none" dirty="0">
                <a:solidFill>
                  <a:srgbClr val="333333"/>
                </a:solidFill>
                <a:latin typeface="游ゴシック" panose="020B0400000000000000" pitchFamily="50" charset="-128"/>
                <a:ea typeface="游ゴシック" panose="020B0400000000000000" pitchFamily="50" charset="-128"/>
                <a:sym typeface="Arial"/>
              </a:rPr>
              <a:t> </a:t>
            </a:r>
            <a:endParaRPr sz="6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chemeClr val="dk1"/>
              </a:buClr>
              <a:buSzPts val="1800"/>
              <a:buFont typeface="Arial"/>
              <a:buNone/>
            </a:pPr>
            <a:r>
              <a:rPr lang="ja-JP" sz="1800" b="0" i="0" u="none" strike="noStrike" cap="none" dirty="0">
                <a:solidFill>
                  <a:schemeClr val="dk1"/>
                </a:solidFill>
                <a:latin typeface="游ゴシック" panose="020B0400000000000000" pitchFamily="50" charset="-128"/>
                <a:ea typeface="游ゴシック" panose="020B0400000000000000" pitchFamily="50" charset="-128"/>
                <a:sym typeface="Arial"/>
              </a:rPr>
              <a:t/>
            </a:r>
            <a:br>
              <a:rPr lang="ja-JP" sz="1800" b="0" i="0" u="none" strike="noStrike" cap="none" dirty="0">
                <a:solidFill>
                  <a:schemeClr val="dk1"/>
                </a:solidFill>
                <a:latin typeface="游ゴシック" panose="020B0400000000000000" pitchFamily="50" charset="-128"/>
                <a:ea typeface="游ゴシック" panose="020B0400000000000000" pitchFamily="50" charset="-128"/>
                <a:sym typeface="Arial"/>
              </a:rPr>
            </a:br>
            <a:endParaRPr sz="18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2" name="図 1"/>
          <p:cNvPicPr>
            <a:picLocks noChangeAspect="1"/>
          </p:cNvPicPr>
          <p:nvPr/>
        </p:nvPicPr>
        <p:blipFill>
          <a:blip r:embed="rId3"/>
          <a:stretch>
            <a:fillRect/>
          </a:stretch>
        </p:blipFill>
        <p:spPr>
          <a:xfrm>
            <a:off x="617292" y="1786386"/>
            <a:ext cx="2642347" cy="3197094"/>
          </a:xfrm>
          <a:prstGeom prst="rect">
            <a:avLst/>
          </a:prstGeom>
        </p:spPr>
      </p:pic>
      <p:sp>
        <p:nvSpPr>
          <p:cNvPr id="3" name="正方形/長方形 2"/>
          <p:cNvSpPr/>
          <p:nvPr/>
        </p:nvSpPr>
        <p:spPr>
          <a:xfrm>
            <a:off x="615764" y="3273552"/>
            <a:ext cx="1377628" cy="132588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pic>
        <p:nvPicPr>
          <p:cNvPr id="4" name="図 3"/>
          <p:cNvPicPr>
            <a:picLocks noChangeAspect="1"/>
          </p:cNvPicPr>
          <p:nvPr/>
        </p:nvPicPr>
        <p:blipFill>
          <a:blip r:embed="rId4"/>
          <a:stretch>
            <a:fillRect/>
          </a:stretch>
        </p:blipFill>
        <p:spPr>
          <a:xfrm>
            <a:off x="2361074" y="2913063"/>
            <a:ext cx="2306180" cy="37411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下矢印 4"/>
          <p:cNvSpPr/>
          <p:nvPr/>
        </p:nvSpPr>
        <p:spPr>
          <a:xfrm rot="18739971">
            <a:off x="1675755" y="4739780"/>
            <a:ext cx="650548" cy="746760"/>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7846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0"/>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22</a:t>
            </a:fld>
            <a:endParaRPr dirty="0"/>
          </a:p>
        </p:txBody>
      </p:sp>
      <p:sp>
        <p:nvSpPr>
          <p:cNvPr id="308" name="Google Shape;308;p20"/>
          <p:cNvSpPr txBox="1"/>
          <p:nvPr/>
        </p:nvSpPr>
        <p:spPr>
          <a:xfrm>
            <a:off x="295836" y="286871"/>
            <a:ext cx="569258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游ゴシック" panose="020B0400000000000000" pitchFamily="50" charset="-128"/>
                <a:ea typeface="游ゴシック" panose="020B0400000000000000" pitchFamily="50" charset="-128"/>
                <a:sym typeface="Arial"/>
              </a:rPr>
              <a:t>手続きの申請をする</a:t>
            </a:r>
            <a:r>
              <a:rPr lang="ja-JP" sz="2400" dirty="0" smtClean="0">
                <a:solidFill>
                  <a:schemeClr val="dk1"/>
                </a:solidFill>
                <a:latin typeface="游ゴシック" panose="020B0400000000000000" pitchFamily="50" charset="-128"/>
                <a:ea typeface="游ゴシック" panose="020B0400000000000000" pitchFamily="50" charset="-128"/>
                <a:sym typeface="Arial"/>
              </a:rPr>
              <a:t>【</a:t>
            </a:r>
            <a:r>
              <a:rPr lang="ja-JP" altLang="en-US" sz="2400" dirty="0" smtClean="0">
                <a:solidFill>
                  <a:schemeClr val="dk1"/>
                </a:solidFill>
                <a:latin typeface="游ゴシック" panose="020B0400000000000000" pitchFamily="50" charset="-128"/>
                <a:ea typeface="游ゴシック" panose="020B0400000000000000" pitchFamily="50" charset="-128"/>
              </a:rPr>
              <a:t>産休の手続き</a:t>
            </a:r>
            <a:r>
              <a:rPr lang="ja-JP" sz="2400" dirty="0" smtClean="0">
                <a:solidFill>
                  <a:schemeClr val="dk1"/>
                </a:solidFill>
                <a:latin typeface="游ゴシック" panose="020B0400000000000000" pitchFamily="50" charset="-128"/>
                <a:ea typeface="游ゴシック" panose="020B0400000000000000" pitchFamily="50" charset="-128"/>
                <a:sym typeface="Arial"/>
              </a:rPr>
              <a:t>編</a:t>
            </a:r>
            <a:r>
              <a:rPr lang="ja-JP" sz="2400" dirty="0">
                <a:solidFill>
                  <a:schemeClr val="dk1"/>
                </a:solidFill>
                <a:latin typeface="游ゴシック" panose="020B0400000000000000" pitchFamily="50" charset="-128"/>
                <a:ea typeface="游ゴシック" panose="020B0400000000000000" pitchFamily="50" charset="-128"/>
                <a:sym typeface="Arial"/>
              </a:rPr>
              <a:t>】</a:t>
            </a:r>
            <a:endParaRPr sz="24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315" name="Google Shape;315;p20"/>
          <p:cNvSpPr/>
          <p:nvPr/>
        </p:nvSpPr>
        <p:spPr>
          <a:xfrm>
            <a:off x="1538288" y="2587235"/>
            <a:ext cx="6454871" cy="98488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33333"/>
              </a:buClr>
              <a:buSzPts val="1100"/>
              <a:buFont typeface="Arial"/>
              <a:buNone/>
            </a:pPr>
            <a:r>
              <a:rPr lang="ja-JP" sz="1100" b="0" i="0" u="none" strike="noStrike" cap="none" dirty="0">
                <a:solidFill>
                  <a:srgbClr val="333333"/>
                </a:solidFill>
                <a:latin typeface="游ゴシック" panose="020B0400000000000000" pitchFamily="50" charset="-128"/>
                <a:ea typeface="游ゴシック" panose="020B0400000000000000" pitchFamily="50" charset="-128"/>
                <a:sym typeface="Arial"/>
              </a:rPr>
              <a:t> </a:t>
            </a:r>
            <a:endParaRPr sz="6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333333"/>
              </a:buClr>
              <a:buSzPts val="1100"/>
              <a:buFont typeface="Arial"/>
              <a:buNone/>
            </a:pPr>
            <a:r>
              <a:rPr lang="ja-JP" sz="1100" b="0" i="0" u="none" strike="noStrike" cap="none" dirty="0">
                <a:solidFill>
                  <a:srgbClr val="333333"/>
                </a:solidFill>
                <a:latin typeface="游ゴシック" panose="020B0400000000000000" pitchFamily="50" charset="-128"/>
                <a:ea typeface="游ゴシック" panose="020B0400000000000000" pitchFamily="50" charset="-128"/>
                <a:sym typeface="Arial"/>
              </a:rPr>
              <a:t> </a:t>
            </a:r>
            <a:endParaRPr sz="6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chemeClr val="dk1"/>
              </a:buClr>
              <a:buSzPts val="1800"/>
              <a:buFont typeface="Arial"/>
              <a:buNone/>
            </a:pPr>
            <a:r>
              <a:rPr lang="ja-JP" sz="1800" b="0" i="0" u="none" strike="noStrike" cap="none" dirty="0">
                <a:solidFill>
                  <a:schemeClr val="dk1"/>
                </a:solidFill>
                <a:latin typeface="游ゴシック" panose="020B0400000000000000" pitchFamily="50" charset="-128"/>
                <a:ea typeface="游ゴシック" panose="020B0400000000000000" pitchFamily="50" charset="-128"/>
                <a:sym typeface="Arial"/>
              </a:rPr>
              <a:t/>
            </a:r>
            <a:br>
              <a:rPr lang="ja-JP" sz="1800" b="0" i="0" u="none" strike="noStrike" cap="none" dirty="0">
                <a:solidFill>
                  <a:schemeClr val="dk1"/>
                </a:solidFill>
                <a:latin typeface="游ゴシック" panose="020B0400000000000000" pitchFamily="50" charset="-128"/>
                <a:ea typeface="游ゴシック" panose="020B0400000000000000" pitchFamily="50" charset="-128"/>
                <a:sym typeface="Arial"/>
              </a:rPr>
            </a:br>
            <a:endParaRPr sz="18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p:txBody>
      </p:sp>
      <p:graphicFrame>
        <p:nvGraphicFramePr>
          <p:cNvPr id="6" name="表 5"/>
          <p:cNvGraphicFramePr>
            <a:graphicFrameLocks noGrp="1"/>
          </p:cNvGraphicFramePr>
          <p:nvPr>
            <p:extLst>
              <p:ext uri="{D42A27DB-BD31-4B8C-83A1-F6EECF244321}">
                <p14:modId xmlns:p14="http://schemas.microsoft.com/office/powerpoint/2010/main" val="3474866115"/>
              </p:ext>
            </p:extLst>
          </p:nvPr>
        </p:nvGraphicFramePr>
        <p:xfrm>
          <a:off x="510161" y="806355"/>
          <a:ext cx="6000367" cy="1780880"/>
        </p:xfrm>
        <a:graphic>
          <a:graphicData uri="http://schemas.openxmlformats.org/drawingml/2006/table">
            <a:tbl>
              <a:tblPr/>
              <a:tblGrid>
                <a:gridCol w="1773814">
                  <a:extLst>
                    <a:ext uri="{9D8B030D-6E8A-4147-A177-3AD203B41FA5}">
                      <a16:colId xmlns:a16="http://schemas.microsoft.com/office/drawing/2014/main" val="3401507096"/>
                    </a:ext>
                  </a:extLst>
                </a:gridCol>
                <a:gridCol w="892922">
                  <a:extLst>
                    <a:ext uri="{9D8B030D-6E8A-4147-A177-3AD203B41FA5}">
                      <a16:colId xmlns:a16="http://schemas.microsoft.com/office/drawing/2014/main" val="3443889317"/>
                    </a:ext>
                  </a:extLst>
                </a:gridCol>
                <a:gridCol w="2634288">
                  <a:extLst>
                    <a:ext uri="{9D8B030D-6E8A-4147-A177-3AD203B41FA5}">
                      <a16:colId xmlns:a16="http://schemas.microsoft.com/office/drawing/2014/main" val="3662368895"/>
                    </a:ext>
                  </a:extLst>
                </a:gridCol>
                <a:gridCol w="699343">
                  <a:extLst>
                    <a:ext uri="{9D8B030D-6E8A-4147-A177-3AD203B41FA5}">
                      <a16:colId xmlns:a16="http://schemas.microsoft.com/office/drawing/2014/main" val="1841614571"/>
                    </a:ext>
                  </a:extLst>
                </a:gridCol>
              </a:tblGrid>
              <a:tr h="243209">
                <a:tc gridSpan="4">
                  <a:txBody>
                    <a:bodyPr/>
                    <a:lstStyle/>
                    <a:p>
                      <a:pPr algn="ctr"/>
                      <a:r>
                        <a:rPr lang="ja-JP" altLang="en-US" sz="700" b="1" dirty="0">
                          <a:effectLst/>
                        </a:rPr>
                        <a:t>出産情報</a:t>
                      </a:r>
                      <a:endParaRPr lang="ja-JP" altLang="en-US" sz="700" dirty="0">
                        <a:effectLst/>
                      </a:endParaRP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2984314"/>
                  </a:ext>
                </a:extLst>
              </a:tr>
              <a:tr h="243209">
                <a:tc>
                  <a:txBody>
                    <a:bodyPr/>
                    <a:lstStyle/>
                    <a:p>
                      <a:pPr algn="ctr"/>
                      <a:r>
                        <a:rPr lang="ja-JP" altLang="en-US" sz="700" b="1" dirty="0">
                          <a:effectLst/>
                        </a:rPr>
                        <a:t>データ項目名</a:t>
                      </a:r>
                      <a:endParaRPr lang="ja-JP" altLang="en-US" sz="700" dirty="0">
                        <a:effectLst/>
                      </a:endParaRP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a:r>
                        <a:rPr lang="ja-JP" altLang="en-US" sz="700">
                          <a:effectLst/>
                        </a:rPr>
                        <a:t> </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a:r>
                        <a:rPr lang="ja-JP" altLang="en-US" sz="700" b="1" dirty="0">
                          <a:effectLst/>
                        </a:rPr>
                        <a:t>説明文</a:t>
                      </a:r>
                      <a:endParaRPr lang="ja-JP" altLang="en-US" sz="700" dirty="0">
                        <a:effectLst/>
                      </a:endParaRP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a:r>
                        <a:rPr lang="ja-JP" altLang="en-US" sz="700" b="1">
                          <a:effectLst/>
                        </a:rPr>
                        <a:t>例</a:t>
                      </a:r>
                      <a:endParaRPr lang="ja-JP" altLang="en-US" sz="700">
                        <a:effectLst/>
                      </a:endParaRP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100641543"/>
                  </a:ext>
                </a:extLst>
              </a:tr>
              <a:tr h="243209">
                <a:tc>
                  <a:txBody>
                    <a:bodyPr/>
                    <a:lstStyle/>
                    <a:p>
                      <a:r>
                        <a:rPr lang="ja-JP" altLang="en-US" sz="700" dirty="0">
                          <a:effectLst/>
                        </a:rPr>
                        <a:t>出産予定年月日</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必須</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出生児が生まれる予定の日</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US" altLang="ja-JP" sz="700">
                          <a:effectLst/>
                        </a:rPr>
                        <a:t>2021/7/23</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60317042"/>
                  </a:ext>
                </a:extLst>
              </a:tr>
              <a:tr h="459394">
                <a:tc>
                  <a:txBody>
                    <a:bodyPr/>
                    <a:lstStyle/>
                    <a:p>
                      <a:r>
                        <a:rPr lang="ja-JP" altLang="en-US" sz="700" dirty="0">
                          <a:effectLst/>
                        </a:rPr>
                        <a:t>出産種別</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必須</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以下よりお選びください</a:t>
                      </a:r>
                      <a:br>
                        <a:rPr lang="ja-JP" altLang="en-US" sz="700">
                          <a:effectLst/>
                        </a:rPr>
                      </a:br>
                      <a:r>
                        <a:rPr lang="ja-JP" altLang="en-US" sz="700">
                          <a:effectLst/>
                        </a:rPr>
                        <a:t>・単胎</a:t>
                      </a:r>
                      <a:br>
                        <a:rPr lang="ja-JP" altLang="en-US" sz="700">
                          <a:effectLst/>
                        </a:rPr>
                      </a:br>
                      <a:r>
                        <a:rPr lang="ja-JP" altLang="en-US" sz="700">
                          <a:effectLst/>
                        </a:rPr>
                        <a:t>・多胎</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単胎</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64657069"/>
                  </a:ext>
                </a:extLst>
              </a:tr>
              <a:tr h="243209">
                <a:tc>
                  <a:txBody>
                    <a:bodyPr/>
                    <a:lstStyle/>
                    <a:p>
                      <a:r>
                        <a:rPr lang="zh-TW" altLang="en-US" sz="700" dirty="0">
                          <a:effectLst/>
                        </a:rPr>
                        <a:t>産前産後休業等開始年月日</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必須</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産休を開始する日</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US" altLang="ja-JP" sz="700">
                          <a:effectLst/>
                        </a:rPr>
                        <a:t>2021/6/12</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08015873"/>
                  </a:ext>
                </a:extLst>
              </a:tr>
              <a:tr h="272120">
                <a:tc>
                  <a:txBody>
                    <a:bodyPr/>
                    <a:lstStyle/>
                    <a:p>
                      <a:r>
                        <a:rPr lang="zh-TW" altLang="en-US" sz="700">
                          <a:effectLst/>
                        </a:rPr>
                        <a:t>産前産後休業等終了予定年月日</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必須</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産休を終了する予定の日</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US" altLang="ja-JP" sz="700" dirty="0">
                          <a:effectLst/>
                        </a:rPr>
                        <a:t>2021/9/17</a:t>
                      </a:r>
                    </a:p>
                  </a:txBody>
                  <a:tcPr marL="95250" marR="9525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339566357"/>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243162577"/>
              </p:ext>
            </p:extLst>
          </p:nvPr>
        </p:nvGraphicFramePr>
        <p:xfrm>
          <a:off x="510161" y="2651760"/>
          <a:ext cx="6000368" cy="3955528"/>
        </p:xfrm>
        <a:graphic>
          <a:graphicData uri="http://schemas.openxmlformats.org/drawingml/2006/table">
            <a:tbl>
              <a:tblPr/>
              <a:tblGrid>
                <a:gridCol w="1775839">
                  <a:extLst>
                    <a:ext uri="{9D8B030D-6E8A-4147-A177-3AD203B41FA5}">
                      <a16:colId xmlns:a16="http://schemas.microsoft.com/office/drawing/2014/main" val="2531947928"/>
                    </a:ext>
                  </a:extLst>
                </a:gridCol>
                <a:gridCol w="923544">
                  <a:extLst>
                    <a:ext uri="{9D8B030D-6E8A-4147-A177-3AD203B41FA5}">
                      <a16:colId xmlns:a16="http://schemas.microsoft.com/office/drawing/2014/main" val="1168278486"/>
                    </a:ext>
                  </a:extLst>
                </a:gridCol>
                <a:gridCol w="2601641">
                  <a:extLst>
                    <a:ext uri="{9D8B030D-6E8A-4147-A177-3AD203B41FA5}">
                      <a16:colId xmlns:a16="http://schemas.microsoft.com/office/drawing/2014/main" val="2319516482"/>
                    </a:ext>
                  </a:extLst>
                </a:gridCol>
                <a:gridCol w="699344">
                  <a:extLst>
                    <a:ext uri="{9D8B030D-6E8A-4147-A177-3AD203B41FA5}">
                      <a16:colId xmlns:a16="http://schemas.microsoft.com/office/drawing/2014/main" val="993697298"/>
                    </a:ext>
                  </a:extLst>
                </a:gridCol>
              </a:tblGrid>
              <a:tr h="469406">
                <a:tc gridSpan="4">
                  <a:txBody>
                    <a:bodyPr/>
                    <a:lstStyle/>
                    <a:p>
                      <a:pPr algn="ctr"/>
                      <a:r>
                        <a:rPr lang="ja-JP" altLang="en-US" sz="700" b="1" dirty="0">
                          <a:effectLst/>
                        </a:rPr>
                        <a:t>出生児情報</a:t>
                      </a:r>
                      <a:endParaRPr lang="ja-JP" altLang="en-US" sz="700" dirty="0">
                        <a:effectLst/>
                      </a:endParaRP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74017975"/>
                  </a:ext>
                </a:extLst>
              </a:tr>
              <a:tr h="267775">
                <a:tc>
                  <a:txBody>
                    <a:bodyPr/>
                    <a:lstStyle/>
                    <a:p>
                      <a:pPr algn="ctr"/>
                      <a:r>
                        <a:rPr lang="ja-JP" altLang="en-US" sz="700" b="1" dirty="0">
                          <a:effectLst/>
                        </a:rPr>
                        <a:t>データ項目名</a:t>
                      </a:r>
                      <a:endParaRPr lang="ja-JP" altLang="en-US" sz="700" dirty="0">
                        <a:effectLst/>
                      </a:endParaRP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a:r>
                        <a:rPr lang="ja-JP" altLang="en-US" sz="700" dirty="0">
                          <a:effectLst/>
                        </a:rPr>
                        <a:t> </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a:r>
                        <a:rPr lang="ja-JP" altLang="en-US" sz="700" b="1">
                          <a:effectLst/>
                        </a:rPr>
                        <a:t>説明文</a:t>
                      </a:r>
                      <a:endParaRPr lang="ja-JP" altLang="en-US" sz="700">
                        <a:effectLst/>
                      </a:endParaRP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a:r>
                        <a:rPr lang="ja-JP" altLang="en-US" sz="700" b="1">
                          <a:effectLst/>
                        </a:rPr>
                        <a:t>例</a:t>
                      </a:r>
                      <a:endParaRPr lang="ja-JP" altLang="en-US" sz="700">
                        <a:effectLst/>
                      </a:endParaRP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398063110"/>
                  </a:ext>
                </a:extLst>
              </a:tr>
              <a:tr h="585900">
                <a:tc>
                  <a:txBody>
                    <a:bodyPr/>
                    <a:lstStyle/>
                    <a:p>
                      <a:r>
                        <a:rPr lang="ja-JP" altLang="en-US" sz="700" dirty="0">
                          <a:effectLst/>
                        </a:rPr>
                        <a:t>出産状況</a:t>
                      </a:r>
                      <a:r>
                        <a:rPr lang="en-US" altLang="ja-JP" sz="700" dirty="0">
                          <a:effectLst/>
                        </a:rPr>
                        <a:t>※1 </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必須</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以下よりお選びください</a:t>
                      </a:r>
                      <a:br>
                        <a:rPr lang="ja-JP" altLang="en-US" sz="700">
                          <a:effectLst/>
                        </a:rPr>
                      </a:br>
                      <a:r>
                        <a:rPr lang="ja-JP" altLang="en-US" sz="700">
                          <a:effectLst/>
                        </a:rPr>
                        <a:t>・出産前</a:t>
                      </a:r>
                      <a:br>
                        <a:rPr lang="ja-JP" altLang="en-US" sz="700">
                          <a:effectLst/>
                        </a:rPr>
                      </a:br>
                      <a:r>
                        <a:rPr lang="ja-JP" altLang="en-US" sz="700">
                          <a:effectLst/>
                        </a:rPr>
                        <a:t>・出産後</a:t>
                      </a:r>
                      <a:br>
                        <a:rPr lang="ja-JP" altLang="en-US" sz="700">
                          <a:effectLst/>
                        </a:rPr>
                      </a:br>
                      <a:r>
                        <a:rPr lang="ja-JP" altLang="en-US" sz="700">
                          <a:effectLst/>
                        </a:rPr>
                        <a:t>・その他</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出産後</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616216504"/>
                  </a:ext>
                </a:extLst>
              </a:tr>
              <a:tr h="267775">
                <a:tc>
                  <a:txBody>
                    <a:bodyPr/>
                    <a:lstStyle/>
                    <a:p>
                      <a:r>
                        <a:rPr lang="ja-JP" altLang="en-US" sz="700">
                          <a:effectLst/>
                        </a:rPr>
                        <a:t>出生時の姓</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 </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出生児の姓</a:t>
                      </a:r>
                      <a:r>
                        <a:rPr lang="en-US" altLang="ja-JP" sz="700">
                          <a:effectLst/>
                        </a:rPr>
                        <a:t>(</a:t>
                      </a:r>
                      <a:r>
                        <a:rPr lang="ja-JP" altLang="en-US" sz="700">
                          <a:effectLst/>
                        </a:rPr>
                        <a:t>最大</a:t>
                      </a:r>
                      <a:r>
                        <a:rPr lang="en-US" altLang="ja-JP" sz="700">
                          <a:effectLst/>
                        </a:rPr>
                        <a:t>32</a:t>
                      </a:r>
                      <a:r>
                        <a:rPr lang="ja-JP" altLang="en-US" sz="700">
                          <a:effectLst/>
                        </a:rPr>
                        <a:t>文字</a:t>
                      </a:r>
                      <a:r>
                        <a:rPr lang="en-US" altLang="ja-JP" sz="700">
                          <a:effectLst/>
                        </a:rPr>
                        <a:t>)</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ジョブカン</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210034646"/>
                  </a:ext>
                </a:extLst>
              </a:tr>
              <a:tr h="267775">
                <a:tc>
                  <a:txBody>
                    <a:bodyPr/>
                    <a:lstStyle/>
                    <a:p>
                      <a:r>
                        <a:rPr lang="ja-JP" altLang="en-US" sz="700">
                          <a:effectLst/>
                        </a:rPr>
                        <a:t>出生時の名</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 </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出生児の名</a:t>
                      </a:r>
                      <a:r>
                        <a:rPr lang="en-US" altLang="ja-JP" sz="700">
                          <a:effectLst/>
                        </a:rPr>
                        <a:t>(</a:t>
                      </a:r>
                      <a:r>
                        <a:rPr lang="ja-JP" altLang="en-US" sz="700">
                          <a:effectLst/>
                        </a:rPr>
                        <a:t>最大</a:t>
                      </a:r>
                      <a:r>
                        <a:rPr lang="en-US" altLang="ja-JP" sz="700">
                          <a:effectLst/>
                        </a:rPr>
                        <a:t>32</a:t>
                      </a:r>
                      <a:r>
                        <a:rPr lang="ja-JP" altLang="en-US" sz="700">
                          <a:effectLst/>
                        </a:rPr>
                        <a:t>文字</a:t>
                      </a:r>
                      <a:r>
                        <a:rPr lang="en-US" altLang="ja-JP" sz="700">
                          <a:effectLst/>
                        </a:rPr>
                        <a:t>)</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桃子</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211903942"/>
                  </a:ext>
                </a:extLst>
              </a:tr>
              <a:tr h="267775">
                <a:tc>
                  <a:txBody>
                    <a:bodyPr/>
                    <a:lstStyle/>
                    <a:p>
                      <a:r>
                        <a:rPr lang="ja-JP" altLang="en-US" sz="700">
                          <a:effectLst/>
                        </a:rPr>
                        <a:t>出生時の姓</a:t>
                      </a:r>
                      <a:r>
                        <a:rPr lang="en-US" altLang="ja-JP" sz="700">
                          <a:effectLst/>
                        </a:rPr>
                        <a:t>(</a:t>
                      </a:r>
                      <a:r>
                        <a:rPr lang="ja-JP" altLang="en-US" sz="700">
                          <a:effectLst/>
                        </a:rPr>
                        <a:t>カナ</a:t>
                      </a:r>
                      <a:r>
                        <a:rPr lang="en-US" altLang="ja-JP" sz="700">
                          <a:effectLst/>
                        </a:rPr>
                        <a:t>)</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 </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出生児の姓のカナ</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ジョブカン</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372053498"/>
                  </a:ext>
                </a:extLst>
              </a:tr>
              <a:tr h="267775">
                <a:tc>
                  <a:txBody>
                    <a:bodyPr/>
                    <a:lstStyle/>
                    <a:p>
                      <a:r>
                        <a:rPr lang="ja-JP" altLang="en-US" sz="700">
                          <a:effectLst/>
                        </a:rPr>
                        <a:t>出生時の名</a:t>
                      </a:r>
                      <a:r>
                        <a:rPr lang="en-US" altLang="ja-JP" sz="700">
                          <a:effectLst/>
                        </a:rPr>
                        <a:t>(</a:t>
                      </a:r>
                      <a:r>
                        <a:rPr lang="ja-JP" altLang="en-US" sz="700">
                          <a:effectLst/>
                        </a:rPr>
                        <a:t>カナ</a:t>
                      </a:r>
                      <a:r>
                        <a:rPr lang="en-US" altLang="ja-JP" sz="700">
                          <a:effectLst/>
                        </a:rPr>
                        <a:t>)</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 </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出生児の名のカナ</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モモコ</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4650652"/>
                  </a:ext>
                </a:extLst>
              </a:tr>
              <a:tr h="328492">
                <a:tc>
                  <a:txBody>
                    <a:bodyPr/>
                    <a:lstStyle/>
                    <a:p>
                      <a:r>
                        <a:rPr lang="ja-JP" altLang="en-US" sz="700">
                          <a:effectLst/>
                        </a:rPr>
                        <a:t>出産年月日</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 </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出生児が生まれた日</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US" altLang="ja-JP" sz="700">
                          <a:effectLst/>
                        </a:rPr>
                        <a:t>2021/7/23</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749733615"/>
                  </a:ext>
                </a:extLst>
              </a:tr>
              <a:tr h="270587">
                <a:tc>
                  <a:txBody>
                    <a:bodyPr/>
                    <a:lstStyle/>
                    <a:p>
                      <a:r>
                        <a:rPr lang="ja-JP" altLang="en-US" sz="700">
                          <a:effectLst/>
                        </a:rPr>
                        <a:t>社会保険の被扶養者に追加する</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 </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出生児を被扶養者とする場合は、チェックを付けてください</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 </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160999159"/>
                  </a:ext>
                </a:extLst>
              </a:tr>
              <a:tr h="513184">
                <a:tc>
                  <a:txBody>
                    <a:bodyPr/>
                    <a:lstStyle/>
                    <a:p>
                      <a:r>
                        <a:rPr lang="ja-JP" altLang="en-US" sz="700">
                          <a:effectLst/>
                        </a:rPr>
                        <a:t>出産出来なかった理由</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 </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以下よりお選びください</a:t>
                      </a:r>
                      <a:br>
                        <a:rPr lang="ja-JP" altLang="en-US" sz="700" dirty="0">
                          <a:effectLst/>
                        </a:rPr>
                      </a:br>
                      <a:r>
                        <a:rPr lang="ja-JP" altLang="en-US" sz="700" dirty="0">
                          <a:effectLst/>
                        </a:rPr>
                        <a:t>・死産</a:t>
                      </a:r>
                      <a:br>
                        <a:rPr lang="ja-JP" altLang="en-US" sz="700" dirty="0">
                          <a:effectLst/>
                        </a:rPr>
                      </a:br>
                      <a:r>
                        <a:rPr lang="ja-JP" altLang="en-US" sz="700" dirty="0">
                          <a:effectLst/>
                        </a:rPr>
                        <a:t>・流産</a:t>
                      </a:r>
                      <a:br>
                        <a:rPr lang="ja-JP" altLang="en-US" sz="700" dirty="0">
                          <a:effectLst/>
                        </a:rPr>
                      </a:br>
                      <a:r>
                        <a:rPr lang="ja-JP" altLang="en-US" sz="700" dirty="0">
                          <a:effectLst/>
                        </a:rPr>
                        <a:t>・人工妊娠中絶</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死産</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143561926"/>
                  </a:ext>
                </a:extLst>
              </a:tr>
              <a:tr h="423976">
                <a:tc>
                  <a:txBody>
                    <a:bodyPr/>
                    <a:lstStyle/>
                    <a:p>
                      <a:r>
                        <a:rPr lang="ja-JP" altLang="en-US" sz="700" dirty="0">
                          <a:effectLst/>
                        </a:rPr>
                        <a:t>理由該当年月日</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a:effectLst/>
                        </a:rPr>
                        <a:t> </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ja-JP" altLang="en-US" sz="700" dirty="0">
                          <a:effectLst/>
                        </a:rPr>
                        <a:t> </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US" altLang="ja-JP" sz="700" dirty="0">
                          <a:effectLst/>
                        </a:rPr>
                        <a:t>2021/7/23</a:t>
                      </a:r>
                    </a:p>
                  </a:txBody>
                  <a:tcPr marL="69733" marR="69733" marT="55786" marB="5578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207666820"/>
                  </a:ext>
                </a:extLst>
              </a:tr>
            </a:tbl>
          </a:graphicData>
        </a:graphic>
      </p:graphicFrame>
      <p:sp>
        <p:nvSpPr>
          <p:cNvPr id="8" name="Rectangle 1"/>
          <p:cNvSpPr>
            <a:spLocks noChangeArrowheads="1"/>
          </p:cNvSpPr>
          <p:nvPr/>
        </p:nvSpPr>
        <p:spPr bwMode="auto">
          <a:xfrm>
            <a:off x="6722787" y="806355"/>
            <a:ext cx="3024718" cy="306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入力項目は</a:t>
            </a:r>
            <a:r>
              <a:rPr kumimoji="0" lang="ja-JP" altLang="en-US"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左</a:t>
            </a: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記の通りです。</a:t>
            </a:r>
            <a:endParaRPr kumimoji="0" lang="ja-JP" altLang="ja-JP" sz="6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 </a:t>
            </a:r>
            <a:endParaRPr kumimoji="0" lang="ja-JP" altLang="ja-JP" sz="6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※1 出産状況は、申請提出時の状況をお選びください。</a:t>
            </a:r>
            <a:r>
              <a:rPr kumimoji="0" lang="en-US"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
            </a:r>
            <a:br>
              <a:rPr kumimoji="0" lang="en-US"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b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出産後の提出の場合、選択された内容に基づき以降の入力項目の必須/任意が下記の通り変動します。</a:t>
            </a:r>
            <a:r>
              <a:rPr kumimoji="0" lang="en-US"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
            </a:r>
            <a:br>
              <a:rPr kumimoji="0" lang="en-US"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br>
            <a:endParaRPr kumimoji="0" lang="ja-JP" altLang="ja-JP" sz="6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・出産後</a:t>
            </a:r>
            <a:b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b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　必須項目：出生時の姓、出生時の名、出生時の姓(カナ)、出生時の名(カナ)、出産年月日</a:t>
            </a:r>
            <a:b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b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　任意項目：社会保険の被扶養者に追加する</a:t>
            </a:r>
            <a:r>
              <a:rPr kumimoji="0" lang="en-US"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
            </a:r>
            <a:br>
              <a:rPr kumimoji="0" lang="en-US"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br>
            <a:r>
              <a:rPr kumimoji="0" lang="en-US"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
            </a:r>
            <a:br>
              <a:rPr kumimoji="0" lang="en-US"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b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
            </a:r>
            <a:b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b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・その他</a:t>
            </a:r>
            <a:b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br>
            <a:r>
              <a:rPr kumimoji="0" lang="ja-JP" altLang="ja-JP" sz="1100" b="0" i="0" u="none" strike="noStrike" cap="none" normalizeH="0" baseline="0" dirty="0" smtClean="0">
                <a:ln>
                  <a:noFill/>
                </a:ln>
                <a:solidFill>
                  <a:srgbClr val="333333"/>
                </a:solidFill>
                <a:effectLst/>
                <a:latin typeface="游ゴシック" panose="020B0400000000000000" pitchFamily="50" charset="-128"/>
                <a:ea typeface="游ゴシック" panose="020B0400000000000000" pitchFamily="50" charset="-128"/>
              </a:rPr>
              <a:t>　必須項目：出産出来なかった理由、理由該当年月日</a:t>
            </a:r>
            <a:endParaRPr kumimoji="0" lang="ja-JP" altLang="ja-JP" sz="1800" b="0"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849180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3"/>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23</a:t>
            </a:fld>
            <a:endParaRPr dirty="0"/>
          </a:p>
        </p:txBody>
      </p:sp>
      <p:sp>
        <p:nvSpPr>
          <p:cNvPr id="322" name="Google Shape;322;p33"/>
          <p:cNvSpPr txBox="1"/>
          <p:nvPr/>
        </p:nvSpPr>
        <p:spPr>
          <a:xfrm>
            <a:off x="270163" y="301336"/>
            <a:ext cx="62033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情報修正依頼について</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323" name="Google Shape;323;p33"/>
          <p:cNvSpPr txBox="1"/>
          <p:nvPr/>
        </p:nvSpPr>
        <p:spPr>
          <a:xfrm>
            <a:off x="663455" y="1096388"/>
            <a:ext cx="8579100" cy="16184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管理者から、手続きの中で登録した情報の修正依頼が届くことがあります。 </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rPr>
              <a:t>情報更新の場合、以下のようなメールが届きます。</a:t>
            </a:r>
            <a:r>
              <a:rPr lang="ja-JP" sz="1653" dirty="0">
                <a:solidFill>
                  <a:schemeClr val="dk1"/>
                </a:solidFill>
                <a:latin typeface="游ゴシック" panose="020B0400000000000000" pitchFamily="50" charset="-128"/>
                <a:ea typeface="游ゴシック" panose="020B0400000000000000" pitchFamily="50" charset="-128"/>
                <a:sym typeface="Arial"/>
              </a:rPr>
              <a:t>　</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1653" dirty="0">
                <a:solidFill>
                  <a:schemeClr val="dk1"/>
                </a:solidFill>
                <a:latin typeface="游ゴシック" panose="020B0400000000000000" pitchFamily="50" charset="-128"/>
                <a:ea typeface="游ゴシック" panose="020B0400000000000000" pitchFamily="50" charset="-128"/>
                <a:sym typeface="Arial"/>
              </a:rPr>
              <a:t>メールタイトル：</a:t>
            </a:r>
            <a:r>
              <a:rPr lang="ja-JP" sz="1650" dirty="0">
                <a:solidFill>
                  <a:srgbClr val="202124"/>
                </a:solidFill>
                <a:highlight>
                  <a:srgbClr val="FFFFFF"/>
                </a:highlight>
                <a:latin typeface="游ゴシック" panose="020B0400000000000000" pitchFamily="50" charset="-128"/>
                <a:ea typeface="游ゴシック" panose="020B0400000000000000" pitchFamily="50" charset="-128"/>
              </a:rPr>
              <a:t>入力した情報の修正依頼が届きました｜ジョブカン労務HR</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その際は、メールに記載の「〇〇からのコメント」を確認し、URLから入力画面を開き、 </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1653" dirty="0">
                <a:solidFill>
                  <a:schemeClr val="dk1"/>
                </a:solidFill>
                <a:latin typeface="游ゴシック" panose="020B0400000000000000" pitchFamily="50" charset="-128"/>
                <a:ea typeface="游ゴシック" panose="020B0400000000000000" pitchFamily="50" charset="-128"/>
                <a:sym typeface="Arial"/>
              </a:rPr>
              <a:t>該当箇所を修正して、管理者にご提出ください。</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324" name="Google Shape;324;p33"/>
          <p:cNvPicPr preferRelativeResize="0"/>
          <p:nvPr/>
        </p:nvPicPr>
        <p:blipFill>
          <a:blip r:embed="rId3">
            <a:alphaModFix/>
          </a:blip>
          <a:stretch>
            <a:fillRect/>
          </a:stretch>
        </p:blipFill>
        <p:spPr>
          <a:xfrm>
            <a:off x="933450" y="2969888"/>
            <a:ext cx="3852379" cy="3406712"/>
          </a:xfrm>
          <a:prstGeom prst="rect">
            <a:avLst/>
          </a:prstGeom>
          <a:noFill/>
          <a:ln>
            <a:noFill/>
          </a:ln>
        </p:spPr>
      </p:pic>
      <p:sp>
        <p:nvSpPr>
          <p:cNvPr id="325" name="Google Shape;325;p33"/>
          <p:cNvSpPr/>
          <p:nvPr/>
        </p:nvSpPr>
        <p:spPr>
          <a:xfrm>
            <a:off x="1028550" y="4851400"/>
            <a:ext cx="2114400" cy="2667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
        <p:nvSpPr>
          <p:cNvPr id="326" name="Google Shape;326;p33"/>
          <p:cNvSpPr/>
          <p:nvPr/>
        </p:nvSpPr>
        <p:spPr>
          <a:xfrm>
            <a:off x="1028550" y="4000500"/>
            <a:ext cx="1848000" cy="6096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1"/>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24</a:t>
            </a:fld>
            <a:endParaRPr dirty="0"/>
          </a:p>
        </p:txBody>
      </p:sp>
      <p:sp>
        <p:nvSpPr>
          <p:cNvPr id="332" name="Google Shape;332;p21"/>
          <p:cNvSpPr txBox="1"/>
          <p:nvPr/>
        </p:nvSpPr>
        <p:spPr>
          <a:xfrm>
            <a:off x="341881" y="301336"/>
            <a:ext cx="62033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署名・捺印依頼を受ける</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333" name="Google Shape;333;p21"/>
          <p:cNvSpPr/>
          <p:nvPr/>
        </p:nvSpPr>
        <p:spPr>
          <a:xfrm>
            <a:off x="3887902" y="1896037"/>
            <a:ext cx="5516074" cy="13641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①書類捺印依頼のメールが届いたら、</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リンクをクリックしてください</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②</a:t>
            </a:r>
            <a:r>
              <a:rPr lang="ja-JP" sz="1653" b="1" dirty="0">
                <a:solidFill>
                  <a:schemeClr val="dk1"/>
                </a:solidFill>
                <a:latin typeface="游ゴシック" panose="020B0400000000000000" pitchFamily="50" charset="-128"/>
                <a:ea typeface="游ゴシック" panose="020B0400000000000000" pitchFamily="50" charset="-128"/>
              </a:rPr>
              <a:t>管理者から通知の「〇〇の書類印刷・捺印依頼があります」をクリックします。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334" name="Google Shape;334;p21"/>
          <p:cNvSpPr txBox="1"/>
          <p:nvPr/>
        </p:nvSpPr>
        <p:spPr>
          <a:xfrm>
            <a:off x="588869" y="1142368"/>
            <a:ext cx="8202706" cy="601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ジョブカン労務</a:t>
            </a:r>
            <a:r>
              <a:rPr lang="ja-JP" sz="1653" dirty="0">
                <a:solidFill>
                  <a:schemeClr val="dk1"/>
                </a:solidFill>
                <a:latin typeface="游ゴシック" panose="020B0400000000000000" pitchFamily="50" charset="-128"/>
                <a:ea typeface="游ゴシック" panose="020B0400000000000000" pitchFamily="50" charset="-128"/>
              </a:rPr>
              <a:t>HR</a:t>
            </a:r>
            <a:r>
              <a:rPr lang="ja-JP" sz="1653" dirty="0">
                <a:solidFill>
                  <a:schemeClr val="dk1"/>
                </a:solidFill>
                <a:latin typeface="游ゴシック" panose="020B0400000000000000" pitchFamily="50" charset="-128"/>
                <a:ea typeface="游ゴシック" panose="020B0400000000000000" pitchFamily="50" charset="-128"/>
                <a:sym typeface="Arial"/>
              </a:rPr>
              <a:t>では、システム上から書類を印刷して、</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署名・捺印をするように管理者から依頼されることがあります。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335" name="Google Shape;335;p21"/>
          <p:cNvPicPr preferRelativeResize="0"/>
          <p:nvPr/>
        </p:nvPicPr>
        <p:blipFill>
          <a:blip r:embed="rId3">
            <a:alphaModFix/>
          </a:blip>
          <a:stretch>
            <a:fillRect/>
          </a:stretch>
        </p:blipFill>
        <p:spPr>
          <a:xfrm>
            <a:off x="719150" y="1896025"/>
            <a:ext cx="2699554" cy="4589975"/>
          </a:xfrm>
          <a:prstGeom prst="rect">
            <a:avLst/>
          </a:prstGeom>
          <a:noFill/>
          <a:ln>
            <a:noFill/>
          </a:ln>
        </p:spPr>
      </p:pic>
      <p:sp>
        <p:nvSpPr>
          <p:cNvPr id="336" name="Google Shape;336;p21"/>
          <p:cNvSpPr/>
          <p:nvPr/>
        </p:nvSpPr>
        <p:spPr>
          <a:xfrm>
            <a:off x="863475" y="4443129"/>
            <a:ext cx="1994100" cy="2622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pic>
        <p:nvPicPr>
          <p:cNvPr id="337" name="Google Shape;337;p21"/>
          <p:cNvPicPr preferRelativeResize="0"/>
          <p:nvPr/>
        </p:nvPicPr>
        <p:blipFill>
          <a:blip r:embed="rId4">
            <a:alphaModFix/>
          </a:blip>
          <a:stretch>
            <a:fillRect/>
          </a:stretch>
        </p:blipFill>
        <p:spPr>
          <a:xfrm>
            <a:off x="4612254" y="3260192"/>
            <a:ext cx="3693550" cy="3260450"/>
          </a:xfrm>
          <a:prstGeom prst="rect">
            <a:avLst/>
          </a:prstGeom>
          <a:noFill/>
          <a:ln>
            <a:noFill/>
          </a:ln>
        </p:spPr>
      </p:pic>
      <p:sp>
        <p:nvSpPr>
          <p:cNvPr id="338" name="Google Shape;338;p21"/>
          <p:cNvSpPr/>
          <p:nvPr/>
        </p:nvSpPr>
        <p:spPr>
          <a:xfrm>
            <a:off x="4762400" y="4039750"/>
            <a:ext cx="3333900" cy="5232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2"/>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25</a:t>
            </a:fld>
            <a:endParaRPr dirty="0"/>
          </a:p>
        </p:txBody>
      </p:sp>
      <p:sp>
        <p:nvSpPr>
          <p:cNvPr id="344" name="Google Shape;344;p22"/>
          <p:cNvSpPr txBox="1"/>
          <p:nvPr/>
        </p:nvSpPr>
        <p:spPr>
          <a:xfrm>
            <a:off x="341881" y="301336"/>
            <a:ext cx="62033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署名・捺印依頼を受ける</a:t>
            </a:r>
            <a:endParaRPr dirty="0">
              <a:latin typeface="游ゴシック" panose="020B0400000000000000" pitchFamily="50" charset="-128"/>
              <a:ea typeface="游ゴシック" panose="020B0400000000000000" pitchFamily="50" charset="-128"/>
            </a:endParaRPr>
          </a:p>
        </p:txBody>
      </p:sp>
      <p:pic>
        <p:nvPicPr>
          <p:cNvPr id="345" name="Google Shape;345;p22"/>
          <p:cNvPicPr preferRelativeResize="0"/>
          <p:nvPr/>
        </p:nvPicPr>
        <p:blipFill rotWithShape="1">
          <a:blip r:embed="rId3">
            <a:alphaModFix/>
          </a:blip>
          <a:srcRect/>
          <a:stretch/>
        </p:blipFill>
        <p:spPr>
          <a:xfrm>
            <a:off x="878024" y="2121275"/>
            <a:ext cx="2455161" cy="4364726"/>
          </a:xfrm>
          <a:prstGeom prst="rect">
            <a:avLst/>
          </a:prstGeom>
          <a:noFill/>
          <a:ln>
            <a:noFill/>
          </a:ln>
        </p:spPr>
      </p:pic>
      <p:sp>
        <p:nvSpPr>
          <p:cNvPr id="346" name="Google Shape;346;p22"/>
          <p:cNvSpPr txBox="1"/>
          <p:nvPr/>
        </p:nvSpPr>
        <p:spPr>
          <a:xfrm>
            <a:off x="636493" y="1140350"/>
            <a:ext cx="6132000" cy="601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③クリックすると、実際の書類の画像が表示されるので、</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上部のボタンからダウンロードを行います。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347" name="Google Shape;347;p22"/>
          <p:cNvSpPr/>
          <p:nvPr/>
        </p:nvSpPr>
        <p:spPr>
          <a:xfrm>
            <a:off x="971550" y="3041650"/>
            <a:ext cx="1219200" cy="2094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348" name="Google Shape;348;p22"/>
          <p:cNvSpPr txBox="1"/>
          <p:nvPr/>
        </p:nvSpPr>
        <p:spPr>
          <a:xfrm>
            <a:off x="4276165" y="2412422"/>
            <a:ext cx="3971400" cy="2891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rPr>
              <a:t>④</a:t>
            </a:r>
            <a:r>
              <a:rPr lang="ja-JP" sz="1653" b="1" dirty="0">
                <a:solidFill>
                  <a:schemeClr val="dk1"/>
                </a:solidFill>
                <a:latin typeface="游ゴシック" panose="020B0400000000000000" pitchFamily="50" charset="-128"/>
                <a:ea typeface="游ゴシック" panose="020B0400000000000000" pitchFamily="50" charset="-128"/>
                <a:sym typeface="Arial"/>
              </a:rPr>
              <a:t>ダウンロードしたファイルを</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家、会社、コンビニ等のコピー機に</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送り印刷します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rPr>
              <a:t>⑤</a:t>
            </a:r>
            <a:r>
              <a:rPr lang="ja-JP" sz="1653" b="1" dirty="0">
                <a:solidFill>
                  <a:schemeClr val="dk1"/>
                </a:solidFill>
                <a:latin typeface="游ゴシック" panose="020B0400000000000000" pitchFamily="50" charset="-128"/>
                <a:ea typeface="游ゴシック" panose="020B0400000000000000" pitchFamily="50" charset="-128"/>
                <a:sym typeface="Arial"/>
              </a:rPr>
              <a:t>印刷した書類に署名・捺印の上、</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管理者にご提出ください</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※ジョブカン労務</a:t>
            </a:r>
            <a:r>
              <a:rPr lang="ja-JP" sz="1653" dirty="0">
                <a:solidFill>
                  <a:schemeClr val="dk1"/>
                </a:solidFill>
                <a:latin typeface="游ゴシック" panose="020B0400000000000000" pitchFamily="50" charset="-128"/>
                <a:ea typeface="游ゴシック" panose="020B0400000000000000" pitchFamily="50" charset="-128"/>
              </a:rPr>
              <a:t>HR</a:t>
            </a:r>
            <a:r>
              <a:rPr lang="ja-JP" sz="1653" dirty="0">
                <a:solidFill>
                  <a:schemeClr val="dk1"/>
                </a:solidFill>
                <a:latin typeface="游ゴシック" panose="020B0400000000000000" pitchFamily="50" charset="-128"/>
                <a:ea typeface="游ゴシック" panose="020B0400000000000000" pitchFamily="50" charset="-128"/>
                <a:sym typeface="Arial"/>
              </a:rPr>
              <a:t>に</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再度署名・捺印後のデータを</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アップロードすることで</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管理者に提出することも可能です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3"/>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26</a:t>
            </a:fld>
            <a:endParaRPr dirty="0"/>
          </a:p>
        </p:txBody>
      </p:sp>
      <p:sp>
        <p:nvSpPr>
          <p:cNvPr id="354" name="Google Shape;354;p23"/>
          <p:cNvSpPr txBox="1"/>
          <p:nvPr/>
        </p:nvSpPr>
        <p:spPr>
          <a:xfrm>
            <a:off x="179294" y="358588"/>
            <a:ext cx="524435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ファイルをダウンロードする</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355" name="Google Shape;355;p23"/>
          <p:cNvSpPr txBox="1"/>
          <p:nvPr/>
        </p:nvSpPr>
        <p:spPr>
          <a:xfrm>
            <a:off x="457199" y="1174376"/>
            <a:ext cx="8866095"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ジョブカン労務</a:t>
            </a:r>
            <a:r>
              <a:rPr lang="ja-JP" sz="1653" dirty="0">
                <a:solidFill>
                  <a:schemeClr val="dk1"/>
                </a:solidFill>
                <a:latin typeface="游ゴシック" panose="020B0400000000000000" pitchFamily="50" charset="-128"/>
                <a:ea typeface="游ゴシック" panose="020B0400000000000000" pitchFamily="50" charset="-128"/>
              </a:rPr>
              <a:t>HR</a:t>
            </a:r>
            <a:r>
              <a:rPr lang="ja-JP" sz="1653" dirty="0">
                <a:solidFill>
                  <a:schemeClr val="dk1"/>
                </a:solidFill>
                <a:latin typeface="游ゴシック" panose="020B0400000000000000" pitchFamily="50" charset="-128"/>
                <a:ea typeface="游ゴシック" panose="020B0400000000000000" pitchFamily="50" charset="-128"/>
                <a:sym typeface="Arial"/>
              </a:rPr>
              <a:t>上に格納されている社内規定のファイル等をダウンロードできます。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356" name="Google Shape;356;p23"/>
          <p:cNvSpPr txBox="1"/>
          <p:nvPr/>
        </p:nvSpPr>
        <p:spPr>
          <a:xfrm>
            <a:off x="3756212" y="1864659"/>
            <a:ext cx="5567082"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①トップ画面左下の青い〇のマークをクリックします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357" name="Google Shape;357;p23"/>
          <p:cNvSpPr txBox="1"/>
          <p:nvPr/>
        </p:nvSpPr>
        <p:spPr>
          <a:xfrm>
            <a:off x="6294905" y="2750642"/>
            <a:ext cx="3267635" cy="13641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②左側にサイドメニューが</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表示されます</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その中の一番下の</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のアイコンをクリックします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358" name="Google Shape;358;p23"/>
          <p:cNvPicPr preferRelativeResize="0"/>
          <p:nvPr/>
        </p:nvPicPr>
        <p:blipFill rotWithShape="1">
          <a:blip r:embed="rId3">
            <a:alphaModFix/>
          </a:blip>
          <a:srcRect/>
          <a:stretch/>
        </p:blipFill>
        <p:spPr>
          <a:xfrm>
            <a:off x="8060361" y="3425674"/>
            <a:ext cx="419158" cy="419158"/>
          </a:xfrm>
          <a:prstGeom prst="rect">
            <a:avLst/>
          </a:prstGeom>
          <a:noFill/>
          <a:ln>
            <a:noFill/>
          </a:ln>
        </p:spPr>
      </p:pic>
      <p:pic>
        <p:nvPicPr>
          <p:cNvPr id="359" name="Google Shape;359;p23"/>
          <p:cNvPicPr preferRelativeResize="0"/>
          <p:nvPr/>
        </p:nvPicPr>
        <p:blipFill>
          <a:blip r:embed="rId4">
            <a:alphaModFix/>
          </a:blip>
          <a:stretch>
            <a:fillRect/>
          </a:stretch>
        </p:blipFill>
        <p:spPr>
          <a:xfrm>
            <a:off x="596149" y="1565576"/>
            <a:ext cx="2855882" cy="4920425"/>
          </a:xfrm>
          <a:prstGeom prst="rect">
            <a:avLst/>
          </a:prstGeom>
          <a:noFill/>
          <a:ln>
            <a:noFill/>
          </a:ln>
        </p:spPr>
      </p:pic>
      <p:sp>
        <p:nvSpPr>
          <p:cNvPr id="360" name="Google Shape;360;p23"/>
          <p:cNvSpPr/>
          <p:nvPr/>
        </p:nvSpPr>
        <p:spPr>
          <a:xfrm>
            <a:off x="691402" y="5986182"/>
            <a:ext cx="457200" cy="4212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pic>
        <p:nvPicPr>
          <p:cNvPr id="361" name="Google Shape;361;p23"/>
          <p:cNvPicPr preferRelativeResize="0"/>
          <p:nvPr/>
        </p:nvPicPr>
        <p:blipFill>
          <a:blip r:embed="rId5">
            <a:alphaModFix/>
          </a:blip>
          <a:stretch>
            <a:fillRect/>
          </a:stretch>
        </p:blipFill>
        <p:spPr>
          <a:xfrm>
            <a:off x="3989300" y="2426825"/>
            <a:ext cx="2159637" cy="3705417"/>
          </a:xfrm>
          <a:prstGeom prst="rect">
            <a:avLst/>
          </a:prstGeom>
          <a:noFill/>
          <a:ln>
            <a:noFill/>
          </a:ln>
        </p:spPr>
      </p:pic>
      <p:sp>
        <p:nvSpPr>
          <p:cNvPr id="362" name="Google Shape;362;p23"/>
          <p:cNvSpPr/>
          <p:nvPr/>
        </p:nvSpPr>
        <p:spPr>
          <a:xfrm>
            <a:off x="3989300" y="4451350"/>
            <a:ext cx="1001700" cy="3468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4"/>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27</a:t>
            </a:fld>
            <a:endParaRPr dirty="0"/>
          </a:p>
        </p:txBody>
      </p:sp>
      <p:sp>
        <p:nvSpPr>
          <p:cNvPr id="368" name="Google Shape;368;p24"/>
          <p:cNvSpPr/>
          <p:nvPr/>
        </p:nvSpPr>
        <p:spPr>
          <a:xfrm>
            <a:off x="231574" y="321839"/>
            <a:ext cx="485261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ファイルをダウンロードする</a:t>
            </a:r>
            <a:endParaRPr dirty="0">
              <a:latin typeface="游ゴシック" panose="020B0400000000000000" pitchFamily="50" charset="-128"/>
              <a:ea typeface="游ゴシック" panose="020B0400000000000000" pitchFamily="50" charset="-128"/>
            </a:endParaRPr>
          </a:p>
        </p:txBody>
      </p:sp>
      <p:pic>
        <p:nvPicPr>
          <p:cNvPr id="369" name="Google Shape;369;p24"/>
          <p:cNvPicPr preferRelativeResize="0"/>
          <p:nvPr/>
        </p:nvPicPr>
        <p:blipFill rotWithShape="1">
          <a:blip r:embed="rId3">
            <a:alphaModFix/>
          </a:blip>
          <a:srcRect/>
          <a:stretch/>
        </p:blipFill>
        <p:spPr>
          <a:xfrm>
            <a:off x="1314729" y="1783976"/>
            <a:ext cx="2339789" cy="4159624"/>
          </a:xfrm>
          <a:prstGeom prst="rect">
            <a:avLst/>
          </a:prstGeom>
          <a:noFill/>
          <a:ln>
            <a:noFill/>
          </a:ln>
        </p:spPr>
      </p:pic>
      <p:sp>
        <p:nvSpPr>
          <p:cNvPr id="370" name="Google Shape;370;p24"/>
          <p:cNvSpPr txBox="1"/>
          <p:nvPr/>
        </p:nvSpPr>
        <p:spPr>
          <a:xfrm>
            <a:off x="663388" y="1255059"/>
            <a:ext cx="7261412"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③ファイルがダウンロードできる画面に遷移します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371" name="Google Shape;371;p24"/>
          <p:cNvSpPr/>
          <p:nvPr/>
        </p:nvSpPr>
        <p:spPr>
          <a:xfrm>
            <a:off x="1030941" y="4625788"/>
            <a:ext cx="2877671" cy="878541"/>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372" name="Google Shape;372;p24"/>
          <p:cNvSpPr txBox="1"/>
          <p:nvPr/>
        </p:nvSpPr>
        <p:spPr>
          <a:xfrm>
            <a:off x="4294093" y="2258345"/>
            <a:ext cx="4760259" cy="11097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④管理者が社内規定ファイルとして</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格納しているものがある場合には</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ダウンロードすることができます</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5"/>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28</a:t>
            </a:fld>
            <a:endParaRPr dirty="0"/>
          </a:p>
        </p:txBody>
      </p:sp>
      <p:sp>
        <p:nvSpPr>
          <p:cNvPr id="378" name="Google Shape;378;p25"/>
          <p:cNvSpPr txBox="1"/>
          <p:nvPr/>
        </p:nvSpPr>
        <p:spPr>
          <a:xfrm>
            <a:off x="170330" y="317340"/>
            <a:ext cx="524435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ファイルをアップロードする</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379" name="Google Shape;379;p25"/>
          <p:cNvSpPr txBox="1"/>
          <p:nvPr/>
        </p:nvSpPr>
        <p:spPr>
          <a:xfrm>
            <a:off x="564776" y="1118235"/>
            <a:ext cx="8866095"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従業員側から、ジョブカン労務</a:t>
            </a:r>
            <a:r>
              <a:rPr lang="ja-JP" sz="1653" dirty="0">
                <a:solidFill>
                  <a:schemeClr val="dk1"/>
                </a:solidFill>
                <a:latin typeface="游ゴシック" panose="020B0400000000000000" pitchFamily="50" charset="-128"/>
                <a:ea typeface="游ゴシック" panose="020B0400000000000000" pitchFamily="50" charset="-128"/>
              </a:rPr>
              <a:t>HR</a:t>
            </a:r>
            <a:r>
              <a:rPr lang="ja-JP" sz="1653" dirty="0">
                <a:solidFill>
                  <a:schemeClr val="dk1"/>
                </a:solidFill>
                <a:latin typeface="游ゴシック" panose="020B0400000000000000" pitchFamily="50" charset="-128"/>
                <a:ea typeface="游ゴシック" panose="020B0400000000000000" pitchFamily="50" charset="-128"/>
                <a:sym typeface="Arial"/>
              </a:rPr>
              <a:t>上にファイルをアップロードできます。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380" name="Google Shape;380;p25"/>
          <p:cNvSpPr txBox="1"/>
          <p:nvPr/>
        </p:nvSpPr>
        <p:spPr>
          <a:xfrm>
            <a:off x="3756212" y="1864659"/>
            <a:ext cx="5567082"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①トップ画面左下の青い〇のマークをクリックします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381" name="Google Shape;381;p25"/>
          <p:cNvSpPr txBox="1"/>
          <p:nvPr/>
        </p:nvSpPr>
        <p:spPr>
          <a:xfrm>
            <a:off x="6294905" y="2750642"/>
            <a:ext cx="3267635" cy="13641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②左側にサイドメニューが</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表示されます</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その中の一番下の</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のアイコンをクリックします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382" name="Google Shape;382;p25"/>
          <p:cNvPicPr preferRelativeResize="0"/>
          <p:nvPr/>
        </p:nvPicPr>
        <p:blipFill rotWithShape="1">
          <a:blip r:embed="rId3">
            <a:alphaModFix/>
          </a:blip>
          <a:srcRect/>
          <a:stretch/>
        </p:blipFill>
        <p:spPr>
          <a:xfrm>
            <a:off x="8060361" y="3425674"/>
            <a:ext cx="419158" cy="419158"/>
          </a:xfrm>
          <a:prstGeom prst="rect">
            <a:avLst/>
          </a:prstGeom>
          <a:noFill/>
          <a:ln>
            <a:noFill/>
          </a:ln>
        </p:spPr>
      </p:pic>
      <p:pic>
        <p:nvPicPr>
          <p:cNvPr id="383" name="Google Shape;383;p25"/>
          <p:cNvPicPr preferRelativeResize="0"/>
          <p:nvPr/>
        </p:nvPicPr>
        <p:blipFill>
          <a:blip r:embed="rId4">
            <a:alphaModFix/>
          </a:blip>
          <a:stretch>
            <a:fillRect/>
          </a:stretch>
        </p:blipFill>
        <p:spPr>
          <a:xfrm>
            <a:off x="564774" y="1595749"/>
            <a:ext cx="2559634" cy="4410025"/>
          </a:xfrm>
          <a:prstGeom prst="rect">
            <a:avLst/>
          </a:prstGeom>
          <a:noFill/>
          <a:ln>
            <a:noFill/>
          </a:ln>
        </p:spPr>
      </p:pic>
      <p:sp>
        <p:nvSpPr>
          <p:cNvPr id="384" name="Google Shape;384;p25"/>
          <p:cNvSpPr/>
          <p:nvPr/>
        </p:nvSpPr>
        <p:spPr>
          <a:xfrm>
            <a:off x="564775" y="5472949"/>
            <a:ext cx="559200" cy="5232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pic>
        <p:nvPicPr>
          <p:cNvPr id="385" name="Google Shape;385;p25"/>
          <p:cNvPicPr preferRelativeResize="0"/>
          <p:nvPr/>
        </p:nvPicPr>
        <p:blipFill>
          <a:blip r:embed="rId5">
            <a:alphaModFix/>
          </a:blip>
          <a:stretch>
            <a:fillRect/>
          </a:stretch>
        </p:blipFill>
        <p:spPr>
          <a:xfrm>
            <a:off x="3512712" y="2378650"/>
            <a:ext cx="2393881" cy="4107349"/>
          </a:xfrm>
          <a:prstGeom prst="rect">
            <a:avLst/>
          </a:prstGeom>
          <a:noFill/>
          <a:ln>
            <a:noFill/>
          </a:ln>
        </p:spPr>
      </p:pic>
      <p:sp>
        <p:nvSpPr>
          <p:cNvPr id="386" name="Google Shape;386;p25"/>
          <p:cNvSpPr/>
          <p:nvPr/>
        </p:nvSpPr>
        <p:spPr>
          <a:xfrm>
            <a:off x="3512700" y="4641850"/>
            <a:ext cx="1149000" cy="2667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6"/>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29</a:t>
            </a:fld>
            <a:endParaRPr dirty="0"/>
          </a:p>
        </p:txBody>
      </p:sp>
      <p:sp>
        <p:nvSpPr>
          <p:cNvPr id="392" name="Google Shape;392;p26"/>
          <p:cNvSpPr txBox="1"/>
          <p:nvPr/>
        </p:nvSpPr>
        <p:spPr>
          <a:xfrm>
            <a:off x="341881" y="301336"/>
            <a:ext cx="62033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ファイルをアップロードする</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393" name="Google Shape;393;p26"/>
          <p:cNvPicPr preferRelativeResize="0"/>
          <p:nvPr/>
        </p:nvPicPr>
        <p:blipFill rotWithShape="1">
          <a:blip r:embed="rId3">
            <a:alphaModFix/>
          </a:blip>
          <a:srcRect/>
          <a:stretch/>
        </p:blipFill>
        <p:spPr>
          <a:xfrm>
            <a:off x="1616167" y="2052917"/>
            <a:ext cx="2256585" cy="4011707"/>
          </a:xfrm>
          <a:prstGeom prst="rect">
            <a:avLst/>
          </a:prstGeom>
          <a:noFill/>
          <a:ln>
            <a:noFill/>
          </a:ln>
        </p:spPr>
      </p:pic>
      <p:pic>
        <p:nvPicPr>
          <p:cNvPr id="394" name="Google Shape;394;p26"/>
          <p:cNvPicPr preferRelativeResize="0"/>
          <p:nvPr/>
        </p:nvPicPr>
        <p:blipFill rotWithShape="1">
          <a:blip r:embed="rId4">
            <a:alphaModFix/>
          </a:blip>
          <a:srcRect/>
          <a:stretch/>
        </p:blipFill>
        <p:spPr>
          <a:xfrm>
            <a:off x="6147086" y="1909908"/>
            <a:ext cx="2414208" cy="4291925"/>
          </a:xfrm>
          <a:prstGeom prst="rect">
            <a:avLst/>
          </a:prstGeom>
          <a:noFill/>
          <a:ln>
            <a:noFill/>
          </a:ln>
        </p:spPr>
      </p:pic>
      <p:sp>
        <p:nvSpPr>
          <p:cNvPr id="395" name="Google Shape;395;p26"/>
          <p:cNvSpPr txBox="1"/>
          <p:nvPr/>
        </p:nvSpPr>
        <p:spPr>
          <a:xfrm>
            <a:off x="788893" y="1199935"/>
            <a:ext cx="8104095" cy="601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③遷移した画面の「ダウンロード」の下に</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「アップロード」の項目があります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396" name="Google Shape;396;p26"/>
          <p:cNvSpPr/>
          <p:nvPr/>
        </p:nvSpPr>
        <p:spPr>
          <a:xfrm>
            <a:off x="1695450" y="4279900"/>
            <a:ext cx="1028700" cy="2097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397" name="Google Shape;397;p26"/>
          <p:cNvSpPr txBox="1"/>
          <p:nvPr/>
        </p:nvSpPr>
        <p:spPr>
          <a:xfrm>
            <a:off x="5169834" y="1174841"/>
            <a:ext cx="4198284" cy="601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④「ファイルアップロード」のボタンを</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クリックすると下記の画面が表示されます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txBox="1">
            <a:spLocks noGrp="1"/>
          </p:cNvSpPr>
          <p:nvPr>
            <p:ph type="sldNum" idx="12"/>
          </p:nvPr>
        </p:nvSpPr>
        <p:spPr>
          <a:xfrm>
            <a:off x="7677150" y="6492875"/>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3</a:t>
            </a:fld>
            <a:endParaRPr dirty="0"/>
          </a:p>
        </p:txBody>
      </p:sp>
      <p:sp>
        <p:nvSpPr>
          <p:cNvPr id="127" name="Google Shape;127;p3"/>
          <p:cNvSpPr txBox="1"/>
          <p:nvPr/>
        </p:nvSpPr>
        <p:spPr>
          <a:xfrm>
            <a:off x="346841" y="273270"/>
            <a:ext cx="54264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目次</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128" name="Google Shape;128;p3"/>
          <p:cNvSpPr txBox="1"/>
          <p:nvPr/>
        </p:nvSpPr>
        <p:spPr>
          <a:xfrm>
            <a:off x="455172" y="1191749"/>
            <a:ext cx="8222484" cy="4247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u="sng" dirty="0">
                <a:solidFill>
                  <a:schemeClr val="dk1"/>
                </a:solidFill>
                <a:latin typeface="游ゴシック" panose="020B0400000000000000" pitchFamily="50" charset="-128"/>
                <a:ea typeface="游ゴシック" panose="020B0400000000000000" pitchFamily="50" charset="-128"/>
                <a:sym typeface="Arial"/>
              </a:rPr>
              <a:t>■ジョブカン労務</a:t>
            </a:r>
            <a:r>
              <a:rPr lang="ja-JP" sz="1800" u="sng" dirty="0">
                <a:solidFill>
                  <a:schemeClr val="dk1"/>
                </a:solidFill>
                <a:latin typeface="游ゴシック" panose="020B0400000000000000" pitchFamily="50" charset="-128"/>
                <a:ea typeface="游ゴシック" panose="020B0400000000000000" pitchFamily="50" charset="-128"/>
              </a:rPr>
              <a:t>HR</a:t>
            </a:r>
            <a:r>
              <a:rPr lang="ja-JP" sz="1800" u="sng" dirty="0">
                <a:solidFill>
                  <a:schemeClr val="dk1"/>
                </a:solidFill>
                <a:latin typeface="游ゴシック" panose="020B0400000000000000" pitchFamily="50" charset="-128"/>
                <a:ea typeface="游ゴシック" panose="020B0400000000000000" pitchFamily="50" charset="-128"/>
                <a:sym typeface="Arial"/>
              </a:rPr>
              <a:t>に</a:t>
            </a:r>
            <a:r>
              <a:rPr lang="ja-JP" sz="1800" u="sng" dirty="0" smtClean="0">
                <a:solidFill>
                  <a:schemeClr val="dk1"/>
                </a:solidFill>
                <a:latin typeface="游ゴシック" panose="020B0400000000000000" pitchFamily="50" charset="-128"/>
                <a:ea typeface="游ゴシック" panose="020B0400000000000000" pitchFamily="50" charset="-128"/>
                <a:sym typeface="Arial"/>
              </a:rPr>
              <a:t>ついて</a:t>
            </a:r>
            <a:endParaRPr dirty="0">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endParaRPr sz="1800" u="sng"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800" dirty="0">
                <a:solidFill>
                  <a:schemeClr val="dk1"/>
                </a:solidFill>
                <a:latin typeface="游ゴシック" panose="020B0400000000000000" pitchFamily="50" charset="-128"/>
                <a:ea typeface="游ゴシック" panose="020B0400000000000000" pitchFamily="50" charset="-128"/>
                <a:sym typeface="Arial"/>
              </a:rPr>
              <a:t>■ジョブカン労務</a:t>
            </a:r>
            <a:r>
              <a:rPr lang="ja-JP" sz="1800" dirty="0">
                <a:solidFill>
                  <a:schemeClr val="dk1"/>
                </a:solidFill>
                <a:latin typeface="游ゴシック" panose="020B0400000000000000" pitchFamily="50" charset="-128"/>
                <a:ea typeface="游ゴシック" panose="020B0400000000000000" pitchFamily="50" charset="-128"/>
              </a:rPr>
              <a:t>HR</a:t>
            </a:r>
            <a:r>
              <a:rPr lang="ja-JP" sz="1800" dirty="0">
                <a:solidFill>
                  <a:schemeClr val="dk1"/>
                </a:solidFill>
                <a:latin typeface="游ゴシック" panose="020B0400000000000000" pitchFamily="50" charset="-128"/>
                <a:ea typeface="游ゴシック" panose="020B0400000000000000" pitchFamily="50" charset="-128"/>
                <a:sym typeface="Arial"/>
              </a:rPr>
              <a:t>の使い方について</a:t>
            </a:r>
            <a:endParaRPr sz="1800" dirty="0">
              <a:solidFill>
                <a:schemeClr val="dk1"/>
              </a:solidFill>
              <a:latin typeface="游ゴシック" panose="020B0400000000000000" pitchFamily="50" charset="-128"/>
              <a:ea typeface="游ゴシック" panose="020B0400000000000000" pitchFamily="50" charset="-128"/>
              <a:sym typeface="Arial"/>
            </a:endParaRPr>
          </a:p>
          <a:p>
            <a:pPr marL="342900" marR="0" lvl="0" indent="-342900" algn="l" rtl="0">
              <a:spcBef>
                <a:spcPts val="0"/>
              </a:spcBef>
              <a:spcAft>
                <a:spcPts val="0"/>
              </a:spcAft>
              <a:buClr>
                <a:schemeClr val="dk1"/>
              </a:buClr>
              <a:buSzPts val="1800"/>
              <a:buFont typeface="Arial"/>
              <a:buChar char="•"/>
            </a:pPr>
            <a:r>
              <a:rPr lang="ja-JP" sz="1800" u="sng" dirty="0">
                <a:solidFill>
                  <a:schemeClr val="dk1"/>
                </a:solidFill>
                <a:latin typeface="游ゴシック" panose="020B0400000000000000" pitchFamily="50" charset="-128"/>
                <a:ea typeface="游ゴシック" panose="020B0400000000000000" pitchFamily="50" charset="-128"/>
                <a:sym typeface="Arial"/>
              </a:rPr>
              <a:t>招待を</a:t>
            </a:r>
            <a:r>
              <a:rPr lang="ja-JP" sz="1800" u="sng" dirty="0" smtClean="0">
                <a:solidFill>
                  <a:schemeClr val="dk1"/>
                </a:solidFill>
                <a:latin typeface="游ゴシック" panose="020B0400000000000000" pitchFamily="50" charset="-128"/>
                <a:ea typeface="游ゴシック" panose="020B0400000000000000" pitchFamily="50" charset="-128"/>
                <a:sym typeface="Arial"/>
              </a:rPr>
              <a:t>受ける</a:t>
            </a:r>
            <a:endParaRPr sz="1800" u="sng" dirty="0">
              <a:solidFill>
                <a:schemeClr val="dk1"/>
              </a:solidFill>
              <a:latin typeface="游ゴシック" panose="020B0400000000000000" pitchFamily="50" charset="-128"/>
              <a:ea typeface="游ゴシック" panose="020B0400000000000000" pitchFamily="50" charset="-128"/>
              <a:sym typeface="Arial"/>
            </a:endParaRPr>
          </a:p>
          <a:p>
            <a:pPr marL="342900" marR="0" lvl="0" indent="-342900" algn="l" rtl="0">
              <a:spcBef>
                <a:spcPts val="0"/>
              </a:spcBef>
              <a:spcAft>
                <a:spcPts val="0"/>
              </a:spcAft>
              <a:buClr>
                <a:schemeClr val="dk1"/>
              </a:buClr>
              <a:buSzPts val="1800"/>
              <a:buFont typeface="Arial"/>
              <a:buChar char="•"/>
            </a:pPr>
            <a:r>
              <a:rPr lang="ja-JP" sz="1800" u="sng" dirty="0">
                <a:solidFill>
                  <a:schemeClr val="dk1"/>
                </a:solidFill>
                <a:latin typeface="游ゴシック" panose="020B0400000000000000" pitchFamily="50" charset="-128"/>
                <a:ea typeface="游ゴシック" panose="020B0400000000000000" pitchFamily="50" charset="-128"/>
                <a:sym typeface="Arial"/>
              </a:rPr>
              <a:t>基本の画面構成・メニューバーの出し方	</a:t>
            </a:r>
            <a:endParaRPr sz="1800" u="sng" dirty="0">
              <a:solidFill>
                <a:schemeClr val="dk1"/>
              </a:solidFill>
              <a:latin typeface="游ゴシック" panose="020B0400000000000000" pitchFamily="50" charset="-128"/>
              <a:ea typeface="游ゴシック" panose="020B0400000000000000" pitchFamily="50" charset="-128"/>
              <a:sym typeface="Arial"/>
            </a:endParaRPr>
          </a:p>
          <a:p>
            <a:pPr marL="342900" marR="0" lvl="0" indent="-342900" algn="l" rtl="0">
              <a:spcBef>
                <a:spcPts val="0"/>
              </a:spcBef>
              <a:spcAft>
                <a:spcPts val="0"/>
              </a:spcAft>
              <a:buClr>
                <a:schemeClr val="dk1"/>
              </a:buClr>
              <a:buSzPts val="1800"/>
              <a:buFont typeface="Arial"/>
              <a:buChar char="•"/>
            </a:pPr>
            <a:r>
              <a:rPr lang="ja-JP" sz="1800" u="sng" dirty="0">
                <a:solidFill>
                  <a:schemeClr val="dk1"/>
                </a:solidFill>
                <a:latin typeface="游ゴシック" panose="020B0400000000000000" pitchFamily="50" charset="-128"/>
                <a:ea typeface="游ゴシック" panose="020B0400000000000000" pitchFamily="50" charset="-128"/>
                <a:sym typeface="Arial"/>
              </a:rPr>
              <a:t>入力依頼を受ける(入社の手続き・退社の</a:t>
            </a:r>
            <a:r>
              <a:rPr lang="ja-JP" sz="1800" u="sng" dirty="0" smtClean="0">
                <a:solidFill>
                  <a:schemeClr val="dk1"/>
                </a:solidFill>
                <a:latin typeface="游ゴシック" panose="020B0400000000000000" pitchFamily="50" charset="-128"/>
                <a:ea typeface="游ゴシック" panose="020B0400000000000000" pitchFamily="50" charset="-128"/>
                <a:sym typeface="Arial"/>
              </a:rPr>
              <a:t>手続き</a:t>
            </a:r>
            <a:r>
              <a:rPr lang="ja-JP" altLang="en-US" sz="1800" u="sng" dirty="0" smtClean="0">
                <a:solidFill>
                  <a:schemeClr val="dk1"/>
                </a:solidFill>
                <a:latin typeface="游ゴシック" panose="020B0400000000000000" pitchFamily="50" charset="-128"/>
                <a:ea typeface="游ゴシック" panose="020B0400000000000000" pitchFamily="50" charset="-128"/>
              </a:rPr>
              <a:t>）</a:t>
            </a:r>
            <a:endParaRPr lang="en-US" altLang="ja-JP" sz="1800" u="sng" dirty="0" smtClean="0">
              <a:solidFill>
                <a:schemeClr val="dk1"/>
              </a:solidFill>
              <a:latin typeface="游ゴシック" panose="020B0400000000000000" pitchFamily="50" charset="-128"/>
              <a:ea typeface="游ゴシック" panose="020B0400000000000000" pitchFamily="50" charset="-128"/>
              <a:sym typeface="Arial"/>
            </a:endParaRPr>
          </a:p>
          <a:p>
            <a:pPr marL="342900" marR="0" lvl="0" indent="-342900" algn="l" rtl="0">
              <a:spcBef>
                <a:spcPts val="0"/>
              </a:spcBef>
              <a:spcAft>
                <a:spcPts val="0"/>
              </a:spcAft>
              <a:buClr>
                <a:schemeClr val="dk1"/>
              </a:buClr>
              <a:buSzPts val="1800"/>
              <a:buFont typeface="Arial"/>
              <a:buChar char="•"/>
            </a:pPr>
            <a:r>
              <a:rPr lang="ja-JP" sz="1800" u="sng" dirty="0" smtClean="0">
                <a:solidFill>
                  <a:schemeClr val="dk1"/>
                </a:solidFill>
                <a:latin typeface="游ゴシック" panose="020B0400000000000000" pitchFamily="50" charset="-128"/>
                <a:ea typeface="游ゴシック" panose="020B0400000000000000" pitchFamily="50" charset="-128"/>
                <a:sym typeface="Arial"/>
              </a:rPr>
              <a:t>手続き</a:t>
            </a:r>
            <a:r>
              <a:rPr lang="ja-JP" sz="1800" u="sng" dirty="0">
                <a:solidFill>
                  <a:schemeClr val="dk1"/>
                </a:solidFill>
                <a:latin typeface="游ゴシック" panose="020B0400000000000000" pitchFamily="50" charset="-128"/>
                <a:ea typeface="游ゴシック" panose="020B0400000000000000" pitchFamily="50" charset="-128"/>
                <a:sym typeface="Arial"/>
              </a:rPr>
              <a:t>の申請をする（扶養・住所・氏名の</a:t>
            </a:r>
            <a:r>
              <a:rPr lang="ja-JP" sz="1800" u="sng" dirty="0" smtClean="0">
                <a:solidFill>
                  <a:schemeClr val="dk1"/>
                </a:solidFill>
                <a:latin typeface="游ゴシック" panose="020B0400000000000000" pitchFamily="50" charset="-128"/>
                <a:ea typeface="游ゴシック" panose="020B0400000000000000" pitchFamily="50" charset="-128"/>
                <a:sym typeface="Arial"/>
              </a:rPr>
              <a:t>変更</a:t>
            </a:r>
            <a:r>
              <a:rPr lang="ja-JP" altLang="en-US" sz="1800" u="sng" dirty="0" smtClean="0">
                <a:solidFill>
                  <a:schemeClr val="dk1"/>
                </a:solidFill>
                <a:latin typeface="游ゴシック" panose="020B0400000000000000" pitchFamily="50" charset="-128"/>
                <a:ea typeface="游ゴシック" panose="020B0400000000000000" pitchFamily="50" charset="-128"/>
                <a:sym typeface="Arial"/>
              </a:rPr>
              <a:t>・産休の手続き</a:t>
            </a:r>
            <a:r>
              <a:rPr lang="ja-JP" altLang="en-US" sz="1800" u="sng" dirty="0" smtClean="0">
                <a:solidFill>
                  <a:schemeClr val="dk1"/>
                </a:solidFill>
                <a:latin typeface="游ゴシック" panose="020B0400000000000000" pitchFamily="50" charset="-128"/>
                <a:ea typeface="游ゴシック" panose="020B0400000000000000" pitchFamily="50" charset="-128"/>
              </a:rPr>
              <a:t>）</a:t>
            </a:r>
            <a:endParaRPr lang="en-US" altLang="ja-JP" sz="1800" u="sng" dirty="0" smtClean="0">
              <a:solidFill>
                <a:schemeClr val="dk1"/>
              </a:solidFill>
              <a:latin typeface="游ゴシック" panose="020B0400000000000000" pitchFamily="50" charset="-128"/>
              <a:ea typeface="游ゴシック" panose="020B0400000000000000" pitchFamily="50" charset="-128"/>
              <a:sym typeface="Arial"/>
            </a:endParaRPr>
          </a:p>
          <a:p>
            <a:pPr marL="342900" marR="0" lvl="0" indent="-342900" algn="l" rtl="0">
              <a:spcBef>
                <a:spcPts val="0"/>
              </a:spcBef>
              <a:spcAft>
                <a:spcPts val="0"/>
              </a:spcAft>
              <a:buClr>
                <a:schemeClr val="dk1"/>
              </a:buClr>
              <a:buSzPts val="1800"/>
              <a:buFont typeface="Arial"/>
              <a:buChar char="•"/>
            </a:pPr>
            <a:r>
              <a:rPr lang="ja-JP" sz="1800" u="sng" dirty="0" smtClean="0">
                <a:solidFill>
                  <a:schemeClr val="dk1"/>
                </a:solidFill>
                <a:latin typeface="游ゴシック" panose="020B0400000000000000" pitchFamily="50" charset="-128"/>
                <a:ea typeface="游ゴシック" panose="020B0400000000000000" pitchFamily="50" charset="-128"/>
              </a:rPr>
              <a:t>情報</a:t>
            </a:r>
            <a:r>
              <a:rPr lang="ja-JP" sz="1800" u="sng" dirty="0">
                <a:solidFill>
                  <a:schemeClr val="dk1"/>
                </a:solidFill>
                <a:latin typeface="游ゴシック" panose="020B0400000000000000" pitchFamily="50" charset="-128"/>
                <a:ea typeface="游ゴシック" panose="020B0400000000000000" pitchFamily="50" charset="-128"/>
              </a:rPr>
              <a:t>修正依頼について</a:t>
            </a:r>
            <a:r>
              <a:rPr lang="ja-JP" sz="1800" u="sng" dirty="0">
                <a:solidFill>
                  <a:schemeClr val="dk1"/>
                </a:solidFill>
                <a:latin typeface="游ゴシック" panose="020B0400000000000000" pitchFamily="50" charset="-128"/>
                <a:ea typeface="游ゴシック" panose="020B0400000000000000" pitchFamily="50" charset="-128"/>
                <a:sym typeface="Arial"/>
              </a:rPr>
              <a:t>	</a:t>
            </a:r>
            <a:endParaRPr lang="en-US" altLang="ja-JP" sz="1800" u="sng" dirty="0" smtClean="0">
              <a:solidFill>
                <a:schemeClr val="dk1"/>
              </a:solidFill>
              <a:latin typeface="游ゴシック" panose="020B0400000000000000" pitchFamily="50" charset="-128"/>
              <a:ea typeface="游ゴシック" panose="020B0400000000000000" pitchFamily="50" charset="-128"/>
              <a:sym typeface="Arial"/>
            </a:endParaRPr>
          </a:p>
          <a:p>
            <a:pPr marL="342900" marR="0" lvl="0" indent="-342900" algn="l" rtl="0">
              <a:spcBef>
                <a:spcPts val="0"/>
              </a:spcBef>
              <a:spcAft>
                <a:spcPts val="0"/>
              </a:spcAft>
              <a:buClr>
                <a:schemeClr val="dk1"/>
              </a:buClr>
              <a:buSzPts val="1800"/>
              <a:buFont typeface="Arial"/>
              <a:buChar char="•"/>
            </a:pPr>
            <a:r>
              <a:rPr lang="ja-JP" sz="1800" u="sng" dirty="0" smtClean="0">
                <a:solidFill>
                  <a:schemeClr val="dk1"/>
                </a:solidFill>
                <a:latin typeface="游ゴシック" panose="020B0400000000000000" pitchFamily="50" charset="-128"/>
                <a:ea typeface="游ゴシック" panose="020B0400000000000000" pitchFamily="50" charset="-128"/>
              </a:rPr>
              <a:t>署名</a:t>
            </a:r>
            <a:r>
              <a:rPr lang="ja-JP" sz="1800" u="sng" dirty="0">
                <a:solidFill>
                  <a:schemeClr val="dk1"/>
                </a:solidFill>
                <a:latin typeface="游ゴシック" panose="020B0400000000000000" pitchFamily="50" charset="-128"/>
                <a:ea typeface="游ゴシック" panose="020B0400000000000000" pitchFamily="50" charset="-128"/>
              </a:rPr>
              <a:t>・捺印依頼を</a:t>
            </a:r>
            <a:r>
              <a:rPr lang="ja-JP" sz="1800" u="sng" dirty="0" smtClean="0">
                <a:solidFill>
                  <a:schemeClr val="dk1"/>
                </a:solidFill>
                <a:latin typeface="游ゴシック" panose="020B0400000000000000" pitchFamily="50" charset="-128"/>
                <a:ea typeface="游ゴシック" panose="020B0400000000000000" pitchFamily="50" charset="-128"/>
              </a:rPr>
              <a:t>受ける</a:t>
            </a:r>
            <a:endParaRPr lang="en-US" altLang="ja-JP" sz="1800" u="sng" dirty="0" smtClean="0">
              <a:solidFill>
                <a:schemeClr val="dk1"/>
              </a:solidFill>
              <a:latin typeface="游ゴシック" panose="020B0400000000000000" pitchFamily="50" charset="-128"/>
              <a:ea typeface="游ゴシック" panose="020B0400000000000000" pitchFamily="50" charset="-128"/>
            </a:endParaRPr>
          </a:p>
          <a:p>
            <a:pPr marL="342900" marR="0" lvl="0" indent="-342900" algn="l" rtl="0">
              <a:spcBef>
                <a:spcPts val="0"/>
              </a:spcBef>
              <a:spcAft>
                <a:spcPts val="0"/>
              </a:spcAft>
              <a:buClr>
                <a:schemeClr val="dk1"/>
              </a:buClr>
              <a:buSzPts val="1800"/>
              <a:buFont typeface="Arial"/>
              <a:buChar char="•"/>
            </a:pPr>
            <a:r>
              <a:rPr lang="ja-JP" sz="1800" u="sng" dirty="0" smtClean="0">
                <a:solidFill>
                  <a:schemeClr val="dk1"/>
                </a:solidFill>
                <a:latin typeface="游ゴシック" panose="020B0400000000000000" pitchFamily="50" charset="-128"/>
                <a:ea typeface="游ゴシック" panose="020B0400000000000000" pitchFamily="50" charset="-128"/>
                <a:sym typeface="Arial"/>
              </a:rPr>
              <a:t>ファイル</a:t>
            </a:r>
            <a:r>
              <a:rPr lang="ja-JP" sz="1800" u="sng" dirty="0">
                <a:solidFill>
                  <a:schemeClr val="dk1"/>
                </a:solidFill>
                <a:latin typeface="游ゴシック" panose="020B0400000000000000" pitchFamily="50" charset="-128"/>
                <a:ea typeface="游ゴシック" panose="020B0400000000000000" pitchFamily="50" charset="-128"/>
                <a:sym typeface="Arial"/>
              </a:rPr>
              <a:t>を</a:t>
            </a:r>
            <a:r>
              <a:rPr lang="ja-JP" sz="1800" u="sng" dirty="0">
                <a:solidFill>
                  <a:schemeClr val="dk1"/>
                </a:solidFill>
                <a:latin typeface="游ゴシック" panose="020B0400000000000000" pitchFamily="50" charset="-128"/>
                <a:ea typeface="游ゴシック" panose="020B0400000000000000" pitchFamily="50" charset="-128"/>
              </a:rPr>
              <a:t>ダウンロード</a:t>
            </a:r>
            <a:r>
              <a:rPr lang="ja-JP" sz="1800" u="sng" dirty="0" smtClean="0">
                <a:solidFill>
                  <a:schemeClr val="dk1"/>
                </a:solidFill>
                <a:latin typeface="游ゴシック" panose="020B0400000000000000" pitchFamily="50" charset="-128"/>
                <a:ea typeface="游ゴシック" panose="020B0400000000000000" pitchFamily="50" charset="-128"/>
                <a:sym typeface="Arial"/>
              </a:rPr>
              <a:t>する</a:t>
            </a:r>
            <a:endParaRPr lang="en-US" altLang="ja-JP" sz="1800" u="sng" dirty="0" smtClean="0">
              <a:solidFill>
                <a:schemeClr val="dk1"/>
              </a:solidFill>
              <a:latin typeface="游ゴシック" panose="020B0400000000000000" pitchFamily="50" charset="-128"/>
              <a:ea typeface="游ゴシック" panose="020B0400000000000000" pitchFamily="50" charset="-128"/>
              <a:sym typeface="Arial"/>
            </a:endParaRPr>
          </a:p>
          <a:p>
            <a:pPr marL="342900" marR="0" lvl="0" indent="-342900" algn="l" rtl="0">
              <a:spcBef>
                <a:spcPts val="0"/>
              </a:spcBef>
              <a:spcAft>
                <a:spcPts val="0"/>
              </a:spcAft>
              <a:buClr>
                <a:schemeClr val="dk1"/>
              </a:buClr>
              <a:buSzPts val="1800"/>
              <a:buFont typeface="Arial"/>
              <a:buChar char="•"/>
            </a:pPr>
            <a:r>
              <a:rPr lang="ja-JP" sz="1800" u="sng" dirty="0" smtClean="0">
                <a:solidFill>
                  <a:schemeClr val="dk1"/>
                </a:solidFill>
                <a:latin typeface="游ゴシック" panose="020B0400000000000000" pitchFamily="50" charset="-128"/>
                <a:ea typeface="游ゴシック" panose="020B0400000000000000" pitchFamily="50" charset="-128"/>
              </a:rPr>
              <a:t>ファイル</a:t>
            </a:r>
            <a:r>
              <a:rPr lang="ja-JP" sz="1800" u="sng" dirty="0">
                <a:solidFill>
                  <a:schemeClr val="dk1"/>
                </a:solidFill>
                <a:latin typeface="游ゴシック" panose="020B0400000000000000" pitchFamily="50" charset="-128"/>
                <a:ea typeface="游ゴシック" panose="020B0400000000000000" pitchFamily="50" charset="-128"/>
              </a:rPr>
              <a:t>をアップロードする</a:t>
            </a:r>
            <a:r>
              <a:rPr lang="ja-JP" sz="1800" dirty="0">
                <a:solidFill>
                  <a:schemeClr val="dk1"/>
                </a:solidFill>
                <a:latin typeface="游ゴシック" panose="020B0400000000000000" pitchFamily="50" charset="-128"/>
                <a:ea typeface="游ゴシック" panose="020B0400000000000000" pitchFamily="50" charset="-128"/>
              </a:rPr>
              <a:t>　　　　　</a:t>
            </a:r>
            <a:endParaRPr lang="en-US" altLang="ja-JP" sz="1800" dirty="0" smtClean="0">
              <a:solidFill>
                <a:schemeClr val="dk1"/>
              </a:solidFill>
              <a:latin typeface="游ゴシック" panose="020B0400000000000000" pitchFamily="50" charset="-128"/>
              <a:ea typeface="游ゴシック" panose="020B0400000000000000" pitchFamily="50" charset="-128"/>
            </a:endParaRPr>
          </a:p>
          <a:p>
            <a:pPr marL="342900" marR="0" lvl="0" indent="-342900" algn="l" rtl="0">
              <a:spcBef>
                <a:spcPts val="0"/>
              </a:spcBef>
              <a:spcAft>
                <a:spcPts val="0"/>
              </a:spcAft>
              <a:buClr>
                <a:schemeClr val="dk1"/>
              </a:buClr>
              <a:buSzPts val="1800"/>
              <a:buFont typeface="Arial"/>
              <a:buChar char="•"/>
            </a:pPr>
            <a:r>
              <a:rPr lang="ja-JP" sz="1800" u="sng" dirty="0" smtClean="0">
                <a:solidFill>
                  <a:schemeClr val="dk1"/>
                </a:solidFill>
                <a:latin typeface="游ゴシック" panose="020B0400000000000000" pitchFamily="50" charset="-128"/>
                <a:ea typeface="游ゴシック" panose="020B0400000000000000" pitchFamily="50" charset="-128"/>
              </a:rPr>
              <a:t>従業員</a:t>
            </a:r>
            <a:r>
              <a:rPr lang="ja-JP" sz="1800" u="sng" dirty="0">
                <a:solidFill>
                  <a:schemeClr val="dk1"/>
                </a:solidFill>
                <a:latin typeface="游ゴシック" panose="020B0400000000000000" pitchFamily="50" charset="-128"/>
                <a:ea typeface="游ゴシック" panose="020B0400000000000000" pitchFamily="50" charset="-128"/>
              </a:rPr>
              <a:t>情報を変更する</a:t>
            </a:r>
            <a:r>
              <a:rPr lang="ja-JP" sz="1800" u="sng" dirty="0">
                <a:solidFill>
                  <a:schemeClr val="dk1"/>
                </a:solidFill>
                <a:latin typeface="游ゴシック" panose="020B0400000000000000" pitchFamily="50" charset="-128"/>
                <a:ea typeface="游ゴシック" panose="020B0400000000000000" pitchFamily="50" charset="-128"/>
                <a:sym typeface="Arial"/>
              </a:rPr>
              <a:t>	</a:t>
            </a:r>
            <a:endParaRPr lang="en-US" altLang="ja-JP" sz="1800" u="sng" dirty="0" smtClean="0">
              <a:solidFill>
                <a:schemeClr val="dk1"/>
              </a:solidFill>
              <a:latin typeface="游ゴシック" panose="020B0400000000000000" pitchFamily="50" charset="-128"/>
              <a:ea typeface="游ゴシック" panose="020B0400000000000000" pitchFamily="50" charset="-128"/>
              <a:sym typeface="Arial"/>
            </a:endParaRPr>
          </a:p>
          <a:p>
            <a:pPr marL="342900" marR="0" lvl="0" indent="-342900" algn="l" rtl="0">
              <a:spcBef>
                <a:spcPts val="0"/>
              </a:spcBef>
              <a:spcAft>
                <a:spcPts val="0"/>
              </a:spcAft>
              <a:buClr>
                <a:schemeClr val="dk1"/>
              </a:buClr>
              <a:buSzPts val="1800"/>
              <a:buFont typeface="Arial"/>
              <a:buChar char="•"/>
            </a:pPr>
            <a:r>
              <a:rPr lang="ja-JP" sz="1800" u="sng" dirty="0" smtClean="0">
                <a:solidFill>
                  <a:schemeClr val="dk1"/>
                </a:solidFill>
                <a:latin typeface="游ゴシック" panose="020B0400000000000000" pitchFamily="50" charset="-128"/>
                <a:ea typeface="游ゴシック" panose="020B0400000000000000" pitchFamily="50" charset="-128"/>
                <a:sym typeface="Arial"/>
              </a:rPr>
              <a:t>パスワード</a:t>
            </a:r>
            <a:r>
              <a:rPr lang="ja-JP" sz="1800" u="sng" dirty="0">
                <a:solidFill>
                  <a:schemeClr val="dk1"/>
                </a:solidFill>
                <a:latin typeface="游ゴシック" panose="020B0400000000000000" pitchFamily="50" charset="-128"/>
                <a:ea typeface="游ゴシック" panose="020B0400000000000000" pitchFamily="50" charset="-128"/>
                <a:sym typeface="Arial"/>
              </a:rPr>
              <a:t>を変更する（管理画面から・忘れた</a:t>
            </a:r>
            <a:r>
              <a:rPr lang="ja-JP" sz="1800" u="sng" dirty="0" smtClean="0">
                <a:solidFill>
                  <a:schemeClr val="dk1"/>
                </a:solidFill>
                <a:latin typeface="游ゴシック" panose="020B0400000000000000" pitchFamily="50" charset="-128"/>
                <a:ea typeface="游ゴシック" panose="020B0400000000000000" pitchFamily="50" charset="-128"/>
                <a:sym typeface="Arial"/>
              </a:rPr>
              <a:t>場合</a:t>
            </a:r>
            <a:r>
              <a:rPr lang="ja-JP" altLang="en-US" sz="1800" u="sng" dirty="0" smtClean="0">
                <a:solidFill>
                  <a:schemeClr val="dk1"/>
                </a:solidFill>
                <a:latin typeface="游ゴシック" panose="020B0400000000000000" pitchFamily="50" charset="-128"/>
                <a:ea typeface="游ゴシック" panose="020B0400000000000000" pitchFamily="50" charset="-128"/>
              </a:rPr>
              <a:t>）</a:t>
            </a:r>
            <a:endParaRPr sz="1800" u="sng"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800" u="sng"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800" u="sng" dirty="0">
                <a:solidFill>
                  <a:schemeClr val="dk1"/>
                </a:solidFill>
                <a:latin typeface="游ゴシック" panose="020B0400000000000000" pitchFamily="50" charset="-128"/>
                <a:ea typeface="游ゴシック" panose="020B0400000000000000" pitchFamily="50" charset="-128"/>
                <a:sym typeface="Arial"/>
              </a:rPr>
              <a:t>■よくある</a:t>
            </a:r>
            <a:r>
              <a:rPr lang="ja-JP" sz="1800" u="sng" dirty="0" smtClean="0">
                <a:solidFill>
                  <a:schemeClr val="dk1"/>
                </a:solidFill>
                <a:latin typeface="游ゴシック" panose="020B0400000000000000" pitchFamily="50" charset="-128"/>
                <a:ea typeface="游ゴシック" panose="020B0400000000000000" pitchFamily="50" charset="-128"/>
                <a:sym typeface="Arial"/>
              </a:rPr>
              <a:t>質問</a:t>
            </a:r>
            <a:endParaRPr sz="1800" u="sng" dirty="0">
              <a:solidFill>
                <a:schemeClr val="dk1"/>
              </a:solidFill>
              <a:latin typeface="游ゴシック" panose="020B0400000000000000" pitchFamily="50" charset="-128"/>
              <a:ea typeface="游ゴシック" panose="020B0400000000000000" pitchFamily="50" charset="-128"/>
              <a:sym typeface="Arial"/>
            </a:endParaRPr>
          </a:p>
        </p:txBody>
      </p:sp>
      <p:sp>
        <p:nvSpPr>
          <p:cNvPr id="2" name="テキスト ボックス 1"/>
          <p:cNvSpPr txBox="1"/>
          <p:nvPr/>
        </p:nvSpPr>
        <p:spPr>
          <a:xfrm>
            <a:off x="8005191" y="1191749"/>
            <a:ext cx="1572768" cy="4739759"/>
          </a:xfrm>
          <a:prstGeom prst="rect">
            <a:avLst/>
          </a:prstGeom>
          <a:noFill/>
        </p:spPr>
        <p:txBody>
          <a:bodyPr wrap="square" rtlCol="0">
            <a:spAutoFit/>
          </a:bodyPr>
          <a:lstStyle/>
          <a:p>
            <a:r>
              <a:rPr kumimoji="1" lang="en-US" altLang="ja-JP" sz="1800" dirty="0" smtClean="0">
                <a:latin typeface="游ゴシック" panose="020B0400000000000000" pitchFamily="50" charset="-128"/>
                <a:ea typeface="游ゴシック" panose="020B0400000000000000" pitchFamily="50" charset="-128"/>
              </a:rPr>
              <a:t>……p.4</a:t>
            </a:r>
          </a:p>
          <a:p>
            <a:endParaRPr kumimoji="1" lang="en-US" altLang="ja-JP" sz="1800" dirty="0">
              <a:latin typeface="游ゴシック" panose="020B0400000000000000" pitchFamily="50" charset="-128"/>
              <a:ea typeface="游ゴシック" panose="020B0400000000000000" pitchFamily="50" charset="-128"/>
            </a:endParaRPr>
          </a:p>
          <a:p>
            <a:endParaRPr kumimoji="1" lang="en-US" altLang="ja-JP" sz="1800" dirty="0" smtClean="0">
              <a:latin typeface="游ゴシック" panose="020B0400000000000000" pitchFamily="50" charset="-128"/>
              <a:ea typeface="游ゴシック" panose="020B0400000000000000" pitchFamily="50" charset="-128"/>
            </a:endParaRPr>
          </a:p>
          <a:p>
            <a:r>
              <a:rPr kumimoji="1" lang="en-US" altLang="ja-JP" sz="1800" dirty="0">
                <a:latin typeface="游ゴシック" panose="020B0400000000000000" pitchFamily="50" charset="-128"/>
                <a:ea typeface="游ゴシック" panose="020B0400000000000000" pitchFamily="50" charset="-128"/>
              </a:rPr>
              <a:t>…… </a:t>
            </a:r>
            <a:r>
              <a:rPr kumimoji="1" lang="en-US" altLang="ja-JP" sz="1800" dirty="0" smtClean="0">
                <a:latin typeface="游ゴシック" panose="020B0400000000000000" pitchFamily="50" charset="-128"/>
                <a:ea typeface="游ゴシック" panose="020B0400000000000000" pitchFamily="50" charset="-128"/>
              </a:rPr>
              <a:t>p.5</a:t>
            </a:r>
          </a:p>
          <a:p>
            <a:r>
              <a:rPr kumimoji="1" lang="en-US" altLang="ja-JP" sz="1800" dirty="0">
                <a:latin typeface="游ゴシック" panose="020B0400000000000000" pitchFamily="50" charset="-128"/>
                <a:ea typeface="游ゴシック" panose="020B0400000000000000" pitchFamily="50" charset="-128"/>
              </a:rPr>
              <a:t>…… </a:t>
            </a:r>
            <a:r>
              <a:rPr kumimoji="1" lang="en-US" altLang="ja-JP" sz="1800" dirty="0" smtClean="0">
                <a:latin typeface="游ゴシック" panose="020B0400000000000000" pitchFamily="50" charset="-128"/>
                <a:ea typeface="游ゴシック" panose="020B0400000000000000" pitchFamily="50" charset="-128"/>
              </a:rPr>
              <a:t>p.9</a:t>
            </a:r>
          </a:p>
          <a:p>
            <a:r>
              <a:rPr kumimoji="1" lang="en-US" altLang="ja-JP" sz="1800" dirty="0">
                <a:latin typeface="游ゴシック" panose="020B0400000000000000" pitchFamily="50" charset="-128"/>
                <a:ea typeface="游ゴシック" panose="020B0400000000000000" pitchFamily="50" charset="-128"/>
              </a:rPr>
              <a:t>…… </a:t>
            </a:r>
            <a:r>
              <a:rPr kumimoji="1" lang="en-US" altLang="ja-JP" sz="1800" dirty="0" smtClean="0">
                <a:latin typeface="游ゴシック" panose="020B0400000000000000" pitchFamily="50" charset="-128"/>
                <a:ea typeface="游ゴシック" panose="020B0400000000000000" pitchFamily="50" charset="-128"/>
              </a:rPr>
              <a:t>p.10</a:t>
            </a:r>
          </a:p>
          <a:p>
            <a:r>
              <a:rPr kumimoji="1" lang="en-US" altLang="ja-JP" sz="1800" dirty="0">
                <a:latin typeface="游ゴシック" panose="020B0400000000000000" pitchFamily="50" charset="-128"/>
                <a:ea typeface="游ゴシック" panose="020B0400000000000000" pitchFamily="50" charset="-128"/>
              </a:rPr>
              <a:t>…… </a:t>
            </a:r>
            <a:r>
              <a:rPr kumimoji="1" lang="en-US" altLang="ja-JP" sz="1800" dirty="0" smtClean="0">
                <a:latin typeface="游ゴシック" panose="020B0400000000000000" pitchFamily="50" charset="-128"/>
                <a:ea typeface="游ゴシック" panose="020B0400000000000000" pitchFamily="50" charset="-128"/>
              </a:rPr>
              <a:t>p.13</a:t>
            </a:r>
          </a:p>
          <a:p>
            <a:r>
              <a:rPr kumimoji="1" lang="en-US" altLang="ja-JP" sz="1800" dirty="0">
                <a:latin typeface="游ゴシック" panose="020B0400000000000000" pitchFamily="50" charset="-128"/>
                <a:ea typeface="游ゴシック" panose="020B0400000000000000" pitchFamily="50" charset="-128"/>
              </a:rPr>
              <a:t>…… </a:t>
            </a:r>
            <a:r>
              <a:rPr kumimoji="1" lang="en-US" altLang="ja-JP" sz="1800" dirty="0" smtClean="0">
                <a:latin typeface="游ゴシック" panose="020B0400000000000000" pitchFamily="50" charset="-128"/>
                <a:ea typeface="游ゴシック" panose="020B0400000000000000" pitchFamily="50" charset="-128"/>
              </a:rPr>
              <a:t>p.23</a:t>
            </a:r>
          </a:p>
          <a:p>
            <a:r>
              <a:rPr kumimoji="1" lang="en-US" altLang="ja-JP" sz="1800" dirty="0">
                <a:latin typeface="游ゴシック" panose="020B0400000000000000" pitchFamily="50" charset="-128"/>
                <a:ea typeface="游ゴシック" panose="020B0400000000000000" pitchFamily="50" charset="-128"/>
              </a:rPr>
              <a:t>…… </a:t>
            </a:r>
            <a:r>
              <a:rPr kumimoji="1" lang="en-US" altLang="ja-JP" sz="1800" dirty="0" smtClean="0">
                <a:latin typeface="游ゴシック" panose="020B0400000000000000" pitchFamily="50" charset="-128"/>
                <a:ea typeface="游ゴシック" panose="020B0400000000000000" pitchFamily="50" charset="-128"/>
              </a:rPr>
              <a:t>p.25</a:t>
            </a:r>
          </a:p>
          <a:p>
            <a:r>
              <a:rPr kumimoji="1" lang="en-US" altLang="ja-JP" sz="1800" dirty="0">
                <a:latin typeface="游ゴシック" panose="020B0400000000000000" pitchFamily="50" charset="-128"/>
                <a:ea typeface="游ゴシック" panose="020B0400000000000000" pitchFamily="50" charset="-128"/>
              </a:rPr>
              <a:t>…… </a:t>
            </a:r>
            <a:r>
              <a:rPr kumimoji="1" lang="en-US" altLang="ja-JP" sz="1800" dirty="0" smtClean="0">
                <a:latin typeface="游ゴシック" panose="020B0400000000000000" pitchFamily="50" charset="-128"/>
                <a:ea typeface="游ゴシック" panose="020B0400000000000000" pitchFamily="50" charset="-128"/>
              </a:rPr>
              <a:t>p.26</a:t>
            </a:r>
          </a:p>
          <a:p>
            <a:r>
              <a:rPr kumimoji="1" lang="en-US" altLang="ja-JP" sz="1800" dirty="0">
                <a:latin typeface="游ゴシック" panose="020B0400000000000000" pitchFamily="50" charset="-128"/>
                <a:ea typeface="游ゴシック" panose="020B0400000000000000" pitchFamily="50" charset="-128"/>
              </a:rPr>
              <a:t>…… </a:t>
            </a:r>
            <a:r>
              <a:rPr kumimoji="1" lang="en-US" altLang="ja-JP" sz="1800" dirty="0" smtClean="0">
                <a:latin typeface="游ゴシック" panose="020B0400000000000000" pitchFamily="50" charset="-128"/>
                <a:ea typeface="游ゴシック" panose="020B0400000000000000" pitchFamily="50" charset="-128"/>
              </a:rPr>
              <a:t>p.28</a:t>
            </a:r>
          </a:p>
          <a:p>
            <a:r>
              <a:rPr kumimoji="1" lang="en-US" altLang="ja-JP" sz="1800" dirty="0">
                <a:latin typeface="游ゴシック" panose="020B0400000000000000" pitchFamily="50" charset="-128"/>
                <a:ea typeface="游ゴシック" panose="020B0400000000000000" pitchFamily="50" charset="-128"/>
              </a:rPr>
              <a:t>…… </a:t>
            </a:r>
            <a:r>
              <a:rPr kumimoji="1" lang="en-US" altLang="ja-JP" sz="1800" dirty="0" smtClean="0">
                <a:latin typeface="游ゴシック" panose="020B0400000000000000" pitchFamily="50" charset="-128"/>
                <a:ea typeface="游ゴシック" panose="020B0400000000000000" pitchFamily="50" charset="-128"/>
              </a:rPr>
              <a:t>p.31</a:t>
            </a:r>
          </a:p>
          <a:p>
            <a:r>
              <a:rPr kumimoji="1" lang="en-US" altLang="ja-JP" sz="1800" dirty="0">
                <a:latin typeface="游ゴシック" panose="020B0400000000000000" pitchFamily="50" charset="-128"/>
                <a:ea typeface="游ゴシック" panose="020B0400000000000000" pitchFamily="50" charset="-128"/>
              </a:rPr>
              <a:t>…… </a:t>
            </a:r>
            <a:r>
              <a:rPr kumimoji="1" lang="en-US" altLang="ja-JP" sz="1800" dirty="0" smtClean="0">
                <a:latin typeface="游ゴシック" panose="020B0400000000000000" pitchFamily="50" charset="-128"/>
                <a:ea typeface="游ゴシック" panose="020B0400000000000000" pitchFamily="50" charset="-128"/>
              </a:rPr>
              <a:t>p.32</a:t>
            </a:r>
          </a:p>
          <a:p>
            <a:endParaRPr kumimoji="1" lang="en-US" altLang="ja-JP" sz="1800" dirty="0">
              <a:latin typeface="游ゴシック" panose="020B0400000000000000" pitchFamily="50" charset="-128"/>
              <a:ea typeface="游ゴシック" panose="020B0400000000000000" pitchFamily="50" charset="-128"/>
            </a:endParaRPr>
          </a:p>
          <a:p>
            <a:endParaRPr kumimoji="1" lang="en-US" altLang="ja-JP" sz="1800" dirty="0" smtClean="0">
              <a:latin typeface="游ゴシック" panose="020B0400000000000000" pitchFamily="50" charset="-128"/>
              <a:ea typeface="游ゴシック" panose="020B0400000000000000" pitchFamily="50" charset="-128"/>
            </a:endParaRPr>
          </a:p>
          <a:p>
            <a:r>
              <a:rPr kumimoji="1" lang="en-US" altLang="ja-JP" sz="1800" dirty="0">
                <a:latin typeface="游ゴシック" panose="020B0400000000000000" pitchFamily="50" charset="-128"/>
                <a:ea typeface="游ゴシック" panose="020B0400000000000000" pitchFamily="50" charset="-128"/>
              </a:rPr>
              <a:t>…… </a:t>
            </a:r>
            <a:r>
              <a:rPr kumimoji="1" lang="en-US" altLang="ja-JP" sz="1800" dirty="0" smtClean="0">
                <a:latin typeface="游ゴシック" panose="020B0400000000000000" pitchFamily="50" charset="-128"/>
                <a:ea typeface="游ゴシック" panose="020B0400000000000000" pitchFamily="50" charset="-128"/>
              </a:rPr>
              <a:t>p.36</a:t>
            </a:r>
          </a:p>
          <a:p>
            <a:endParaRPr kumimoji="1" lang="ja-JP" altLang="en-US"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7"/>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30</a:t>
            </a:fld>
            <a:endParaRPr dirty="0"/>
          </a:p>
        </p:txBody>
      </p:sp>
      <p:sp>
        <p:nvSpPr>
          <p:cNvPr id="403" name="Google Shape;403;p27"/>
          <p:cNvSpPr txBox="1"/>
          <p:nvPr/>
        </p:nvSpPr>
        <p:spPr>
          <a:xfrm>
            <a:off x="341881" y="301336"/>
            <a:ext cx="62033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ファイルをアップロードする</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404" name="Google Shape;404;p27"/>
          <p:cNvSpPr txBox="1"/>
          <p:nvPr/>
        </p:nvSpPr>
        <p:spPr>
          <a:xfrm>
            <a:off x="5062257" y="1199934"/>
            <a:ext cx="4198284" cy="11097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⑥ファイルをアップロードし</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「ファイル区分」を選択して、 </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「アップロード」ボタンをクリックすると、管理者にファイルを提出できます。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405" name="Google Shape;405;p27"/>
          <p:cNvPicPr preferRelativeResize="0"/>
          <p:nvPr/>
        </p:nvPicPr>
        <p:blipFill rotWithShape="1">
          <a:blip r:embed="rId3">
            <a:alphaModFix/>
          </a:blip>
          <a:srcRect b="9210"/>
          <a:stretch/>
        </p:blipFill>
        <p:spPr>
          <a:xfrm>
            <a:off x="1373233" y="2446322"/>
            <a:ext cx="2272319" cy="3667607"/>
          </a:xfrm>
          <a:prstGeom prst="rect">
            <a:avLst/>
          </a:prstGeom>
          <a:noFill/>
          <a:ln>
            <a:noFill/>
          </a:ln>
        </p:spPr>
      </p:pic>
      <p:sp>
        <p:nvSpPr>
          <p:cNvPr id="406" name="Google Shape;406;p27"/>
          <p:cNvSpPr/>
          <p:nvPr/>
        </p:nvSpPr>
        <p:spPr>
          <a:xfrm>
            <a:off x="3173506" y="3460376"/>
            <a:ext cx="385483" cy="295836"/>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407" name="Google Shape;407;p27"/>
          <p:cNvSpPr txBox="1"/>
          <p:nvPr/>
        </p:nvSpPr>
        <p:spPr>
          <a:xfrm>
            <a:off x="661987" y="1199935"/>
            <a:ext cx="4634753" cy="11097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⑤ファイルアップロードの端の</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ファイルアイコンをクリックすると、</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スマートフォン等の中に存在する</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写真・ファイルデータ等が選択できます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408" name="Google Shape;408;p27"/>
          <p:cNvPicPr preferRelativeResize="0"/>
          <p:nvPr/>
        </p:nvPicPr>
        <p:blipFill rotWithShape="1">
          <a:blip r:embed="rId4">
            <a:alphaModFix/>
          </a:blip>
          <a:srcRect/>
          <a:stretch/>
        </p:blipFill>
        <p:spPr>
          <a:xfrm>
            <a:off x="5062257" y="2539596"/>
            <a:ext cx="3896269" cy="3105583"/>
          </a:xfrm>
          <a:prstGeom prst="rect">
            <a:avLst/>
          </a:prstGeom>
          <a:noFill/>
          <a:ln>
            <a:noFill/>
          </a:ln>
        </p:spPr>
      </p:pic>
      <p:sp>
        <p:nvSpPr>
          <p:cNvPr id="409" name="Google Shape;409;p27"/>
          <p:cNvSpPr/>
          <p:nvPr/>
        </p:nvSpPr>
        <p:spPr>
          <a:xfrm>
            <a:off x="5217459" y="2619441"/>
            <a:ext cx="3343835" cy="484094"/>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410" name="Google Shape;410;p27"/>
          <p:cNvSpPr/>
          <p:nvPr/>
        </p:nvSpPr>
        <p:spPr>
          <a:xfrm>
            <a:off x="7161399" y="5235387"/>
            <a:ext cx="1389539" cy="32273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8"/>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31</a:t>
            </a:fld>
            <a:endParaRPr dirty="0"/>
          </a:p>
        </p:txBody>
      </p:sp>
      <p:sp>
        <p:nvSpPr>
          <p:cNvPr id="416" name="Google Shape;416;p28"/>
          <p:cNvSpPr txBox="1"/>
          <p:nvPr/>
        </p:nvSpPr>
        <p:spPr>
          <a:xfrm>
            <a:off x="484094" y="331274"/>
            <a:ext cx="41596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従業員情報を変更する</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417" name="Google Shape;417;p28"/>
          <p:cNvSpPr txBox="1"/>
          <p:nvPr/>
        </p:nvSpPr>
        <p:spPr>
          <a:xfrm>
            <a:off x="726140" y="1165412"/>
            <a:ext cx="4760259"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①画面トップの「編集する」をクリックします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418" name="Google Shape;418;p28"/>
          <p:cNvSpPr txBox="1"/>
          <p:nvPr/>
        </p:nvSpPr>
        <p:spPr>
          <a:xfrm>
            <a:off x="4643718" y="1927412"/>
            <a:ext cx="4500282" cy="39078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②編集画面に遷移するので</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更新したい情報を編集し</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更新ボタンをクリックします。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※この「編集する」からは変更できない</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　情報項目もあります。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もしそれらの項目について更新したい場合は管理者にお問い合わせください。</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【問い合わせ先】</a:t>
            </a:r>
            <a:endParaRPr dirty="0">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担当者：</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Mail:</a:t>
            </a:r>
            <a:endParaRPr dirty="0">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Tel:</a:t>
            </a:r>
            <a:endParaRPr dirty="0">
              <a:latin typeface="游ゴシック" panose="020B0400000000000000" pitchFamily="50" charset="-128"/>
              <a:ea typeface="游ゴシック" panose="020B0400000000000000" pitchFamily="50" charset="-128"/>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419" name="Google Shape;419;p28"/>
          <p:cNvSpPr/>
          <p:nvPr/>
        </p:nvSpPr>
        <p:spPr>
          <a:xfrm>
            <a:off x="1837765" y="2653553"/>
            <a:ext cx="919722" cy="17032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pic>
        <p:nvPicPr>
          <p:cNvPr id="420" name="Google Shape;420;p28"/>
          <p:cNvPicPr preferRelativeResize="0"/>
          <p:nvPr/>
        </p:nvPicPr>
        <p:blipFill rotWithShape="1">
          <a:blip r:embed="rId3">
            <a:alphaModFix/>
          </a:blip>
          <a:srcRect/>
          <a:stretch/>
        </p:blipFill>
        <p:spPr>
          <a:xfrm>
            <a:off x="896370" y="1503282"/>
            <a:ext cx="2802515" cy="475606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29"/>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32</a:t>
            </a:fld>
            <a:endParaRPr dirty="0"/>
          </a:p>
        </p:txBody>
      </p:sp>
      <p:sp>
        <p:nvSpPr>
          <p:cNvPr id="426" name="Google Shape;426;p29"/>
          <p:cNvSpPr txBox="1"/>
          <p:nvPr/>
        </p:nvSpPr>
        <p:spPr>
          <a:xfrm>
            <a:off x="270163" y="301336"/>
            <a:ext cx="673722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パスワードを変更する（管理画面から）</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427" name="Google Shape;427;p29"/>
          <p:cNvSpPr txBox="1"/>
          <p:nvPr/>
        </p:nvSpPr>
        <p:spPr>
          <a:xfrm>
            <a:off x="326929" y="1257501"/>
            <a:ext cx="3366530" cy="601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①ログイン後のページ上部の</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「ジョブカン」をクリックします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428" name="Google Shape;428;p29"/>
          <p:cNvSpPr txBox="1"/>
          <p:nvPr/>
        </p:nvSpPr>
        <p:spPr>
          <a:xfrm>
            <a:off x="4026343" y="1257501"/>
            <a:ext cx="5359704" cy="8554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②下記のような画面に遷移するので、右上の自分のアドレスをクリック⇒メニューが表示されるので「パスワード変更」をクリックします。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429" name="Google Shape;429;p29"/>
          <p:cNvPicPr preferRelativeResize="0"/>
          <p:nvPr/>
        </p:nvPicPr>
        <p:blipFill rotWithShape="1">
          <a:blip r:embed="rId3">
            <a:alphaModFix/>
          </a:blip>
          <a:srcRect/>
          <a:stretch/>
        </p:blipFill>
        <p:spPr>
          <a:xfrm>
            <a:off x="4234080" y="2112928"/>
            <a:ext cx="2472115" cy="4448855"/>
          </a:xfrm>
          <a:prstGeom prst="rect">
            <a:avLst/>
          </a:prstGeom>
          <a:noFill/>
          <a:ln>
            <a:noFill/>
          </a:ln>
        </p:spPr>
      </p:pic>
      <p:sp>
        <p:nvSpPr>
          <p:cNvPr id="430" name="Google Shape;430;p29"/>
          <p:cNvSpPr/>
          <p:nvPr/>
        </p:nvSpPr>
        <p:spPr>
          <a:xfrm rot="2172438">
            <a:off x="6495569" y="3053745"/>
            <a:ext cx="836727" cy="259976"/>
          </a:xfrm>
          <a:prstGeom prst="rightArrow">
            <a:avLst>
              <a:gd name="adj1" fmla="val 50000"/>
              <a:gd name="adj2" fmla="val 50000"/>
            </a:avLst>
          </a:prstGeom>
          <a:solidFill>
            <a:schemeClr val="accent3"/>
          </a:solid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pic>
        <p:nvPicPr>
          <p:cNvPr id="431" name="Google Shape;431;p29"/>
          <p:cNvPicPr preferRelativeResize="0"/>
          <p:nvPr/>
        </p:nvPicPr>
        <p:blipFill rotWithShape="1">
          <a:blip r:embed="rId4">
            <a:alphaModFix/>
          </a:blip>
          <a:srcRect t="8087"/>
          <a:stretch/>
        </p:blipFill>
        <p:spPr>
          <a:xfrm>
            <a:off x="6073453" y="3592515"/>
            <a:ext cx="3453845" cy="141803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432" name="Google Shape;432;p29"/>
          <p:cNvSpPr/>
          <p:nvPr/>
        </p:nvSpPr>
        <p:spPr>
          <a:xfrm>
            <a:off x="6738422" y="3685173"/>
            <a:ext cx="1284989" cy="30188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pic>
        <p:nvPicPr>
          <p:cNvPr id="433" name="Google Shape;433;p29"/>
          <p:cNvPicPr preferRelativeResize="0"/>
          <p:nvPr/>
        </p:nvPicPr>
        <p:blipFill>
          <a:blip r:embed="rId5">
            <a:alphaModFix/>
          </a:blip>
          <a:stretch>
            <a:fillRect/>
          </a:stretch>
        </p:blipFill>
        <p:spPr>
          <a:xfrm>
            <a:off x="659175" y="2019276"/>
            <a:ext cx="2702025" cy="4564525"/>
          </a:xfrm>
          <a:prstGeom prst="rect">
            <a:avLst/>
          </a:prstGeom>
          <a:noFill/>
          <a:ln>
            <a:noFill/>
          </a:ln>
        </p:spPr>
      </p:pic>
      <p:sp>
        <p:nvSpPr>
          <p:cNvPr id="434" name="Google Shape;434;p29"/>
          <p:cNvSpPr/>
          <p:nvPr/>
        </p:nvSpPr>
        <p:spPr>
          <a:xfrm>
            <a:off x="1162995" y="2375647"/>
            <a:ext cx="1694400" cy="1971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0"/>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33</a:t>
            </a:fld>
            <a:endParaRPr dirty="0"/>
          </a:p>
        </p:txBody>
      </p:sp>
      <p:sp>
        <p:nvSpPr>
          <p:cNvPr id="440" name="Google Shape;440;p30"/>
          <p:cNvSpPr txBox="1"/>
          <p:nvPr/>
        </p:nvSpPr>
        <p:spPr>
          <a:xfrm>
            <a:off x="270163" y="301336"/>
            <a:ext cx="673722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パスワードを変更する（管理画面から）</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441" name="Google Shape;441;p30"/>
          <p:cNvSpPr txBox="1"/>
          <p:nvPr/>
        </p:nvSpPr>
        <p:spPr>
          <a:xfrm>
            <a:off x="380765" y="1221311"/>
            <a:ext cx="3366530" cy="601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③新しいパスワードを登録して</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「変更」をクリックします。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442" name="Google Shape;442;p30"/>
          <p:cNvSpPr/>
          <p:nvPr/>
        </p:nvSpPr>
        <p:spPr>
          <a:xfrm>
            <a:off x="1008082" y="2375647"/>
            <a:ext cx="1694329" cy="197224"/>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443" name="Google Shape;443;p30"/>
          <p:cNvSpPr/>
          <p:nvPr/>
        </p:nvSpPr>
        <p:spPr>
          <a:xfrm>
            <a:off x="925129" y="3803277"/>
            <a:ext cx="1658471" cy="183776"/>
          </a:xfrm>
          <a:prstGeom prst="rect">
            <a:avLst/>
          </a:prstGeom>
          <a:solidFill>
            <a:srgbClr val="D8D8D8"/>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pic>
        <p:nvPicPr>
          <p:cNvPr id="444" name="Google Shape;444;p30"/>
          <p:cNvPicPr preferRelativeResize="0"/>
          <p:nvPr/>
        </p:nvPicPr>
        <p:blipFill rotWithShape="1">
          <a:blip r:embed="rId3">
            <a:alphaModFix/>
          </a:blip>
          <a:srcRect/>
          <a:stretch/>
        </p:blipFill>
        <p:spPr>
          <a:xfrm>
            <a:off x="640491" y="1945341"/>
            <a:ext cx="2645768" cy="4616442"/>
          </a:xfrm>
          <a:prstGeom prst="rect">
            <a:avLst/>
          </a:prstGeom>
          <a:noFill/>
          <a:ln>
            <a:noFill/>
          </a:ln>
        </p:spPr>
      </p:pic>
      <p:pic>
        <p:nvPicPr>
          <p:cNvPr id="445" name="Google Shape;445;p30"/>
          <p:cNvPicPr preferRelativeResize="0"/>
          <p:nvPr/>
        </p:nvPicPr>
        <p:blipFill rotWithShape="1">
          <a:blip r:embed="rId4">
            <a:alphaModFix/>
          </a:blip>
          <a:srcRect/>
          <a:stretch/>
        </p:blipFill>
        <p:spPr>
          <a:xfrm>
            <a:off x="3950452" y="2207368"/>
            <a:ext cx="5132475" cy="1163361"/>
          </a:xfrm>
          <a:prstGeom prst="rect">
            <a:avLst/>
          </a:prstGeom>
          <a:noFill/>
          <a:ln>
            <a:noFill/>
          </a:ln>
        </p:spPr>
      </p:pic>
      <p:sp>
        <p:nvSpPr>
          <p:cNvPr id="446" name="Google Shape;446;p30"/>
          <p:cNvSpPr txBox="1"/>
          <p:nvPr/>
        </p:nvSpPr>
        <p:spPr>
          <a:xfrm>
            <a:off x="4135068" y="1221311"/>
            <a:ext cx="4763242" cy="601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④「更新しました。」という表示が</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画面上部に出れば変更完了です。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1"/>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34</a:t>
            </a:fld>
            <a:endParaRPr dirty="0"/>
          </a:p>
        </p:txBody>
      </p:sp>
      <p:sp>
        <p:nvSpPr>
          <p:cNvPr id="452" name="Google Shape;452;p31"/>
          <p:cNvSpPr txBox="1"/>
          <p:nvPr/>
        </p:nvSpPr>
        <p:spPr>
          <a:xfrm>
            <a:off x="270163" y="301336"/>
            <a:ext cx="673722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パスワードを変更する（忘れた場合）</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453" name="Google Shape;453;p31"/>
          <p:cNvSpPr txBox="1"/>
          <p:nvPr/>
        </p:nvSpPr>
        <p:spPr>
          <a:xfrm>
            <a:off x="349623" y="1129553"/>
            <a:ext cx="7395883" cy="601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パスワードを変更する際は、ログイン画面の</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「パスワードを忘れた方はこちら」から行います。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454" name="Google Shape;454;p31"/>
          <p:cNvPicPr preferRelativeResize="0"/>
          <p:nvPr/>
        </p:nvPicPr>
        <p:blipFill rotWithShape="1">
          <a:blip r:embed="rId3">
            <a:alphaModFix/>
          </a:blip>
          <a:srcRect t="26243" b="19616"/>
          <a:stretch/>
        </p:blipFill>
        <p:spPr>
          <a:xfrm>
            <a:off x="4025444" y="3378938"/>
            <a:ext cx="2542749" cy="2447341"/>
          </a:xfrm>
          <a:prstGeom prst="rect">
            <a:avLst/>
          </a:prstGeom>
          <a:noFill/>
          <a:ln>
            <a:noFill/>
          </a:ln>
        </p:spPr>
      </p:pic>
      <p:pic>
        <p:nvPicPr>
          <p:cNvPr id="455" name="Google Shape;455;p31"/>
          <p:cNvPicPr preferRelativeResize="0"/>
          <p:nvPr/>
        </p:nvPicPr>
        <p:blipFill rotWithShape="1">
          <a:blip r:embed="rId4">
            <a:alphaModFix/>
          </a:blip>
          <a:srcRect/>
          <a:stretch/>
        </p:blipFill>
        <p:spPr>
          <a:xfrm>
            <a:off x="1317951" y="1754028"/>
            <a:ext cx="2243978" cy="3989294"/>
          </a:xfrm>
          <a:prstGeom prst="rect">
            <a:avLst/>
          </a:prstGeom>
          <a:noFill/>
          <a:ln>
            <a:noFill/>
          </a:ln>
        </p:spPr>
      </p:pic>
      <p:sp>
        <p:nvSpPr>
          <p:cNvPr id="456" name="Google Shape;456;p31"/>
          <p:cNvSpPr/>
          <p:nvPr/>
        </p:nvSpPr>
        <p:spPr>
          <a:xfrm>
            <a:off x="1637599" y="4141694"/>
            <a:ext cx="1604682" cy="394447"/>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457" name="Google Shape;457;p31"/>
          <p:cNvSpPr txBox="1"/>
          <p:nvPr/>
        </p:nvSpPr>
        <p:spPr>
          <a:xfrm>
            <a:off x="3950492" y="1945341"/>
            <a:ext cx="5578989" cy="13641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①ログイン画面の</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「パスワードはこちら」をクリックします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②メールアドレスを入力し、</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　「パスワード再設定メール送信」をクリックします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458" name="Google Shape;458;p31"/>
          <p:cNvPicPr preferRelativeResize="0"/>
          <p:nvPr/>
        </p:nvPicPr>
        <p:blipFill rotWithShape="1">
          <a:blip r:embed="rId5">
            <a:alphaModFix/>
          </a:blip>
          <a:srcRect t="29674" b="27259"/>
          <a:stretch/>
        </p:blipFill>
        <p:spPr>
          <a:xfrm>
            <a:off x="7007391" y="3538798"/>
            <a:ext cx="2778915" cy="2127620"/>
          </a:xfrm>
          <a:prstGeom prst="rect">
            <a:avLst/>
          </a:prstGeom>
          <a:noFill/>
          <a:ln>
            <a:noFill/>
          </a:ln>
        </p:spPr>
      </p:pic>
      <p:sp>
        <p:nvSpPr>
          <p:cNvPr id="459" name="Google Shape;459;p31"/>
          <p:cNvSpPr/>
          <p:nvPr/>
        </p:nvSpPr>
        <p:spPr>
          <a:xfrm>
            <a:off x="6517558" y="4374775"/>
            <a:ext cx="489833" cy="394447"/>
          </a:xfrm>
          <a:prstGeom prst="rightArrow">
            <a:avLst>
              <a:gd name="adj1" fmla="val 50000"/>
              <a:gd name="adj2" fmla="val 5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2"/>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35</a:t>
            </a:fld>
            <a:endParaRPr dirty="0"/>
          </a:p>
        </p:txBody>
      </p:sp>
      <p:sp>
        <p:nvSpPr>
          <p:cNvPr id="465" name="Google Shape;465;p32"/>
          <p:cNvSpPr txBox="1"/>
          <p:nvPr/>
        </p:nvSpPr>
        <p:spPr>
          <a:xfrm>
            <a:off x="295835" y="322729"/>
            <a:ext cx="639183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パスワードを変更する（忘れた場合）</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466" name="Google Shape;466;p32"/>
          <p:cNvPicPr preferRelativeResize="0"/>
          <p:nvPr/>
        </p:nvPicPr>
        <p:blipFill rotWithShape="1">
          <a:blip r:embed="rId3">
            <a:alphaModFix/>
          </a:blip>
          <a:srcRect/>
          <a:stretch/>
        </p:blipFill>
        <p:spPr>
          <a:xfrm>
            <a:off x="6024282" y="2082517"/>
            <a:ext cx="2281779" cy="4056496"/>
          </a:xfrm>
          <a:prstGeom prst="rect">
            <a:avLst/>
          </a:prstGeom>
          <a:noFill/>
          <a:ln>
            <a:noFill/>
          </a:ln>
        </p:spPr>
      </p:pic>
      <p:sp>
        <p:nvSpPr>
          <p:cNvPr id="467" name="Google Shape;467;p32"/>
          <p:cNvSpPr txBox="1"/>
          <p:nvPr/>
        </p:nvSpPr>
        <p:spPr>
          <a:xfrm>
            <a:off x="546847" y="1219200"/>
            <a:ext cx="4347900" cy="855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③</a:t>
            </a:r>
            <a:r>
              <a:rPr lang="ja-JP" sz="1653" b="1" dirty="0">
                <a:solidFill>
                  <a:schemeClr val="dk1"/>
                </a:solidFill>
                <a:latin typeface="游ゴシック" panose="020B0400000000000000" pitchFamily="50" charset="-128"/>
                <a:ea typeface="游ゴシック" panose="020B0400000000000000" pitchFamily="50" charset="-128"/>
                <a:sym typeface="Arial"/>
              </a:rPr>
              <a:t>タイトル【パスワードの再設定｜ジョブ</a:t>
            </a:r>
            <a:r>
              <a:rPr lang="ja-JP" sz="1653" b="1" dirty="0">
                <a:solidFill>
                  <a:schemeClr val="dk1"/>
                </a:solidFill>
                <a:latin typeface="游ゴシック" panose="020B0400000000000000" pitchFamily="50" charset="-128"/>
                <a:ea typeface="游ゴシック" panose="020B0400000000000000" pitchFamily="50" charset="-128"/>
              </a:rPr>
              <a:t>カン共通ID</a:t>
            </a:r>
            <a:r>
              <a:rPr lang="ja-JP" sz="1653" b="1" dirty="0">
                <a:solidFill>
                  <a:schemeClr val="dk1"/>
                </a:solidFill>
                <a:latin typeface="游ゴシック" panose="020B0400000000000000" pitchFamily="50" charset="-128"/>
                <a:ea typeface="游ゴシック" panose="020B0400000000000000" pitchFamily="50" charset="-128"/>
                <a:sym typeface="Arial"/>
              </a:rPr>
              <a:t>】と下記のメールが届くので</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URLをクリックします。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468" name="Google Shape;468;p32"/>
          <p:cNvSpPr/>
          <p:nvPr/>
        </p:nvSpPr>
        <p:spPr>
          <a:xfrm>
            <a:off x="1999129" y="3424518"/>
            <a:ext cx="959224" cy="9861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469" name="Google Shape;469;p32"/>
          <p:cNvSpPr/>
          <p:nvPr/>
        </p:nvSpPr>
        <p:spPr>
          <a:xfrm>
            <a:off x="2151529" y="6060141"/>
            <a:ext cx="891989" cy="8964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470" name="Google Shape;470;p32"/>
          <p:cNvSpPr/>
          <p:nvPr/>
        </p:nvSpPr>
        <p:spPr>
          <a:xfrm>
            <a:off x="1783976" y="5898776"/>
            <a:ext cx="1013012" cy="9861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471" name="Google Shape;471;p32"/>
          <p:cNvSpPr/>
          <p:nvPr/>
        </p:nvSpPr>
        <p:spPr>
          <a:xfrm>
            <a:off x="1864659" y="3245224"/>
            <a:ext cx="732864" cy="45719"/>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pic>
        <p:nvPicPr>
          <p:cNvPr id="472" name="Google Shape;472;p32"/>
          <p:cNvPicPr preferRelativeResize="0"/>
          <p:nvPr/>
        </p:nvPicPr>
        <p:blipFill rotWithShape="1">
          <a:blip r:embed="rId4">
            <a:alphaModFix/>
          </a:blip>
          <a:srcRect/>
          <a:stretch/>
        </p:blipFill>
        <p:spPr>
          <a:xfrm>
            <a:off x="1342469" y="2253918"/>
            <a:ext cx="2272543" cy="3958623"/>
          </a:xfrm>
          <a:prstGeom prst="rect">
            <a:avLst/>
          </a:prstGeom>
          <a:noFill/>
          <a:ln>
            <a:noFill/>
          </a:ln>
        </p:spPr>
      </p:pic>
      <p:sp>
        <p:nvSpPr>
          <p:cNvPr id="473" name="Google Shape;473;p32"/>
          <p:cNvSpPr/>
          <p:nvPr/>
        </p:nvSpPr>
        <p:spPr>
          <a:xfrm>
            <a:off x="1168673" y="4110765"/>
            <a:ext cx="2446339" cy="484094"/>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474" name="Google Shape;474;p32"/>
          <p:cNvSpPr txBox="1"/>
          <p:nvPr/>
        </p:nvSpPr>
        <p:spPr>
          <a:xfrm>
            <a:off x="5325035" y="1219200"/>
            <a:ext cx="4123765" cy="601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④設定したいパスワードを入力し、</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「登録」をクリックすると変更完了です。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4"/>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36</a:t>
            </a:fld>
            <a:endParaRPr dirty="0"/>
          </a:p>
        </p:txBody>
      </p:sp>
      <p:sp>
        <p:nvSpPr>
          <p:cNvPr id="480" name="Google Shape;480;p34"/>
          <p:cNvSpPr txBox="1"/>
          <p:nvPr/>
        </p:nvSpPr>
        <p:spPr>
          <a:xfrm>
            <a:off x="399393" y="388882"/>
            <a:ext cx="4309241" cy="346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☑よくある質問</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481" name="Google Shape;481;p34"/>
          <p:cNvSpPr txBox="1"/>
          <p:nvPr/>
        </p:nvSpPr>
        <p:spPr>
          <a:xfrm>
            <a:off x="368570" y="1129332"/>
            <a:ext cx="9319960" cy="56883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Q.入力内容を間違えて提出してしまいました。修正できますか？</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⇒A.一度回答を提出すると、従業員側から修正することはできません。</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　社内の担当者にお問い合わせください。</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Q.PCではなく、スマホやガラケーからでも回答できますか？</a:t>
            </a:r>
            <a:br>
              <a:rPr lang="ja-JP" sz="1653" dirty="0">
                <a:solidFill>
                  <a:schemeClr val="dk1"/>
                </a:solidFill>
                <a:latin typeface="游ゴシック" panose="020B0400000000000000" pitchFamily="50" charset="-128"/>
                <a:ea typeface="游ゴシック" panose="020B0400000000000000" pitchFamily="50" charset="-128"/>
                <a:sym typeface="Arial"/>
              </a:rPr>
            </a:b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⇒A.スマホから回答可能です。フィーチャーフォン（ガラケー）の場合、</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1653" dirty="0">
                <a:solidFill>
                  <a:schemeClr val="dk1"/>
                </a:solidFill>
                <a:latin typeface="游ゴシック" panose="020B0400000000000000" pitchFamily="50" charset="-128"/>
                <a:ea typeface="游ゴシック" panose="020B0400000000000000" pitchFamily="50" charset="-128"/>
                <a:sym typeface="Arial"/>
              </a:rPr>
              <a:t>　　Android搭載であれば回答できます。</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1653" dirty="0">
                <a:solidFill>
                  <a:schemeClr val="dk1"/>
                </a:solidFill>
                <a:latin typeface="游ゴシック" panose="020B0400000000000000" pitchFamily="50" charset="-128"/>
                <a:ea typeface="游ゴシック" panose="020B0400000000000000" pitchFamily="50" charset="-128"/>
                <a:sym typeface="Arial"/>
              </a:rPr>
              <a:t>　　回答できる環境がない場合は、社内の担当者にご相談ください。</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Ｑ.手続き依頼のメールが届きません。どうすればよいですか？</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1653" dirty="0">
                <a:solidFill>
                  <a:schemeClr val="dk1"/>
                </a:solidFill>
                <a:latin typeface="游ゴシック" panose="020B0400000000000000" pitchFamily="50" charset="-128"/>
                <a:ea typeface="游ゴシック" panose="020B0400000000000000" pitchFamily="50" charset="-128"/>
                <a:sym typeface="Arial"/>
              </a:rPr>
              <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1653" dirty="0">
                <a:solidFill>
                  <a:schemeClr val="dk1"/>
                </a:solidFill>
                <a:latin typeface="游ゴシック" panose="020B0400000000000000" pitchFamily="50" charset="-128"/>
                <a:ea typeface="游ゴシック" panose="020B0400000000000000" pitchFamily="50" charset="-128"/>
                <a:sym typeface="Arial"/>
              </a:rPr>
              <a:t>⇒A. 依頼のメールは下記アドレスから配信されます。</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1653" dirty="0">
                <a:solidFill>
                  <a:schemeClr val="dk1"/>
                </a:solidFill>
                <a:latin typeface="游ゴシック" panose="020B0400000000000000" pitchFamily="50" charset="-128"/>
                <a:ea typeface="游ゴシック" panose="020B0400000000000000" pitchFamily="50" charset="-128"/>
                <a:sym typeface="Arial"/>
              </a:rPr>
              <a:t>　　・no-reply@</a:t>
            </a:r>
            <a:r>
              <a:rPr lang="ja-JP" sz="1653" b="1" dirty="0">
                <a:solidFill>
                  <a:schemeClr val="dk1"/>
                </a:solidFill>
                <a:latin typeface="游ゴシック" panose="020B0400000000000000" pitchFamily="50" charset="-128"/>
                <a:ea typeface="游ゴシック" panose="020B0400000000000000" pitchFamily="50" charset="-128"/>
                <a:sym typeface="Arial"/>
              </a:rPr>
              <a:t>lms</a:t>
            </a:r>
            <a:r>
              <a:rPr lang="ja-JP" sz="1653" dirty="0">
                <a:solidFill>
                  <a:schemeClr val="dk1"/>
                </a:solidFill>
                <a:latin typeface="游ゴシック" panose="020B0400000000000000" pitchFamily="50" charset="-128"/>
                <a:ea typeface="游ゴシック" panose="020B0400000000000000" pitchFamily="50" charset="-128"/>
                <a:sym typeface="Arial"/>
              </a:rPr>
              <a:t>.jobcan.ne.jp</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1653" dirty="0">
                <a:solidFill>
                  <a:schemeClr val="dk1"/>
                </a:solidFill>
                <a:latin typeface="游ゴシック" panose="020B0400000000000000" pitchFamily="50" charset="-128"/>
                <a:ea typeface="游ゴシック" panose="020B0400000000000000" pitchFamily="50" charset="-128"/>
                <a:sym typeface="Arial"/>
              </a:rPr>
              <a:t>　</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1653" dirty="0">
                <a:solidFill>
                  <a:schemeClr val="dk1"/>
                </a:solidFill>
                <a:latin typeface="游ゴシック" panose="020B0400000000000000" pitchFamily="50" charset="-128"/>
                <a:ea typeface="游ゴシック" panose="020B0400000000000000" pitchFamily="50" charset="-128"/>
                <a:sym typeface="Arial"/>
              </a:rPr>
              <a:t>迷惑メールフォルダに振り分けられていないかご確認いただき、</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1653" dirty="0">
                <a:solidFill>
                  <a:schemeClr val="dk1"/>
                </a:solidFill>
                <a:latin typeface="游ゴシック" panose="020B0400000000000000" pitchFamily="50" charset="-128"/>
                <a:ea typeface="游ゴシック" panose="020B0400000000000000" pitchFamily="50" charset="-128"/>
                <a:sym typeface="Arial"/>
              </a:rPr>
              <a:t>見つからない場合には、社内の担当者にお問い合わせください。</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482" name="Google Shape;482;p34"/>
          <p:cNvSpPr/>
          <p:nvPr/>
        </p:nvSpPr>
        <p:spPr>
          <a:xfrm>
            <a:off x="7376845" y="1129332"/>
            <a:ext cx="2311685" cy="2055657"/>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社内担当者</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（問い合わせ先）</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◎◎部◎◎◎◎</a:t>
            </a:r>
            <a:br>
              <a:rPr lang="ja-JP" sz="1653" dirty="0">
                <a:solidFill>
                  <a:schemeClr val="dk1"/>
                </a:solidFill>
                <a:latin typeface="游ゴシック" panose="020B0400000000000000" pitchFamily="50" charset="-128"/>
                <a:ea typeface="游ゴシック" panose="020B0400000000000000" pitchFamily="50" charset="-128"/>
                <a:sym typeface="Arial"/>
              </a:rPr>
            </a:b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mail：◎◎◎</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Tel：◎◎◎</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4</a:t>
            </a:fld>
            <a:endParaRPr dirty="0"/>
          </a:p>
        </p:txBody>
      </p:sp>
      <p:sp>
        <p:nvSpPr>
          <p:cNvPr id="134" name="Google Shape;134;p4"/>
          <p:cNvSpPr txBox="1"/>
          <p:nvPr/>
        </p:nvSpPr>
        <p:spPr>
          <a:xfrm>
            <a:off x="336331" y="315191"/>
            <a:ext cx="631671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ジョブカン労務</a:t>
            </a:r>
            <a:r>
              <a:rPr lang="ja-JP" sz="2800" dirty="0">
                <a:solidFill>
                  <a:schemeClr val="dk1"/>
                </a:solidFill>
                <a:latin typeface="游ゴシック" panose="020B0400000000000000" pitchFamily="50" charset="-128"/>
                <a:ea typeface="游ゴシック" panose="020B0400000000000000" pitchFamily="50" charset="-128"/>
              </a:rPr>
              <a:t>HR</a:t>
            </a:r>
            <a:r>
              <a:rPr lang="ja-JP" sz="2800" dirty="0">
                <a:solidFill>
                  <a:schemeClr val="dk1"/>
                </a:solidFill>
                <a:latin typeface="游ゴシック" panose="020B0400000000000000" pitchFamily="50" charset="-128"/>
                <a:ea typeface="游ゴシック" panose="020B0400000000000000" pitchFamily="50" charset="-128"/>
                <a:sym typeface="Arial"/>
              </a:rPr>
              <a:t>について</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135" name="Google Shape;135;p4"/>
          <p:cNvSpPr txBox="1"/>
          <p:nvPr/>
        </p:nvSpPr>
        <p:spPr>
          <a:xfrm>
            <a:off x="419458" y="1323109"/>
            <a:ext cx="7966800" cy="31446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ジョブカン労務</a:t>
            </a:r>
            <a:r>
              <a:rPr lang="ja-JP" sz="1653" dirty="0">
                <a:solidFill>
                  <a:schemeClr val="dk1"/>
                </a:solidFill>
                <a:latin typeface="游ゴシック" panose="020B0400000000000000" pitchFamily="50" charset="-128"/>
                <a:ea typeface="游ゴシック" panose="020B0400000000000000" pitchFamily="50" charset="-128"/>
              </a:rPr>
              <a:t>HR</a:t>
            </a:r>
            <a:r>
              <a:rPr lang="ja-JP" sz="1653" dirty="0">
                <a:solidFill>
                  <a:schemeClr val="dk1"/>
                </a:solidFill>
                <a:latin typeface="游ゴシック" panose="020B0400000000000000" pitchFamily="50" charset="-128"/>
                <a:ea typeface="游ゴシック" panose="020B0400000000000000" pitchFamily="50" charset="-128"/>
                <a:sym typeface="Arial"/>
              </a:rPr>
              <a:t>は、従業員のみなさんの情報をまとめて管理するシステムです。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社会保険の手続き等も、ジョブカン労務</a:t>
            </a:r>
            <a:r>
              <a:rPr lang="ja-JP" sz="1653" dirty="0">
                <a:solidFill>
                  <a:schemeClr val="dk1"/>
                </a:solidFill>
                <a:latin typeface="游ゴシック" panose="020B0400000000000000" pitchFamily="50" charset="-128"/>
                <a:ea typeface="游ゴシック" panose="020B0400000000000000" pitchFamily="50" charset="-128"/>
              </a:rPr>
              <a:t>HR</a:t>
            </a:r>
            <a:r>
              <a:rPr lang="ja-JP" sz="1653" dirty="0">
                <a:solidFill>
                  <a:schemeClr val="dk1"/>
                </a:solidFill>
                <a:latin typeface="游ゴシック" panose="020B0400000000000000" pitchFamily="50" charset="-128"/>
                <a:ea typeface="游ゴシック" panose="020B0400000000000000" pitchFamily="50" charset="-128"/>
                <a:sym typeface="Arial"/>
              </a:rPr>
              <a:t>で行います。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そのため、引っ越し、ご結婚等のイベントにより住所や氏名、扶養の変更があった際には従業員のみなさんから、ジョブカン労務</a:t>
            </a:r>
            <a:r>
              <a:rPr lang="ja-JP" sz="1653" dirty="0">
                <a:solidFill>
                  <a:schemeClr val="dk1"/>
                </a:solidFill>
                <a:latin typeface="游ゴシック" panose="020B0400000000000000" pitchFamily="50" charset="-128"/>
                <a:ea typeface="游ゴシック" panose="020B0400000000000000" pitchFamily="50" charset="-128"/>
              </a:rPr>
              <a:t>HR</a:t>
            </a:r>
            <a:r>
              <a:rPr lang="ja-JP" sz="1653" dirty="0">
                <a:solidFill>
                  <a:schemeClr val="dk1"/>
                </a:solidFill>
                <a:latin typeface="游ゴシック" panose="020B0400000000000000" pitchFamily="50" charset="-128"/>
                <a:ea typeface="游ゴシック" panose="020B0400000000000000" pitchFamily="50" charset="-128"/>
                <a:sym typeface="Arial"/>
              </a:rPr>
              <a:t>を使って「変更の申請」をしていただきます。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※モバイルから使用する際は、専用のアプリがあるわけではないので</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　Webブラウザから利用する形になります。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※スマートフォン、タブレットまたは</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1653" dirty="0">
                <a:solidFill>
                  <a:schemeClr val="dk1"/>
                </a:solidFill>
                <a:latin typeface="游ゴシック" panose="020B0400000000000000" pitchFamily="50" charset="-128"/>
                <a:ea typeface="游ゴシック" panose="020B0400000000000000" pitchFamily="50" charset="-128"/>
                <a:sym typeface="Arial"/>
              </a:rPr>
              <a:t>　Android搭載のフィーチャーフォン（ガラケー）で利用することが可能です。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5</a:t>
            </a:fld>
            <a:endParaRPr dirty="0"/>
          </a:p>
        </p:txBody>
      </p:sp>
      <p:sp>
        <p:nvSpPr>
          <p:cNvPr id="141" name="Google Shape;141;p5"/>
          <p:cNvSpPr txBox="1"/>
          <p:nvPr/>
        </p:nvSpPr>
        <p:spPr>
          <a:xfrm>
            <a:off x="270163" y="301336"/>
            <a:ext cx="62033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招待を受ける</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142" name="Google Shape;142;p5"/>
          <p:cNvSpPr txBox="1"/>
          <p:nvPr/>
        </p:nvSpPr>
        <p:spPr>
          <a:xfrm>
            <a:off x="613063" y="1163782"/>
            <a:ext cx="8697191" cy="601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ジョブカン労務</a:t>
            </a:r>
            <a:r>
              <a:rPr lang="ja-JP" sz="1653" dirty="0">
                <a:solidFill>
                  <a:schemeClr val="dk1"/>
                </a:solidFill>
                <a:latin typeface="游ゴシック" panose="020B0400000000000000" pitchFamily="50" charset="-128"/>
                <a:ea typeface="游ゴシック" panose="020B0400000000000000" pitchFamily="50" charset="-128"/>
              </a:rPr>
              <a:t>HR</a:t>
            </a:r>
            <a:r>
              <a:rPr lang="ja-JP" sz="1653" dirty="0">
                <a:solidFill>
                  <a:schemeClr val="dk1"/>
                </a:solidFill>
                <a:latin typeface="游ゴシック" panose="020B0400000000000000" pitchFamily="50" charset="-128"/>
                <a:ea typeface="游ゴシック" panose="020B0400000000000000" pitchFamily="50" charset="-128"/>
                <a:sym typeface="Arial"/>
              </a:rPr>
              <a:t>を利用を開始する際、</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管理者から招待を受け、パスワードを設定する必要があります。</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143" name="Google Shape;143;p5"/>
          <p:cNvSpPr txBox="1"/>
          <p:nvPr/>
        </p:nvSpPr>
        <p:spPr>
          <a:xfrm>
            <a:off x="3371849" y="2104070"/>
            <a:ext cx="5822983" cy="39078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a:t>
            </a:r>
            <a:r>
              <a:rPr lang="ja-JP" sz="1653" b="1" dirty="0">
                <a:solidFill>
                  <a:schemeClr val="dk1"/>
                </a:solidFill>
                <a:latin typeface="游ゴシック" panose="020B0400000000000000" pitchFamily="50" charset="-128"/>
                <a:ea typeface="游ゴシック" panose="020B0400000000000000" pitchFamily="50" charset="-128"/>
                <a:sym typeface="Arial"/>
              </a:rPr>
              <a:t>①招待メールのリンクをクリックします </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管理者より「ジョブカン共通IDに招待されました｜ジョブカン共通ID」というメールが届</a:t>
            </a:r>
            <a:r>
              <a:rPr lang="ja-JP" sz="1653" dirty="0" err="1">
                <a:solidFill>
                  <a:schemeClr val="dk1"/>
                </a:solidFill>
                <a:latin typeface="游ゴシック" panose="020B0400000000000000" pitchFamily="50" charset="-128"/>
                <a:ea typeface="游ゴシック" panose="020B0400000000000000" pitchFamily="50" charset="-128"/>
                <a:sym typeface="Arial"/>
              </a:rPr>
              <a:t>い</a:t>
            </a:r>
            <a:r>
              <a:rPr lang="ja-JP" sz="1653" dirty="0">
                <a:solidFill>
                  <a:schemeClr val="dk1"/>
                </a:solidFill>
                <a:latin typeface="游ゴシック" panose="020B0400000000000000" pitchFamily="50" charset="-128"/>
                <a:ea typeface="游ゴシック" panose="020B0400000000000000" pitchFamily="50" charset="-128"/>
                <a:sym typeface="Arial"/>
              </a:rPr>
              <a:t> たら、リンクをクリックしてください。 </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②パスワードを設定します→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好きなパスワードを入力して、</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「登録」ボタンをクリックすると、</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アカウントの発行が 完了します。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※パスワードの内容に条件が</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決められていることもあります。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（例）10文字以上、等</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144" name="Google Shape;144;p5"/>
          <p:cNvPicPr preferRelativeResize="0"/>
          <p:nvPr/>
        </p:nvPicPr>
        <p:blipFill rotWithShape="1">
          <a:blip r:embed="rId3">
            <a:alphaModFix/>
          </a:blip>
          <a:srcRect/>
          <a:stretch/>
        </p:blipFill>
        <p:spPr>
          <a:xfrm>
            <a:off x="7097927" y="3394819"/>
            <a:ext cx="1590012" cy="2826688"/>
          </a:xfrm>
          <a:prstGeom prst="rect">
            <a:avLst/>
          </a:prstGeom>
          <a:noFill/>
          <a:ln>
            <a:noFill/>
          </a:ln>
        </p:spPr>
      </p:pic>
      <p:sp>
        <p:nvSpPr>
          <p:cNvPr id="145" name="Google Shape;145;p5"/>
          <p:cNvSpPr/>
          <p:nvPr/>
        </p:nvSpPr>
        <p:spPr>
          <a:xfrm>
            <a:off x="7171765" y="4939553"/>
            <a:ext cx="1416423" cy="493059"/>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146" name="Google Shape;146;p5"/>
          <p:cNvSpPr/>
          <p:nvPr/>
        </p:nvSpPr>
        <p:spPr>
          <a:xfrm>
            <a:off x="613063" y="2850776"/>
            <a:ext cx="1646043" cy="11654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147" name="Google Shape;147;p5"/>
          <p:cNvSpPr/>
          <p:nvPr/>
        </p:nvSpPr>
        <p:spPr>
          <a:xfrm>
            <a:off x="1093694" y="2671482"/>
            <a:ext cx="744071" cy="62753"/>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148" name="Google Shape;148;p5"/>
          <p:cNvSpPr/>
          <p:nvPr/>
        </p:nvSpPr>
        <p:spPr>
          <a:xfrm>
            <a:off x="1362635" y="5585011"/>
            <a:ext cx="1317812" cy="8964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149" name="Google Shape;149;p5"/>
          <p:cNvSpPr/>
          <p:nvPr/>
        </p:nvSpPr>
        <p:spPr>
          <a:xfrm>
            <a:off x="1021976" y="5445457"/>
            <a:ext cx="1389530" cy="6783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pic>
        <p:nvPicPr>
          <p:cNvPr id="150" name="Google Shape;150;p5"/>
          <p:cNvPicPr preferRelativeResize="0"/>
          <p:nvPr/>
        </p:nvPicPr>
        <p:blipFill rotWithShape="1">
          <a:blip r:embed="rId4">
            <a:alphaModFix/>
          </a:blip>
          <a:srcRect/>
          <a:stretch/>
        </p:blipFill>
        <p:spPr>
          <a:xfrm>
            <a:off x="613063" y="1768725"/>
            <a:ext cx="2659035" cy="43586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6"/>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6</a:t>
            </a:fld>
            <a:endParaRPr dirty="0"/>
          </a:p>
        </p:txBody>
      </p:sp>
      <p:sp>
        <p:nvSpPr>
          <p:cNvPr id="156" name="Google Shape;156;p6"/>
          <p:cNvSpPr txBox="1"/>
          <p:nvPr/>
        </p:nvSpPr>
        <p:spPr>
          <a:xfrm>
            <a:off x="546847" y="358589"/>
            <a:ext cx="36576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ログインする</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157" name="Google Shape;157;p6"/>
          <p:cNvSpPr txBox="1"/>
          <p:nvPr/>
        </p:nvSpPr>
        <p:spPr>
          <a:xfrm>
            <a:off x="546847" y="1268344"/>
            <a:ext cx="7987500" cy="314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③労務</a:t>
            </a:r>
            <a:r>
              <a:rPr lang="ja-JP" sz="1653" b="1" dirty="0">
                <a:solidFill>
                  <a:schemeClr val="dk1"/>
                </a:solidFill>
                <a:latin typeface="游ゴシック" panose="020B0400000000000000" pitchFamily="50" charset="-128"/>
                <a:ea typeface="游ゴシック" panose="020B0400000000000000" pitchFamily="50" charset="-128"/>
              </a:rPr>
              <a:t>HR</a:t>
            </a:r>
            <a:r>
              <a:rPr lang="ja-JP" sz="1653" b="1" dirty="0">
                <a:solidFill>
                  <a:schemeClr val="dk1"/>
                </a:solidFill>
                <a:latin typeface="游ゴシック" panose="020B0400000000000000" pitchFamily="50" charset="-128"/>
                <a:ea typeface="游ゴシック" panose="020B0400000000000000" pitchFamily="50" charset="-128"/>
                <a:sym typeface="Arial"/>
              </a:rPr>
              <a:t>のマイ</a:t>
            </a:r>
            <a:r>
              <a:rPr lang="ja-JP" sz="1653" b="1" dirty="0" err="1">
                <a:solidFill>
                  <a:schemeClr val="dk1"/>
                </a:solidFill>
                <a:latin typeface="游ゴシック" panose="020B0400000000000000" pitchFamily="50" charset="-128"/>
                <a:ea typeface="游ゴシック" panose="020B0400000000000000" pitchFamily="50" charset="-128"/>
                <a:sym typeface="Arial"/>
              </a:rPr>
              <a:t>ぺ</a:t>
            </a:r>
            <a:r>
              <a:rPr lang="ja-JP" sz="1653" b="1" dirty="0">
                <a:solidFill>
                  <a:schemeClr val="dk1"/>
                </a:solidFill>
                <a:latin typeface="游ゴシック" panose="020B0400000000000000" pitchFamily="50" charset="-128"/>
                <a:ea typeface="游ゴシック" panose="020B0400000000000000" pitchFamily="50" charset="-128"/>
                <a:sym typeface="Arial"/>
              </a:rPr>
              <a:t>ージにログインします </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招待メールからパスワードを登録すると、</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1653" dirty="0">
                <a:solidFill>
                  <a:schemeClr val="dk1"/>
                </a:solidFill>
                <a:latin typeface="游ゴシック" panose="020B0400000000000000" pitchFamily="50" charset="-128"/>
                <a:ea typeface="游ゴシック" panose="020B0400000000000000" pitchFamily="50" charset="-128"/>
                <a:sym typeface="Arial"/>
              </a:rPr>
              <a:t>「アカウント情報」という画面が表示さ れます。</a:t>
            </a:r>
            <a:br>
              <a:rPr lang="ja-JP" sz="1653" dirty="0">
                <a:solidFill>
                  <a:schemeClr val="dk1"/>
                </a:solidFill>
                <a:latin typeface="游ゴシック" panose="020B0400000000000000" pitchFamily="50" charset="-128"/>
                <a:ea typeface="游ゴシック" panose="020B0400000000000000" pitchFamily="50" charset="-128"/>
                <a:sym typeface="Arial"/>
              </a:rPr>
            </a:br>
            <a:r>
              <a:rPr lang="ja-JP" sz="1653" dirty="0">
                <a:solidFill>
                  <a:schemeClr val="dk1"/>
                </a:solidFill>
                <a:latin typeface="游ゴシック" panose="020B0400000000000000" pitchFamily="50" charset="-128"/>
                <a:ea typeface="游ゴシック" panose="020B0400000000000000" pitchFamily="50" charset="-128"/>
                <a:sym typeface="Arial"/>
              </a:rPr>
              <a:t>画面左上の「労務」というタブをクリックします。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（お使いのブラウザによっては</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　画面上の表示が非常に小さい場合がございます）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労務</a:t>
            </a:r>
            <a:r>
              <a:rPr lang="ja-JP" sz="1653" dirty="0">
                <a:solidFill>
                  <a:schemeClr val="dk1"/>
                </a:solidFill>
                <a:latin typeface="游ゴシック" panose="020B0400000000000000" pitchFamily="50" charset="-128"/>
                <a:ea typeface="游ゴシック" panose="020B0400000000000000" pitchFamily="50" charset="-128"/>
              </a:rPr>
              <a:t>HR</a:t>
            </a:r>
            <a:r>
              <a:rPr lang="ja-JP" sz="1653" dirty="0">
                <a:solidFill>
                  <a:schemeClr val="dk1"/>
                </a:solidFill>
                <a:latin typeface="游ゴシック" panose="020B0400000000000000" pitchFamily="50" charset="-128"/>
                <a:ea typeface="游ゴシック" panose="020B0400000000000000" pitchFamily="50" charset="-128"/>
                <a:sym typeface="Arial"/>
              </a:rPr>
              <a:t>のマイページにログイン後、</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「従業員情報の入力」という画面が表示されれば、</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入力を進めます。 （次ページ）</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158" name="Google Shape;158;p6"/>
          <p:cNvSpPr/>
          <p:nvPr/>
        </p:nvSpPr>
        <p:spPr>
          <a:xfrm>
            <a:off x="6302188" y="1506071"/>
            <a:ext cx="394447" cy="242047"/>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159" name="Google Shape;159;p6"/>
          <p:cNvSpPr/>
          <p:nvPr/>
        </p:nvSpPr>
        <p:spPr>
          <a:xfrm>
            <a:off x="7073153" y="2447365"/>
            <a:ext cx="744071" cy="8964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pic>
        <p:nvPicPr>
          <p:cNvPr id="160" name="Google Shape;160;p6"/>
          <p:cNvPicPr preferRelativeResize="0"/>
          <p:nvPr/>
        </p:nvPicPr>
        <p:blipFill rotWithShape="1">
          <a:blip r:embed="rId3">
            <a:alphaModFix/>
          </a:blip>
          <a:srcRect/>
          <a:stretch/>
        </p:blipFill>
        <p:spPr>
          <a:xfrm>
            <a:off x="5781841" y="1080718"/>
            <a:ext cx="3073546" cy="52035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7</a:t>
            </a:fld>
            <a:endParaRPr dirty="0"/>
          </a:p>
        </p:txBody>
      </p:sp>
      <p:sp>
        <p:nvSpPr>
          <p:cNvPr id="166" name="Google Shape;166;p7"/>
          <p:cNvSpPr txBox="1"/>
          <p:nvPr/>
        </p:nvSpPr>
        <p:spPr>
          <a:xfrm>
            <a:off x="485316" y="346102"/>
            <a:ext cx="62033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初回入力をする</a:t>
            </a:r>
            <a:r>
              <a:rPr lang="ja-JP" sz="1800" dirty="0">
                <a:solidFill>
                  <a:schemeClr val="dk1"/>
                </a:solidFill>
                <a:latin typeface="游ゴシック" panose="020B0400000000000000" pitchFamily="50" charset="-128"/>
                <a:ea typeface="游ゴシック" panose="020B0400000000000000" pitchFamily="50" charset="-128"/>
                <a:sym typeface="Arial"/>
              </a:rPr>
              <a:t>（入力画面が表示された場合）</a:t>
            </a:r>
            <a:endParaRPr sz="1800"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167" name="Google Shape;167;p7"/>
          <p:cNvPicPr preferRelativeResize="0"/>
          <p:nvPr/>
        </p:nvPicPr>
        <p:blipFill rotWithShape="1">
          <a:blip r:embed="rId3">
            <a:alphaModFix/>
          </a:blip>
          <a:srcRect l="-2873" t="9471" b="29720"/>
          <a:stretch/>
        </p:blipFill>
        <p:spPr>
          <a:xfrm>
            <a:off x="5430381" y="2367018"/>
            <a:ext cx="3361194" cy="3532095"/>
          </a:xfrm>
          <a:prstGeom prst="rect">
            <a:avLst/>
          </a:prstGeom>
          <a:noFill/>
          <a:ln>
            <a:noFill/>
          </a:ln>
        </p:spPr>
      </p:pic>
      <p:sp>
        <p:nvSpPr>
          <p:cNvPr id="168" name="Google Shape;168;p7"/>
          <p:cNvSpPr txBox="1"/>
          <p:nvPr/>
        </p:nvSpPr>
        <p:spPr>
          <a:xfrm>
            <a:off x="1186306" y="1141229"/>
            <a:ext cx="6798608" cy="601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④従業員情報を入力します </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169" name="Google Shape;169;p7"/>
          <p:cNvSpPr txBox="1"/>
          <p:nvPr/>
        </p:nvSpPr>
        <p:spPr>
          <a:xfrm>
            <a:off x="4930589" y="1386472"/>
            <a:ext cx="4123765" cy="11097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ファイルのマークがある部分については</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お使いのスマートフォン等に保存されている写真や画像が選択添付できます。↓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170" name="Google Shape;170;p7"/>
          <p:cNvSpPr/>
          <p:nvPr/>
        </p:nvSpPr>
        <p:spPr>
          <a:xfrm>
            <a:off x="6579258" y="3120990"/>
            <a:ext cx="2195783" cy="18288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pic>
        <p:nvPicPr>
          <p:cNvPr id="171" name="Google Shape;171;p7"/>
          <p:cNvPicPr preferRelativeResize="0"/>
          <p:nvPr/>
        </p:nvPicPr>
        <p:blipFill>
          <a:blip r:embed="rId4">
            <a:alphaModFix/>
          </a:blip>
          <a:stretch>
            <a:fillRect/>
          </a:stretch>
        </p:blipFill>
        <p:spPr>
          <a:xfrm>
            <a:off x="1186300" y="1629941"/>
            <a:ext cx="2837204" cy="48109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8</a:t>
            </a:fld>
            <a:endParaRPr dirty="0"/>
          </a:p>
        </p:txBody>
      </p:sp>
      <p:sp>
        <p:nvSpPr>
          <p:cNvPr id="177" name="Google Shape;177;p8"/>
          <p:cNvSpPr txBox="1"/>
          <p:nvPr/>
        </p:nvSpPr>
        <p:spPr>
          <a:xfrm>
            <a:off x="485316" y="346102"/>
            <a:ext cx="62033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游ゴシック" panose="020B0400000000000000" pitchFamily="50" charset="-128"/>
                <a:ea typeface="游ゴシック" panose="020B0400000000000000" pitchFamily="50" charset="-128"/>
                <a:sym typeface="Arial"/>
              </a:rPr>
              <a:t>初回入力をする</a:t>
            </a:r>
            <a:endParaRPr sz="28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178" name="Google Shape;178;p8"/>
          <p:cNvSpPr txBox="1"/>
          <p:nvPr/>
        </p:nvSpPr>
        <p:spPr>
          <a:xfrm>
            <a:off x="530140" y="1244317"/>
            <a:ext cx="6798608" cy="601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⑤入力が終わったら、完了ボタンをクリックします</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p:txBody>
      </p:sp>
      <p:sp>
        <p:nvSpPr>
          <p:cNvPr id="179" name="Google Shape;179;p8"/>
          <p:cNvSpPr txBox="1"/>
          <p:nvPr/>
        </p:nvSpPr>
        <p:spPr>
          <a:xfrm>
            <a:off x="530140" y="2830198"/>
            <a:ext cx="4123800" cy="161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入力を進めると、ページの最下部に</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「完了」というボタンがあります。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そ</a:t>
            </a:r>
            <a:r>
              <a:rPr lang="ja-JP" sz="1653" dirty="0">
                <a:solidFill>
                  <a:schemeClr val="dk1"/>
                </a:solidFill>
                <a:latin typeface="游ゴシック" panose="020B0400000000000000" pitchFamily="50" charset="-128"/>
                <a:ea typeface="游ゴシック" panose="020B0400000000000000" pitchFamily="50" charset="-128"/>
              </a:rPr>
              <a:t>ちらの</a:t>
            </a:r>
            <a:r>
              <a:rPr lang="ja-JP" sz="1653" dirty="0">
                <a:solidFill>
                  <a:schemeClr val="dk1"/>
                </a:solidFill>
                <a:latin typeface="游ゴシック" panose="020B0400000000000000" pitchFamily="50" charset="-128"/>
                <a:ea typeface="游ゴシック" panose="020B0400000000000000" pitchFamily="50" charset="-128"/>
                <a:sym typeface="Arial"/>
              </a:rPr>
              <a:t>ボタンをクリックすると完了です。</a:t>
            </a:r>
            <a:endParaRPr sz="1653"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dirty="0">
                <a:solidFill>
                  <a:schemeClr val="dk1"/>
                </a:solidFill>
                <a:latin typeface="游ゴシック" panose="020B0400000000000000" pitchFamily="50" charset="-128"/>
                <a:ea typeface="游ゴシック" panose="020B0400000000000000" pitchFamily="50" charset="-128"/>
                <a:sym typeface="Arial"/>
              </a:rPr>
              <a:t>あとは管理者の承認をお待ちください。</a:t>
            </a:r>
            <a:endParaRPr sz="1653"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180" name="Google Shape;180;p8"/>
          <p:cNvPicPr preferRelativeResize="0"/>
          <p:nvPr/>
        </p:nvPicPr>
        <p:blipFill rotWithShape="1">
          <a:blip r:embed="rId3">
            <a:alphaModFix/>
          </a:blip>
          <a:srcRect l="8273" r="2947"/>
          <a:stretch/>
        </p:blipFill>
        <p:spPr>
          <a:xfrm>
            <a:off x="941293" y="1739269"/>
            <a:ext cx="1344707" cy="51442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9"/>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9</a:t>
            </a:fld>
            <a:endParaRPr dirty="0"/>
          </a:p>
        </p:txBody>
      </p:sp>
      <p:sp>
        <p:nvSpPr>
          <p:cNvPr id="186" name="Google Shape;186;p9"/>
          <p:cNvSpPr txBox="1"/>
          <p:nvPr/>
        </p:nvSpPr>
        <p:spPr>
          <a:xfrm>
            <a:off x="233082" y="331694"/>
            <a:ext cx="658009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游ゴシック" panose="020B0400000000000000" pitchFamily="50" charset="-128"/>
                <a:ea typeface="游ゴシック" panose="020B0400000000000000" pitchFamily="50" charset="-128"/>
                <a:sym typeface="Arial"/>
              </a:rPr>
              <a:t>基本の画面構成・メニューバーの出し方</a:t>
            </a:r>
            <a:endParaRPr sz="2400" dirty="0">
              <a:solidFill>
                <a:schemeClr val="dk1"/>
              </a:solidFill>
              <a:latin typeface="游ゴシック" panose="020B0400000000000000" pitchFamily="50" charset="-128"/>
              <a:ea typeface="游ゴシック" panose="020B0400000000000000" pitchFamily="50" charset="-128"/>
              <a:sym typeface="Arial"/>
            </a:endParaRPr>
          </a:p>
        </p:txBody>
      </p:sp>
      <p:pic>
        <p:nvPicPr>
          <p:cNvPr id="187" name="Google Shape;187;p9"/>
          <p:cNvPicPr preferRelativeResize="0"/>
          <p:nvPr/>
        </p:nvPicPr>
        <p:blipFill>
          <a:blip r:embed="rId3">
            <a:alphaModFix/>
          </a:blip>
          <a:stretch>
            <a:fillRect/>
          </a:stretch>
        </p:blipFill>
        <p:spPr>
          <a:xfrm>
            <a:off x="414050" y="1510975"/>
            <a:ext cx="2678776" cy="4441976"/>
          </a:xfrm>
          <a:prstGeom prst="rect">
            <a:avLst/>
          </a:prstGeom>
          <a:noFill/>
          <a:ln>
            <a:noFill/>
          </a:ln>
        </p:spPr>
      </p:pic>
      <p:sp>
        <p:nvSpPr>
          <p:cNvPr id="188" name="Google Shape;188;p9"/>
          <p:cNvSpPr/>
          <p:nvPr/>
        </p:nvSpPr>
        <p:spPr>
          <a:xfrm>
            <a:off x="400050" y="5419000"/>
            <a:ext cx="619200" cy="5442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189" name="Google Shape;189;p9"/>
          <p:cNvSpPr txBox="1"/>
          <p:nvPr/>
        </p:nvSpPr>
        <p:spPr>
          <a:xfrm>
            <a:off x="1276314" y="5803250"/>
            <a:ext cx="2041800" cy="855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クリックすると</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メニューバーが</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表示されます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190" name="Google Shape;190;p9"/>
          <p:cNvSpPr/>
          <p:nvPr/>
        </p:nvSpPr>
        <p:spPr>
          <a:xfrm>
            <a:off x="1123950" y="5556250"/>
            <a:ext cx="2371800" cy="269700"/>
          </a:xfrm>
          <a:prstGeom prst="rightArrow">
            <a:avLst>
              <a:gd name="adj1" fmla="val 50000"/>
              <a:gd name="adj2" fmla="val 50000"/>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pic>
        <p:nvPicPr>
          <p:cNvPr id="191" name="Google Shape;191;p9"/>
          <p:cNvPicPr preferRelativeResize="0"/>
          <p:nvPr/>
        </p:nvPicPr>
        <p:blipFill>
          <a:blip r:embed="rId4">
            <a:alphaModFix/>
          </a:blip>
          <a:stretch>
            <a:fillRect/>
          </a:stretch>
        </p:blipFill>
        <p:spPr>
          <a:xfrm>
            <a:off x="3495750" y="1513600"/>
            <a:ext cx="2855750" cy="4441975"/>
          </a:xfrm>
          <a:prstGeom prst="rect">
            <a:avLst/>
          </a:prstGeom>
          <a:noFill/>
          <a:ln>
            <a:noFill/>
          </a:ln>
        </p:spPr>
      </p:pic>
      <p:sp>
        <p:nvSpPr>
          <p:cNvPr id="192" name="Google Shape;192;p9"/>
          <p:cNvSpPr txBox="1"/>
          <p:nvPr/>
        </p:nvSpPr>
        <p:spPr>
          <a:xfrm>
            <a:off x="4027223" y="4191813"/>
            <a:ext cx="1792800" cy="1364400"/>
          </a:xfrm>
          <a:prstGeom prst="rect">
            <a:avLst/>
          </a:prstGeom>
          <a:solidFill>
            <a:srgbClr val="FFFFFF"/>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メニューバーの白い余白を</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クリックすると</a:t>
            </a:r>
            <a:endParaRPr sz="1653" b="1"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spcBef>
                <a:spcPts val="0"/>
              </a:spcBef>
              <a:spcAft>
                <a:spcPts val="0"/>
              </a:spcAft>
              <a:buNone/>
            </a:pPr>
            <a:r>
              <a:rPr lang="ja-JP" sz="1653" b="1" dirty="0">
                <a:solidFill>
                  <a:schemeClr val="dk1"/>
                </a:solidFill>
                <a:latin typeface="游ゴシック" panose="020B0400000000000000" pitchFamily="50" charset="-128"/>
                <a:ea typeface="游ゴシック" panose="020B0400000000000000" pitchFamily="50" charset="-128"/>
                <a:sym typeface="Arial"/>
              </a:rPr>
              <a:t>メニュー詳細が見れます</a:t>
            </a:r>
            <a:endParaRPr sz="1653" b="1" dirty="0">
              <a:solidFill>
                <a:schemeClr val="dk1"/>
              </a:solidFill>
              <a:latin typeface="游ゴシック" panose="020B0400000000000000" pitchFamily="50" charset="-128"/>
              <a:ea typeface="游ゴシック" panose="020B0400000000000000" pitchFamily="50" charset="-128"/>
              <a:sym typeface="Arial"/>
            </a:endParaRPr>
          </a:p>
        </p:txBody>
      </p:sp>
      <p:sp>
        <p:nvSpPr>
          <p:cNvPr id="193" name="Google Shape;193;p9"/>
          <p:cNvSpPr/>
          <p:nvPr/>
        </p:nvSpPr>
        <p:spPr>
          <a:xfrm>
            <a:off x="3495750" y="5012025"/>
            <a:ext cx="463800" cy="544200"/>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53" dirty="0">
              <a:solidFill>
                <a:schemeClr val="lt1"/>
              </a:solidFill>
              <a:latin typeface="游ゴシック" panose="020B0400000000000000" pitchFamily="50" charset="-128"/>
              <a:ea typeface="游ゴシック" panose="020B0400000000000000" pitchFamily="50" charset="-128"/>
              <a:sym typeface="Arial"/>
            </a:endParaRPr>
          </a:p>
        </p:txBody>
      </p:sp>
      <p:sp>
        <p:nvSpPr>
          <p:cNvPr id="194" name="Google Shape;194;p9"/>
          <p:cNvSpPr/>
          <p:nvPr/>
        </p:nvSpPr>
        <p:spPr>
          <a:xfrm>
            <a:off x="4345075" y="5556250"/>
            <a:ext cx="2371800" cy="269700"/>
          </a:xfrm>
          <a:prstGeom prst="rightArrow">
            <a:avLst>
              <a:gd name="adj1" fmla="val 50000"/>
              <a:gd name="adj2" fmla="val 50000"/>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pic>
        <p:nvPicPr>
          <p:cNvPr id="195" name="Google Shape;195;p9"/>
          <p:cNvPicPr preferRelativeResize="0"/>
          <p:nvPr/>
        </p:nvPicPr>
        <p:blipFill>
          <a:blip r:embed="rId5">
            <a:alphaModFix/>
          </a:blip>
          <a:stretch>
            <a:fillRect/>
          </a:stretch>
        </p:blipFill>
        <p:spPr>
          <a:xfrm>
            <a:off x="6754425" y="1485475"/>
            <a:ext cx="2678776" cy="4308400"/>
          </a:xfrm>
          <a:prstGeom prst="rect">
            <a:avLst/>
          </a:prstGeom>
          <a:noFill/>
          <a:ln>
            <a:noFill/>
          </a:ln>
        </p:spPr>
      </p:pic>
      <p:sp>
        <p:nvSpPr>
          <p:cNvPr id="196" name="Google Shape;196;p9"/>
          <p:cNvSpPr/>
          <p:nvPr/>
        </p:nvSpPr>
        <p:spPr>
          <a:xfrm>
            <a:off x="6754425" y="2612575"/>
            <a:ext cx="1246500" cy="32133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游ゴシック" panose="020B0400000000000000" pitchFamily="50" charset="-128"/>
              <a:ea typeface="游ゴシック" panose="020B0400000000000000" pitchFamily="50" charset="-128"/>
            </a:endParaRPr>
          </a:p>
        </p:txBody>
      </p:sp>
    </p:spTree>
  </p:cSld>
  <p:clrMapOvr>
    <a:masterClrMapping/>
  </p:clrMapOvr>
</p:sld>
</file>

<file path=ppt/theme/theme1.xml><?xml version="1.0" encoding="utf-8"?>
<a:theme xmlns:a="http://schemas.openxmlformats.org/drawingml/2006/main" name="Office テーマ">
  <a:themeElements>
    <a:clrScheme name="ユーザー会デザイン">
      <a:dk1>
        <a:srgbClr val="3F3F3F"/>
      </a:dk1>
      <a:lt1>
        <a:srgbClr val="FFFFFF"/>
      </a:lt1>
      <a:dk2>
        <a:srgbClr val="595959"/>
      </a:dk2>
      <a:lt2>
        <a:srgbClr val="FFF9E9"/>
      </a:lt2>
      <a:accent1>
        <a:srgbClr val="41B6CA"/>
      </a:accent1>
      <a:accent2>
        <a:srgbClr val="DA6272"/>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2328</Words>
  <Application>Microsoft Office PowerPoint</Application>
  <PresentationFormat>A4 210 x 297 mm</PresentationFormat>
  <Paragraphs>660</Paragraphs>
  <Slides>36</Slides>
  <Notes>36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36</vt:i4>
      </vt:variant>
    </vt:vector>
  </HeadingPairs>
  <TitlesOfParts>
    <vt:vector size="41" baseType="lpstr">
      <vt:lpstr>ＭＳ Ｐゴシック</vt:lpstr>
      <vt:lpstr>新細明體</vt:lpstr>
      <vt:lpstr>游ゴシック</vt:lpstr>
      <vt:lpstr>Arial</vt:lpstr>
      <vt:lpstr>Office テーマ</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nakano.shinshiro</dc:creator>
  <cp:lastModifiedBy>yoshikawa.yukimi</cp:lastModifiedBy>
  <cp:revision>3</cp:revision>
  <dcterms:created xsi:type="dcterms:W3CDTF">2017-03-16T09:38:49Z</dcterms:created>
  <dcterms:modified xsi:type="dcterms:W3CDTF">2021-06-16T02:58:57Z</dcterms:modified>
</cp:coreProperties>
</file>